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44"/>
  </p:notesMasterIdLst>
  <p:handoutMasterIdLst>
    <p:handoutMasterId r:id="rId45"/>
  </p:handoutMasterIdLst>
  <p:sldIdLst>
    <p:sldId id="331" r:id="rId5"/>
    <p:sldId id="417" r:id="rId6"/>
    <p:sldId id="454" r:id="rId7"/>
    <p:sldId id="570" r:id="rId8"/>
    <p:sldId id="461" r:id="rId9"/>
    <p:sldId id="462" r:id="rId10"/>
    <p:sldId id="414" r:id="rId11"/>
    <p:sldId id="407" r:id="rId12"/>
    <p:sldId id="448" r:id="rId13"/>
    <p:sldId id="639" r:id="rId14"/>
    <p:sldId id="640" r:id="rId15"/>
    <p:sldId id="641" r:id="rId16"/>
    <p:sldId id="427" r:id="rId17"/>
    <p:sldId id="488" r:id="rId18"/>
    <p:sldId id="489" r:id="rId19"/>
    <p:sldId id="490" r:id="rId20"/>
    <p:sldId id="420" r:id="rId21"/>
    <p:sldId id="426" r:id="rId22"/>
    <p:sldId id="416" r:id="rId23"/>
    <p:sldId id="645" r:id="rId24"/>
    <p:sldId id="424" r:id="rId25"/>
    <p:sldId id="423" r:id="rId26"/>
    <p:sldId id="647" r:id="rId27"/>
    <p:sldId id="646" r:id="rId28"/>
    <p:sldId id="575" r:id="rId29"/>
    <p:sldId id="620" r:id="rId30"/>
    <p:sldId id="544" r:id="rId31"/>
    <p:sldId id="449" r:id="rId32"/>
    <p:sldId id="643" r:id="rId33"/>
    <p:sldId id="437" r:id="rId34"/>
    <p:sldId id="455" r:id="rId35"/>
    <p:sldId id="441" r:id="rId36"/>
    <p:sldId id="391" r:id="rId37"/>
    <p:sldId id="392" r:id="rId38"/>
    <p:sldId id="396" r:id="rId39"/>
    <p:sldId id="393" r:id="rId40"/>
    <p:sldId id="395" r:id="rId41"/>
    <p:sldId id="394" r:id="rId42"/>
    <p:sldId id="397" r:id="rId43"/>
  </p:sldIdLst>
  <p:sldSz cx="9906000" cy="6858000" type="A4"/>
  <p:notesSz cx="6877050" cy="100028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417"/>
            <p14:sldId id="454"/>
            <p14:sldId id="570"/>
            <p14:sldId id="461"/>
            <p14:sldId id="462"/>
            <p14:sldId id="414"/>
            <p14:sldId id="407"/>
            <p14:sldId id="448"/>
            <p14:sldId id="639"/>
            <p14:sldId id="640"/>
            <p14:sldId id="641"/>
            <p14:sldId id="427"/>
            <p14:sldId id="488"/>
            <p14:sldId id="489"/>
            <p14:sldId id="490"/>
            <p14:sldId id="420"/>
            <p14:sldId id="426"/>
            <p14:sldId id="416"/>
            <p14:sldId id="645"/>
            <p14:sldId id="424"/>
            <p14:sldId id="423"/>
            <p14:sldId id="647"/>
            <p14:sldId id="646"/>
            <p14:sldId id="575"/>
            <p14:sldId id="620"/>
            <p14:sldId id="544"/>
            <p14:sldId id="449"/>
            <p14:sldId id="643"/>
            <p14:sldId id="437"/>
            <p14:sldId id="455"/>
            <p14:sldId id="441"/>
            <p14:sldId id="391"/>
            <p14:sldId id="392"/>
            <p14:sldId id="396"/>
            <p14:sldId id="393"/>
            <p14:sldId id="395"/>
            <p14:sldId id="394"/>
            <p14:sldId id="397"/>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3120" userDrawn="1">
          <p15:clr>
            <a:srgbClr val="A4A3A4"/>
          </p15:clr>
        </p15:guide>
        <p15:guide id="8" pos="516" userDrawn="1">
          <p15:clr>
            <a:srgbClr val="A4A3A4"/>
          </p15:clr>
        </p15:guide>
        <p15:guide id="9" pos="5626" userDrawn="1">
          <p15:clr>
            <a:srgbClr val="A4A3A4"/>
          </p15:clr>
        </p15:guide>
        <p15:guide id="10" pos="59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ias DERVE" initials="MD" lastIdx="1" clrIdx="0">
    <p:extLst>
      <p:ext uri="{19B8F6BF-5375-455C-9EA6-DF929625EA0E}">
        <p15:presenceInfo xmlns:p15="http://schemas.microsoft.com/office/powerpoint/2012/main" userId="S::Matthias.DERVE@lhf53.eu::46367362-7830-42dd-938f-2a5115ac11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0099CC"/>
    <a:srgbClr val="006699"/>
    <a:srgbClr val="CC99FF"/>
    <a:srgbClr val="EA3800"/>
    <a:srgbClr val="003300"/>
    <a:srgbClr val="CC0000"/>
    <a:srgbClr val="FEF6F4"/>
    <a:srgbClr val="FBFDFF"/>
    <a:srgbClr val="E5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9636" autoAdjust="0"/>
  </p:normalViewPr>
  <p:slideViewPr>
    <p:cSldViewPr showGuides="1">
      <p:cViewPr varScale="1">
        <p:scale>
          <a:sx n="65" d="100"/>
          <a:sy n="65" d="100"/>
        </p:scale>
        <p:origin x="1278" y="48"/>
      </p:cViewPr>
      <p:guideLst>
        <p:guide orient="horz" pos="2160"/>
        <p:guide orient="horz" pos="255"/>
        <p:guide orient="horz" pos="1139"/>
        <p:guide orient="horz" pos="1095"/>
        <p:guide orient="horz" pos="4065"/>
        <p:guide orient="horz" pos="4201"/>
        <p:guide pos="3120"/>
        <p:guide pos="516"/>
        <p:guide pos="5626"/>
        <p:guide pos="59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0D19F-128F-4CFF-A576-A93F34C0F109}"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fr-FR"/>
        </a:p>
      </dgm:t>
    </dgm:pt>
    <dgm:pt modelId="{7948211C-2641-48DA-B006-E7A7BD563E31}">
      <dgm:prSet phldrT="[Texte]"/>
      <dgm:spPr/>
      <dgm:t>
        <a:bodyPr/>
        <a:lstStyle/>
        <a:p>
          <a:r>
            <a:rPr lang="fr-FR" dirty="0"/>
            <a:t>1</a:t>
          </a:r>
        </a:p>
      </dgm:t>
    </dgm:pt>
    <dgm:pt modelId="{E7559430-6BD1-4AE9-B519-7309F063D73B}" type="parTrans" cxnId="{DBD4938A-1D6D-4150-9790-72E07F10389F}">
      <dgm:prSet/>
      <dgm:spPr/>
      <dgm:t>
        <a:bodyPr/>
        <a:lstStyle/>
        <a:p>
          <a:endParaRPr lang="fr-FR"/>
        </a:p>
      </dgm:t>
    </dgm:pt>
    <dgm:pt modelId="{93EBFCE8-65DA-4E80-94DB-B0CDB23D397F}" type="sibTrans" cxnId="{DBD4938A-1D6D-4150-9790-72E07F10389F}">
      <dgm:prSet/>
      <dgm:spPr/>
      <dgm:t>
        <a:bodyPr/>
        <a:lstStyle/>
        <a:p>
          <a:endParaRPr lang="fr-FR"/>
        </a:p>
      </dgm:t>
    </dgm:pt>
    <dgm:pt modelId="{E06B3DAE-C209-41DD-B073-8E81621BECE2}">
      <dgm:prSet phldrT="[Texte]" custT="1"/>
      <dgm:spPr/>
      <dgm:t>
        <a:bodyPr/>
        <a:lstStyle/>
        <a:p>
          <a:r>
            <a:rPr lang="fr-FR" sz="1400" dirty="0">
              <a:solidFill>
                <a:srgbClr val="002060"/>
              </a:solidFill>
            </a:rPr>
            <a:t>Identifier les attendus de l’activité = attendus de la professionnalité</a:t>
          </a:r>
        </a:p>
      </dgm:t>
    </dgm:pt>
    <dgm:pt modelId="{2D1F9C76-D0B1-48D7-9F60-110325C3CA6F}" type="parTrans" cxnId="{B360803F-54D1-47F9-AB43-40D888C7B46F}">
      <dgm:prSet/>
      <dgm:spPr/>
      <dgm:t>
        <a:bodyPr/>
        <a:lstStyle/>
        <a:p>
          <a:endParaRPr lang="fr-FR"/>
        </a:p>
      </dgm:t>
    </dgm:pt>
    <dgm:pt modelId="{42CFB007-EDA8-4F95-B900-FCD001E65184}" type="sibTrans" cxnId="{B360803F-54D1-47F9-AB43-40D888C7B46F}">
      <dgm:prSet/>
      <dgm:spPr/>
      <dgm:t>
        <a:bodyPr/>
        <a:lstStyle/>
        <a:p>
          <a:endParaRPr lang="fr-FR"/>
        </a:p>
      </dgm:t>
    </dgm:pt>
    <dgm:pt modelId="{0FFAB8FB-12B2-47BD-AC70-587B32173F4C}">
      <dgm:prSet phldrT="[Texte]"/>
      <dgm:spPr/>
      <dgm:t>
        <a:bodyPr/>
        <a:lstStyle/>
        <a:p>
          <a:r>
            <a:rPr lang="fr-FR" dirty="0"/>
            <a:t>2</a:t>
          </a:r>
        </a:p>
      </dgm:t>
    </dgm:pt>
    <dgm:pt modelId="{DB5F8D9F-5E64-41B7-B4B3-484BD6F71E7B}" type="parTrans" cxnId="{37A7EDFA-4C8C-4168-8195-FC2E93C2DDB2}">
      <dgm:prSet/>
      <dgm:spPr/>
      <dgm:t>
        <a:bodyPr/>
        <a:lstStyle/>
        <a:p>
          <a:endParaRPr lang="fr-FR"/>
        </a:p>
      </dgm:t>
    </dgm:pt>
    <dgm:pt modelId="{AEC120C5-FBA2-462A-A835-9512B4B2A70E}" type="sibTrans" cxnId="{37A7EDFA-4C8C-4168-8195-FC2E93C2DDB2}">
      <dgm:prSet/>
      <dgm:spPr/>
      <dgm:t>
        <a:bodyPr/>
        <a:lstStyle/>
        <a:p>
          <a:endParaRPr lang="fr-FR"/>
        </a:p>
      </dgm:t>
    </dgm:pt>
    <dgm:pt modelId="{1CF9D010-71B0-4030-B572-A2E1B02EC4BB}">
      <dgm:prSet phldrT="[Texte]" custT="1"/>
      <dgm:spPr/>
      <dgm:t>
        <a:bodyPr/>
        <a:lstStyle/>
        <a:p>
          <a:r>
            <a:rPr lang="fr-FR" sz="1400" dirty="0">
              <a:solidFill>
                <a:srgbClr val="002060"/>
              </a:solidFill>
            </a:rPr>
            <a:t>Identifier le niveau de difficulté de l’activité</a:t>
          </a:r>
        </a:p>
      </dgm:t>
    </dgm:pt>
    <dgm:pt modelId="{564DF895-36A2-43E4-A472-14A3058AF802}" type="parTrans" cxnId="{147A26F0-79EE-4A12-A376-529803D3A62E}">
      <dgm:prSet/>
      <dgm:spPr/>
      <dgm:t>
        <a:bodyPr/>
        <a:lstStyle/>
        <a:p>
          <a:endParaRPr lang="fr-FR"/>
        </a:p>
      </dgm:t>
    </dgm:pt>
    <dgm:pt modelId="{0633BCDC-BA45-48DB-8203-F258510F4A16}" type="sibTrans" cxnId="{147A26F0-79EE-4A12-A376-529803D3A62E}">
      <dgm:prSet/>
      <dgm:spPr/>
      <dgm:t>
        <a:bodyPr/>
        <a:lstStyle/>
        <a:p>
          <a:endParaRPr lang="fr-FR"/>
        </a:p>
      </dgm:t>
    </dgm:pt>
    <dgm:pt modelId="{7DDFE761-FD5E-404F-A439-0DFE09F76D12}">
      <dgm:prSet phldrT="[Texte]" custT="1"/>
      <dgm:spPr/>
      <dgm:t>
        <a:bodyPr/>
        <a:lstStyle/>
        <a:p>
          <a:r>
            <a:rPr lang="fr-FR" sz="1400" dirty="0">
              <a:solidFill>
                <a:srgbClr val="002060"/>
              </a:solidFill>
            </a:rPr>
            <a:t>Identifier le degré d’autonomie , d’analyse et de responsabilité</a:t>
          </a:r>
        </a:p>
      </dgm:t>
    </dgm:pt>
    <dgm:pt modelId="{3631483D-E7A0-41D2-95DA-FF7A89976AF7}" type="parTrans" cxnId="{ED54712B-0C79-49A1-BA5B-F0BB67D9E7C1}">
      <dgm:prSet/>
      <dgm:spPr/>
      <dgm:t>
        <a:bodyPr/>
        <a:lstStyle/>
        <a:p>
          <a:endParaRPr lang="fr-FR"/>
        </a:p>
      </dgm:t>
    </dgm:pt>
    <dgm:pt modelId="{767FDE23-5CD0-402A-9A07-D9442C2B92C1}" type="sibTrans" cxnId="{ED54712B-0C79-49A1-BA5B-F0BB67D9E7C1}">
      <dgm:prSet/>
      <dgm:spPr/>
      <dgm:t>
        <a:bodyPr/>
        <a:lstStyle/>
        <a:p>
          <a:endParaRPr lang="fr-FR"/>
        </a:p>
      </dgm:t>
    </dgm:pt>
    <dgm:pt modelId="{5CACE086-58FF-4B73-8188-041A7C9AF48D}">
      <dgm:prSet phldrT="[Texte]" custT="1"/>
      <dgm:spPr/>
      <dgm:t>
        <a:bodyPr/>
        <a:lstStyle/>
        <a:p>
          <a:r>
            <a:rPr lang="fr-FR" sz="1400" dirty="0">
              <a:solidFill>
                <a:srgbClr val="002060"/>
              </a:solidFill>
            </a:rPr>
            <a:t>Mesurer l’agilité de l’apprenant dans une situation donnée en mobilisant des ressources</a:t>
          </a:r>
        </a:p>
      </dgm:t>
    </dgm:pt>
    <dgm:pt modelId="{52A5A8A7-C4F9-47CF-A4F4-1790C2DB8643}" type="parTrans" cxnId="{5FF2EC8B-565E-48F5-ABC9-3E4BFD3345DC}">
      <dgm:prSet/>
      <dgm:spPr/>
      <dgm:t>
        <a:bodyPr/>
        <a:lstStyle/>
        <a:p>
          <a:endParaRPr lang="fr-FR"/>
        </a:p>
      </dgm:t>
    </dgm:pt>
    <dgm:pt modelId="{CA7DB892-AC98-42D5-8EFD-36463CEF757B}" type="sibTrans" cxnId="{5FF2EC8B-565E-48F5-ABC9-3E4BFD3345DC}">
      <dgm:prSet/>
      <dgm:spPr/>
      <dgm:t>
        <a:bodyPr/>
        <a:lstStyle/>
        <a:p>
          <a:endParaRPr lang="fr-FR"/>
        </a:p>
      </dgm:t>
    </dgm:pt>
    <dgm:pt modelId="{FD93C23B-5D1E-4B61-B0BF-E9CA8C905BAB}">
      <dgm:prSet phldrT="[Texte]" custT="1"/>
      <dgm:spPr/>
      <dgm:t>
        <a:bodyPr/>
        <a:lstStyle/>
        <a:p>
          <a:r>
            <a:rPr lang="fr-FR" sz="1400" dirty="0">
              <a:solidFill>
                <a:srgbClr val="002060"/>
              </a:solidFill>
            </a:rPr>
            <a:t>Positionner dans le processus de professionnalisation</a:t>
          </a:r>
        </a:p>
      </dgm:t>
    </dgm:pt>
    <dgm:pt modelId="{B02617D8-A3A1-4FA2-85FA-7675A406A17C}" type="parTrans" cxnId="{CB4ED3C0-3128-44C0-A4C7-43A3D7E4BE46}">
      <dgm:prSet/>
      <dgm:spPr/>
      <dgm:t>
        <a:bodyPr/>
        <a:lstStyle/>
        <a:p>
          <a:endParaRPr lang="fr-FR"/>
        </a:p>
      </dgm:t>
    </dgm:pt>
    <dgm:pt modelId="{0EE48625-E31B-45DE-9B0E-363CB107E8EA}" type="sibTrans" cxnId="{CB4ED3C0-3128-44C0-A4C7-43A3D7E4BE46}">
      <dgm:prSet/>
      <dgm:spPr/>
      <dgm:t>
        <a:bodyPr/>
        <a:lstStyle/>
        <a:p>
          <a:endParaRPr lang="fr-FR"/>
        </a:p>
      </dgm:t>
    </dgm:pt>
    <dgm:pt modelId="{4D61F5BD-4B03-477A-B939-57FEC2B93808}" type="pres">
      <dgm:prSet presAssocID="{D4E0D19F-128F-4CFF-A576-A93F34C0F109}" presName="linearFlow" presStyleCnt="0">
        <dgm:presLayoutVars>
          <dgm:dir/>
          <dgm:animLvl val="lvl"/>
          <dgm:resizeHandles val="exact"/>
        </dgm:presLayoutVars>
      </dgm:prSet>
      <dgm:spPr/>
    </dgm:pt>
    <dgm:pt modelId="{F1DD9F60-E893-4EBB-B43A-7B2A9494B36E}" type="pres">
      <dgm:prSet presAssocID="{7948211C-2641-48DA-B006-E7A7BD563E31}" presName="composite" presStyleCnt="0"/>
      <dgm:spPr/>
    </dgm:pt>
    <dgm:pt modelId="{6494CF2D-5A66-4E3B-B156-6AC1EB39FA6A}" type="pres">
      <dgm:prSet presAssocID="{7948211C-2641-48DA-B006-E7A7BD563E31}" presName="parentText" presStyleLbl="alignNode1" presStyleIdx="0" presStyleCnt="2">
        <dgm:presLayoutVars>
          <dgm:chMax val="1"/>
          <dgm:bulletEnabled val="1"/>
        </dgm:presLayoutVars>
      </dgm:prSet>
      <dgm:spPr/>
    </dgm:pt>
    <dgm:pt modelId="{CB3F7ACD-D641-4073-B659-F56E4E8DDCA2}" type="pres">
      <dgm:prSet presAssocID="{7948211C-2641-48DA-B006-E7A7BD563E31}" presName="descendantText" presStyleLbl="alignAcc1" presStyleIdx="0" presStyleCnt="2">
        <dgm:presLayoutVars>
          <dgm:bulletEnabled val="1"/>
        </dgm:presLayoutVars>
      </dgm:prSet>
      <dgm:spPr/>
    </dgm:pt>
    <dgm:pt modelId="{070A3E6C-8790-41E5-AD09-15172A33E83B}" type="pres">
      <dgm:prSet presAssocID="{93EBFCE8-65DA-4E80-94DB-B0CDB23D397F}" presName="sp" presStyleCnt="0"/>
      <dgm:spPr/>
    </dgm:pt>
    <dgm:pt modelId="{E79A143B-193B-4035-B3E2-9FC1473250E2}" type="pres">
      <dgm:prSet presAssocID="{0FFAB8FB-12B2-47BD-AC70-587B32173F4C}" presName="composite" presStyleCnt="0"/>
      <dgm:spPr/>
    </dgm:pt>
    <dgm:pt modelId="{59DC13F8-EE01-4BDD-A1C9-22B9461E8462}" type="pres">
      <dgm:prSet presAssocID="{0FFAB8FB-12B2-47BD-AC70-587B32173F4C}" presName="parentText" presStyleLbl="alignNode1" presStyleIdx="1" presStyleCnt="2">
        <dgm:presLayoutVars>
          <dgm:chMax val="1"/>
          <dgm:bulletEnabled val="1"/>
        </dgm:presLayoutVars>
      </dgm:prSet>
      <dgm:spPr/>
    </dgm:pt>
    <dgm:pt modelId="{4293F8E9-A996-444C-9AAE-5FEE0FB2996A}" type="pres">
      <dgm:prSet presAssocID="{0FFAB8FB-12B2-47BD-AC70-587B32173F4C}" presName="descendantText" presStyleLbl="alignAcc1" presStyleIdx="1" presStyleCnt="2">
        <dgm:presLayoutVars>
          <dgm:bulletEnabled val="1"/>
        </dgm:presLayoutVars>
      </dgm:prSet>
      <dgm:spPr/>
    </dgm:pt>
  </dgm:ptLst>
  <dgm:cxnLst>
    <dgm:cxn modelId="{663AB813-1357-45E6-989A-F1C1271D9286}" type="presOf" srcId="{0FFAB8FB-12B2-47BD-AC70-587B32173F4C}" destId="{59DC13F8-EE01-4BDD-A1C9-22B9461E8462}" srcOrd="0" destOrd="0" presId="urn:microsoft.com/office/officeart/2005/8/layout/chevron2"/>
    <dgm:cxn modelId="{ED54712B-0C79-49A1-BA5B-F0BB67D9E7C1}" srcId="{0FFAB8FB-12B2-47BD-AC70-587B32173F4C}" destId="{7DDFE761-FD5E-404F-A439-0DFE09F76D12}" srcOrd="1" destOrd="0" parTransId="{3631483D-E7A0-41D2-95DA-FF7A89976AF7}" sibTransId="{767FDE23-5CD0-402A-9A07-D9442C2B92C1}"/>
    <dgm:cxn modelId="{B360803F-54D1-47F9-AB43-40D888C7B46F}" srcId="{7948211C-2641-48DA-B006-E7A7BD563E31}" destId="{E06B3DAE-C209-41DD-B073-8E81621BECE2}" srcOrd="0" destOrd="0" parTransId="{2D1F9C76-D0B1-48D7-9F60-110325C3CA6F}" sibTransId="{42CFB007-EDA8-4F95-B900-FCD001E65184}"/>
    <dgm:cxn modelId="{64AC2D41-D94E-4696-8B12-56649FE2C5A5}" type="presOf" srcId="{1CF9D010-71B0-4030-B572-A2E1B02EC4BB}" destId="{4293F8E9-A996-444C-9AAE-5FEE0FB2996A}" srcOrd="0" destOrd="0" presId="urn:microsoft.com/office/officeart/2005/8/layout/chevron2"/>
    <dgm:cxn modelId="{DA66756F-D9D1-40F3-97CE-BE8F41E3F844}" type="presOf" srcId="{7948211C-2641-48DA-B006-E7A7BD563E31}" destId="{6494CF2D-5A66-4E3B-B156-6AC1EB39FA6A}" srcOrd="0" destOrd="0" presId="urn:microsoft.com/office/officeart/2005/8/layout/chevron2"/>
    <dgm:cxn modelId="{DBD4938A-1D6D-4150-9790-72E07F10389F}" srcId="{D4E0D19F-128F-4CFF-A576-A93F34C0F109}" destId="{7948211C-2641-48DA-B006-E7A7BD563E31}" srcOrd="0" destOrd="0" parTransId="{E7559430-6BD1-4AE9-B519-7309F063D73B}" sibTransId="{93EBFCE8-65DA-4E80-94DB-B0CDB23D397F}"/>
    <dgm:cxn modelId="{5FF2EC8B-565E-48F5-ABC9-3E4BFD3345DC}" srcId="{7948211C-2641-48DA-B006-E7A7BD563E31}" destId="{5CACE086-58FF-4B73-8188-041A7C9AF48D}" srcOrd="1" destOrd="0" parTransId="{52A5A8A7-C4F9-47CF-A4F4-1790C2DB8643}" sibTransId="{CA7DB892-AC98-42D5-8EFD-36463CEF757B}"/>
    <dgm:cxn modelId="{1743818C-4910-4713-95F5-ADA68B473619}" type="presOf" srcId="{E06B3DAE-C209-41DD-B073-8E81621BECE2}" destId="{CB3F7ACD-D641-4073-B659-F56E4E8DDCA2}" srcOrd="0" destOrd="0" presId="urn:microsoft.com/office/officeart/2005/8/layout/chevron2"/>
    <dgm:cxn modelId="{9E853EB1-833A-40AE-9938-F555595281B2}" type="presOf" srcId="{D4E0D19F-128F-4CFF-A576-A93F34C0F109}" destId="{4D61F5BD-4B03-477A-B939-57FEC2B93808}" srcOrd="0" destOrd="0" presId="urn:microsoft.com/office/officeart/2005/8/layout/chevron2"/>
    <dgm:cxn modelId="{CB4ED3C0-3128-44C0-A4C7-43A3D7E4BE46}" srcId="{0FFAB8FB-12B2-47BD-AC70-587B32173F4C}" destId="{FD93C23B-5D1E-4B61-B0BF-E9CA8C905BAB}" srcOrd="2" destOrd="0" parTransId="{B02617D8-A3A1-4FA2-85FA-7675A406A17C}" sibTransId="{0EE48625-E31B-45DE-9B0E-363CB107E8EA}"/>
    <dgm:cxn modelId="{147A26F0-79EE-4A12-A376-529803D3A62E}" srcId="{0FFAB8FB-12B2-47BD-AC70-587B32173F4C}" destId="{1CF9D010-71B0-4030-B572-A2E1B02EC4BB}" srcOrd="0" destOrd="0" parTransId="{564DF895-36A2-43E4-A472-14A3058AF802}" sibTransId="{0633BCDC-BA45-48DB-8203-F258510F4A16}"/>
    <dgm:cxn modelId="{92BA92F4-B677-4241-B46E-FA048AED3035}" type="presOf" srcId="{5CACE086-58FF-4B73-8188-041A7C9AF48D}" destId="{CB3F7ACD-D641-4073-B659-F56E4E8DDCA2}" srcOrd="0" destOrd="1" presId="urn:microsoft.com/office/officeart/2005/8/layout/chevron2"/>
    <dgm:cxn modelId="{5D73A4F6-0FAD-4ED8-9635-3CB33D331E7D}" type="presOf" srcId="{7DDFE761-FD5E-404F-A439-0DFE09F76D12}" destId="{4293F8E9-A996-444C-9AAE-5FEE0FB2996A}" srcOrd="0" destOrd="1" presId="urn:microsoft.com/office/officeart/2005/8/layout/chevron2"/>
    <dgm:cxn modelId="{DA3402F9-6B10-4A5E-862B-1AC75366339C}" type="presOf" srcId="{FD93C23B-5D1E-4B61-B0BF-E9CA8C905BAB}" destId="{4293F8E9-A996-444C-9AAE-5FEE0FB2996A}" srcOrd="0" destOrd="2" presId="urn:microsoft.com/office/officeart/2005/8/layout/chevron2"/>
    <dgm:cxn modelId="{37A7EDFA-4C8C-4168-8195-FC2E93C2DDB2}" srcId="{D4E0D19F-128F-4CFF-A576-A93F34C0F109}" destId="{0FFAB8FB-12B2-47BD-AC70-587B32173F4C}" srcOrd="1" destOrd="0" parTransId="{DB5F8D9F-5E64-41B7-B4B3-484BD6F71E7B}" sibTransId="{AEC120C5-FBA2-462A-A835-9512B4B2A70E}"/>
    <dgm:cxn modelId="{312D051D-D3F5-4CD2-9830-332CA5FD50D5}" type="presParOf" srcId="{4D61F5BD-4B03-477A-B939-57FEC2B93808}" destId="{F1DD9F60-E893-4EBB-B43A-7B2A9494B36E}" srcOrd="0" destOrd="0" presId="urn:microsoft.com/office/officeart/2005/8/layout/chevron2"/>
    <dgm:cxn modelId="{36FFD24E-3A24-4E06-9F38-0B066B507C84}" type="presParOf" srcId="{F1DD9F60-E893-4EBB-B43A-7B2A9494B36E}" destId="{6494CF2D-5A66-4E3B-B156-6AC1EB39FA6A}" srcOrd="0" destOrd="0" presId="urn:microsoft.com/office/officeart/2005/8/layout/chevron2"/>
    <dgm:cxn modelId="{EA6F5FCF-72F9-48EE-82D5-05A1F1AC5A28}" type="presParOf" srcId="{F1DD9F60-E893-4EBB-B43A-7B2A9494B36E}" destId="{CB3F7ACD-D641-4073-B659-F56E4E8DDCA2}" srcOrd="1" destOrd="0" presId="urn:microsoft.com/office/officeart/2005/8/layout/chevron2"/>
    <dgm:cxn modelId="{3A6CA70C-9A81-4449-AE97-A02FD409413E}" type="presParOf" srcId="{4D61F5BD-4B03-477A-B939-57FEC2B93808}" destId="{070A3E6C-8790-41E5-AD09-15172A33E83B}" srcOrd="1" destOrd="0" presId="urn:microsoft.com/office/officeart/2005/8/layout/chevron2"/>
    <dgm:cxn modelId="{B91983B9-E720-4B8A-B67A-82C6AA740EF9}" type="presParOf" srcId="{4D61F5BD-4B03-477A-B939-57FEC2B93808}" destId="{E79A143B-193B-4035-B3E2-9FC1473250E2}" srcOrd="2" destOrd="0" presId="urn:microsoft.com/office/officeart/2005/8/layout/chevron2"/>
    <dgm:cxn modelId="{10BAD3B8-9B91-4726-9511-A7351EB5E57C}" type="presParOf" srcId="{E79A143B-193B-4035-B3E2-9FC1473250E2}" destId="{59DC13F8-EE01-4BDD-A1C9-22B9461E8462}" srcOrd="0" destOrd="0" presId="urn:microsoft.com/office/officeart/2005/8/layout/chevron2"/>
    <dgm:cxn modelId="{0855008A-CD6A-46D0-8ABF-BD9E3C3BD1DC}" type="presParOf" srcId="{E79A143B-193B-4035-B3E2-9FC1473250E2}" destId="{4293F8E9-A996-444C-9AAE-5FEE0FB2996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0D19F-128F-4CFF-A576-A93F34C0F10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0FFAB8FB-12B2-47BD-AC70-587B32173F4C}">
      <dgm:prSet phldrT="[Texte]"/>
      <dgm:spPr>
        <a:solidFill>
          <a:schemeClr val="accent2">
            <a:lumMod val="60000"/>
            <a:lumOff val="40000"/>
          </a:schemeClr>
        </a:solidFill>
        <a:ln>
          <a:solidFill>
            <a:srgbClr val="9999FF"/>
          </a:solidFill>
        </a:ln>
      </dgm:spPr>
      <dgm:t>
        <a:bodyPr/>
        <a:lstStyle/>
        <a:p>
          <a:r>
            <a:rPr lang="fr-FR" dirty="0">
              <a:solidFill>
                <a:srgbClr val="002060"/>
              </a:solidFill>
            </a:rPr>
            <a:t>2</a:t>
          </a:r>
        </a:p>
      </dgm:t>
    </dgm:pt>
    <dgm:pt modelId="{DB5F8D9F-5E64-41B7-B4B3-484BD6F71E7B}" type="parTrans" cxnId="{37A7EDFA-4C8C-4168-8195-FC2E93C2DDB2}">
      <dgm:prSet/>
      <dgm:spPr/>
      <dgm:t>
        <a:bodyPr/>
        <a:lstStyle/>
        <a:p>
          <a:endParaRPr lang="fr-FR">
            <a:solidFill>
              <a:srgbClr val="002060"/>
            </a:solidFill>
          </a:endParaRPr>
        </a:p>
      </dgm:t>
    </dgm:pt>
    <dgm:pt modelId="{AEC120C5-FBA2-462A-A835-9512B4B2A70E}" type="sibTrans" cxnId="{37A7EDFA-4C8C-4168-8195-FC2E93C2DDB2}">
      <dgm:prSet/>
      <dgm:spPr/>
      <dgm:t>
        <a:bodyPr/>
        <a:lstStyle/>
        <a:p>
          <a:endParaRPr lang="fr-FR">
            <a:solidFill>
              <a:srgbClr val="002060"/>
            </a:solidFill>
          </a:endParaRPr>
        </a:p>
      </dgm:t>
    </dgm:pt>
    <dgm:pt modelId="{1CF9D010-71B0-4030-B572-A2E1B02EC4BB}">
      <dgm:prSet phldrT="[Texte]" custT="1"/>
      <dgm:spPr>
        <a:ln>
          <a:solidFill>
            <a:srgbClr val="9999FF"/>
          </a:solidFill>
        </a:ln>
      </dgm:spPr>
      <dgm:t>
        <a:bodyPr/>
        <a:lstStyle/>
        <a:p>
          <a:r>
            <a:rPr lang="fr-FR" sz="1400" dirty="0">
              <a:solidFill>
                <a:srgbClr val="002060"/>
              </a:solidFill>
            </a:rPr>
            <a:t>Positionnement au regard du niveau de difficulté de l’activité, de l’autonomie de l’élève et de sa responsabilisation</a:t>
          </a:r>
        </a:p>
      </dgm:t>
    </dgm:pt>
    <dgm:pt modelId="{564DF895-36A2-43E4-A472-14A3058AF802}" type="parTrans" cxnId="{147A26F0-79EE-4A12-A376-529803D3A62E}">
      <dgm:prSet/>
      <dgm:spPr/>
      <dgm:t>
        <a:bodyPr/>
        <a:lstStyle/>
        <a:p>
          <a:endParaRPr lang="fr-FR">
            <a:solidFill>
              <a:srgbClr val="002060"/>
            </a:solidFill>
          </a:endParaRPr>
        </a:p>
      </dgm:t>
    </dgm:pt>
    <dgm:pt modelId="{0633BCDC-BA45-48DB-8203-F258510F4A16}" type="sibTrans" cxnId="{147A26F0-79EE-4A12-A376-529803D3A62E}">
      <dgm:prSet/>
      <dgm:spPr/>
      <dgm:t>
        <a:bodyPr/>
        <a:lstStyle/>
        <a:p>
          <a:endParaRPr lang="fr-FR">
            <a:solidFill>
              <a:srgbClr val="002060"/>
            </a:solidFill>
          </a:endParaRPr>
        </a:p>
      </dgm:t>
    </dgm:pt>
    <dgm:pt modelId="{4D61F5BD-4B03-477A-B939-57FEC2B93808}" type="pres">
      <dgm:prSet presAssocID="{D4E0D19F-128F-4CFF-A576-A93F34C0F109}" presName="linearFlow" presStyleCnt="0">
        <dgm:presLayoutVars>
          <dgm:dir/>
          <dgm:animLvl val="lvl"/>
          <dgm:resizeHandles val="exact"/>
        </dgm:presLayoutVars>
      </dgm:prSet>
      <dgm:spPr/>
    </dgm:pt>
    <dgm:pt modelId="{E79A143B-193B-4035-B3E2-9FC1473250E2}" type="pres">
      <dgm:prSet presAssocID="{0FFAB8FB-12B2-47BD-AC70-587B32173F4C}" presName="composite" presStyleCnt="0"/>
      <dgm:spPr/>
    </dgm:pt>
    <dgm:pt modelId="{59DC13F8-EE01-4BDD-A1C9-22B9461E8462}" type="pres">
      <dgm:prSet presAssocID="{0FFAB8FB-12B2-47BD-AC70-587B32173F4C}" presName="parentText" presStyleLbl="alignNode1" presStyleIdx="0" presStyleCnt="1">
        <dgm:presLayoutVars>
          <dgm:chMax val="1"/>
          <dgm:bulletEnabled val="1"/>
        </dgm:presLayoutVars>
      </dgm:prSet>
      <dgm:spPr/>
    </dgm:pt>
    <dgm:pt modelId="{4293F8E9-A996-444C-9AAE-5FEE0FB2996A}" type="pres">
      <dgm:prSet presAssocID="{0FFAB8FB-12B2-47BD-AC70-587B32173F4C}" presName="descendantText" presStyleLbl="alignAcc1" presStyleIdx="0" presStyleCnt="1">
        <dgm:presLayoutVars>
          <dgm:bulletEnabled val="1"/>
        </dgm:presLayoutVars>
      </dgm:prSet>
      <dgm:spPr/>
    </dgm:pt>
  </dgm:ptLst>
  <dgm:cxnLst>
    <dgm:cxn modelId="{663AB813-1357-45E6-989A-F1C1271D9286}" type="presOf" srcId="{0FFAB8FB-12B2-47BD-AC70-587B32173F4C}" destId="{59DC13F8-EE01-4BDD-A1C9-22B9461E8462}" srcOrd="0" destOrd="0" presId="urn:microsoft.com/office/officeart/2005/8/layout/chevron2"/>
    <dgm:cxn modelId="{64AC2D41-D94E-4696-8B12-56649FE2C5A5}" type="presOf" srcId="{1CF9D010-71B0-4030-B572-A2E1B02EC4BB}" destId="{4293F8E9-A996-444C-9AAE-5FEE0FB2996A}" srcOrd="0" destOrd="0" presId="urn:microsoft.com/office/officeart/2005/8/layout/chevron2"/>
    <dgm:cxn modelId="{9E853EB1-833A-40AE-9938-F555595281B2}" type="presOf" srcId="{D4E0D19F-128F-4CFF-A576-A93F34C0F109}" destId="{4D61F5BD-4B03-477A-B939-57FEC2B93808}" srcOrd="0" destOrd="0" presId="urn:microsoft.com/office/officeart/2005/8/layout/chevron2"/>
    <dgm:cxn modelId="{147A26F0-79EE-4A12-A376-529803D3A62E}" srcId="{0FFAB8FB-12B2-47BD-AC70-587B32173F4C}" destId="{1CF9D010-71B0-4030-B572-A2E1B02EC4BB}" srcOrd="0" destOrd="0" parTransId="{564DF895-36A2-43E4-A472-14A3058AF802}" sibTransId="{0633BCDC-BA45-48DB-8203-F258510F4A16}"/>
    <dgm:cxn modelId="{37A7EDFA-4C8C-4168-8195-FC2E93C2DDB2}" srcId="{D4E0D19F-128F-4CFF-A576-A93F34C0F109}" destId="{0FFAB8FB-12B2-47BD-AC70-587B32173F4C}" srcOrd="0" destOrd="0" parTransId="{DB5F8D9F-5E64-41B7-B4B3-484BD6F71E7B}" sibTransId="{AEC120C5-FBA2-462A-A835-9512B4B2A70E}"/>
    <dgm:cxn modelId="{B91983B9-E720-4B8A-B67A-82C6AA740EF9}" type="presParOf" srcId="{4D61F5BD-4B03-477A-B939-57FEC2B93808}" destId="{E79A143B-193B-4035-B3E2-9FC1473250E2}" srcOrd="0" destOrd="0" presId="urn:microsoft.com/office/officeart/2005/8/layout/chevron2"/>
    <dgm:cxn modelId="{10BAD3B8-9B91-4726-9511-A7351EB5E57C}" type="presParOf" srcId="{E79A143B-193B-4035-B3E2-9FC1473250E2}" destId="{59DC13F8-EE01-4BDD-A1C9-22B9461E8462}" srcOrd="0" destOrd="0" presId="urn:microsoft.com/office/officeart/2005/8/layout/chevron2"/>
    <dgm:cxn modelId="{0855008A-CD6A-46D0-8ABF-BD9E3C3BD1DC}" type="presParOf" srcId="{E79A143B-193B-4035-B3E2-9FC1473250E2}" destId="{4293F8E9-A996-444C-9AAE-5FEE0FB2996A}" srcOrd="1" destOrd="0" presId="urn:microsoft.com/office/officeart/2005/8/layout/chevron2"/>
  </dgm:cxnLst>
  <dgm:bg/>
  <dgm:whole>
    <a:ln w="6350">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E0D19F-128F-4CFF-A576-A93F34C0F10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7948211C-2641-48DA-B006-E7A7BD563E31}">
      <dgm:prSet phldrT="[Texte]"/>
      <dgm:spPr>
        <a:solidFill>
          <a:schemeClr val="accent2"/>
        </a:solidFill>
        <a:ln>
          <a:solidFill>
            <a:srgbClr val="002060"/>
          </a:solidFill>
        </a:ln>
      </dgm:spPr>
      <dgm:t>
        <a:bodyPr/>
        <a:lstStyle/>
        <a:p>
          <a:r>
            <a:rPr lang="fr-FR" dirty="0"/>
            <a:t>1</a:t>
          </a:r>
        </a:p>
      </dgm:t>
    </dgm:pt>
    <dgm:pt modelId="{E7559430-6BD1-4AE9-B519-7309F063D73B}" type="parTrans" cxnId="{DBD4938A-1D6D-4150-9790-72E07F10389F}">
      <dgm:prSet/>
      <dgm:spPr/>
      <dgm:t>
        <a:bodyPr/>
        <a:lstStyle/>
        <a:p>
          <a:endParaRPr lang="fr-FR"/>
        </a:p>
      </dgm:t>
    </dgm:pt>
    <dgm:pt modelId="{93EBFCE8-65DA-4E80-94DB-B0CDB23D397F}" type="sibTrans" cxnId="{DBD4938A-1D6D-4150-9790-72E07F10389F}">
      <dgm:prSet/>
      <dgm:spPr/>
      <dgm:t>
        <a:bodyPr/>
        <a:lstStyle/>
        <a:p>
          <a:endParaRPr lang="fr-FR"/>
        </a:p>
      </dgm:t>
    </dgm:pt>
    <dgm:pt modelId="{E06B3DAE-C209-41DD-B073-8E81621BECE2}">
      <dgm:prSet phldrT="[Texte]" custT="1"/>
      <dgm:spPr>
        <a:ln>
          <a:solidFill>
            <a:srgbClr val="002060"/>
          </a:solidFill>
        </a:ln>
      </dgm:spPr>
      <dgm:t>
        <a:bodyPr/>
        <a:lstStyle/>
        <a:p>
          <a:r>
            <a:rPr lang="fr-FR" sz="1400" dirty="0">
              <a:solidFill>
                <a:srgbClr val="002060"/>
              </a:solidFill>
            </a:rPr>
            <a:t>Mesure du savoir agir en mobilisant des ressources dans l’activité</a:t>
          </a:r>
        </a:p>
      </dgm:t>
    </dgm:pt>
    <dgm:pt modelId="{2D1F9C76-D0B1-48D7-9F60-110325C3CA6F}" type="parTrans" cxnId="{B360803F-54D1-47F9-AB43-40D888C7B46F}">
      <dgm:prSet/>
      <dgm:spPr/>
      <dgm:t>
        <a:bodyPr/>
        <a:lstStyle/>
        <a:p>
          <a:endParaRPr lang="fr-FR"/>
        </a:p>
      </dgm:t>
    </dgm:pt>
    <dgm:pt modelId="{42CFB007-EDA8-4F95-B900-FCD001E65184}" type="sibTrans" cxnId="{B360803F-54D1-47F9-AB43-40D888C7B46F}">
      <dgm:prSet/>
      <dgm:spPr/>
      <dgm:t>
        <a:bodyPr/>
        <a:lstStyle/>
        <a:p>
          <a:endParaRPr lang="fr-FR"/>
        </a:p>
      </dgm:t>
    </dgm:pt>
    <dgm:pt modelId="{F31E7D98-37D7-442E-B29C-DE3B3E788C7A}">
      <dgm:prSet phldrT="[Texte]" custT="1"/>
      <dgm:spPr>
        <a:ln>
          <a:solidFill>
            <a:srgbClr val="002060"/>
          </a:solidFill>
        </a:ln>
      </dgm:spPr>
      <dgm:t>
        <a:bodyPr/>
        <a:lstStyle/>
        <a:p>
          <a:r>
            <a:rPr lang="fr-FR" sz="1400" dirty="0">
              <a:solidFill>
                <a:srgbClr val="002060"/>
              </a:solidFill>
            </a:rPr>
            <a:t>Au regard des attendus</a:t>
          </a:r>
        </a:p>
      </dgm:t>
    </dgm:pt>
    <dgm:pt modelId="{C0C1F2C8-8A0C-46E5-B8A4-38E7D9BC4177}" type="parTrans" cxnId="{224515B7-C6D1-4A12-BCDA-3851DB33B46D}">
      <dgm:prSet/>
      <dgm:spPr/>
      <dgm:t>
        <a:bodyPr/>
        <a:lstStyle/>
        <a:p>
          <a:endParaRPr lang="fr-FR"/>
        </a:p>
      </dgm:t>
    </dgm:pt>
    <dgm:pt modelId="{3AAC6923-E65C-4CEB-976E-3B333381F61F}" type="sibTrans" cxnId="{224515B7-C6D1-4A12-BCDA-3851DB33B46D}">
      <dgm:prSet/>
      <dgm:spPr/>
      <dgm:t>
        <a:bodyPr/>
        <a:lstStyle/>
        <a:p>
          <a:endParaRPr lang="fr-FR"/>
        </a:p>
      </dgm:t>
    </dgm:pt>
    <dgm:pt modelId="{4D61F5BD-4B03-477A-B939-57FEC2B93808}" type="pres">
      <dgm:prSet presAssocID="{D4E0D19F-128F-4CFF-A576-A93F34C0F109}" presName="linearFlow" presStyleCnt="0">
        <dgm:presLayoutVars>
          <dgm:dir/>
          <dgm:animLvl val="lvl"/>
          <dgm:resizeHandles val="exact"/>
        </dgm:presLayoutVars>
      </dgm:prSet>
      <dgm:spPr/>
    </dgm:pt>
    <dgm:pt modelId="{F1DD9F60-E893-4EBB-B43A-7B2A9494B36E}" type="pres">
      <dgm:prSet presAssocID="{7948211C-2641-48DA-B006-E7A7BD563E31}" presName="composite" presStyleCnt="0"/>
      <dgm:spPr/>
    </dgm:pt>
    <dgm:pt modelId="{6494CF2D-5A66-4E3B-B156-6AC1EB39FA6A}" type="pres">
      <dgm:prSet presAssocID="{7948211C-2641-48DA-B006-E7A7BD563E31}" presName="parentText" presStyleLbl="alignNode1" presStyleIdx="0" presStyleCnt="1">
        <dgm:presLayoutVars>
          <dgm:chMax val="1"/>
          <dgm:bulletEnabled val="1"/>
        </dgm:presLayoutVars>
      </dgm:prSet>
      <dgm:spPr/>
    </dgm:pt>
    <dgm:pt modelId="{CB3F7ACD-D641-4073-B659-F56E4E8DDCA2}" type="pres">
      <dgm:prSet presAssocID="{7948211C-2641-48DA-B006-E7A7BD563E31}" presName="descendantText" presStyleLbl="alignAcc1" presStyleIdx="0" presStyleCnt="1" custScaleY="100000">
        <dgm:presLayoutVars>
          <dgm:bulletEnabled val="1"/>
        </dgm:presLayoutVars>
      </dgm:prSet>
      <dgm:spPr/>
    </dgm:pt>
  </dgm:ptLst>
  <dgm:cxnLst>
    <dgm:cxn modelId="{E3F0462F-4379-4B00-B5AE-661CC0384437}" type="presOf" srcId="{F31E7D98-37D7-442E-B29C-DE3B3E788C7A}" destId="{CB3F7ACD-D641-4073-B659-F56E4E8DDCA2}" srcOrd="0" destOrd="1" presId="urn:microsoft.com/office/officeart/2005/8/layout/chevron2"/>
    <dgm:cxn modelId="{B360803F-54D1-47F9-AB43-40D888C7B46F}" srcId="{7948211C-2641-48DA-B006-E7A7BD563E31}" destId="{E06B3DAE-C209-41DD-B073-8E81621BECE2}" srcOrd="0" destOrd="0" parTransId="{2D1F9C76-D0B1-48D7-9F60-110325C3CA6F}" sibTransId="{42CFB007-EDA8-4F95-B900-FCD001E65184}"/>
    <dgm:cxn modelId="{DA66756F-D9D1-40F3-97CE-BE8F41E3F844}" type="presOf" srcId="{7948211C-2641-48DA-B006-E7A7BD563E31}" destId="{6494CF2D-5A66-4E3B-B156-6AC1EB39FA6A}" srcOrd="0" destOrd="0" presId="urn:microsoft.com/office/officeart/2005/8/layout/chevron2"/>
    <dgm:cxn modelId="{DBD4938A-1D6D-4150-9790-72E07F10389F}" srcId="{D4E0D19F-128F-4CFF-A576-A93F34C0F109}" destId="{7948211C-2641-48DA-B006-E7A7BD563E31}" srcOrd="0" destOrd="0" parTransId="{E7559430-6BD1-4AE9-B519-7309F063D73B}" sibTransId="{93EBFCE8-65DA-4E80-94DB-B0CDB23D397F}"/>
    <dgm:cxn modelId="{1743818C-4910-4713-95F5-ADA68B473619}" type="presOf" srcId="{E06B3DAE-C209-41DD-B073-8E81621BECE2}" destId="{CB3F7ACD-D641-4073-B659-F56E4E8DDCA2}" srcOrd="0" destOrd="0" presId="urn:microsoft.com/office/officeart/2005/8/layout/chevron2"/>
    <dgm:cxn modelId="{9E853EB1-833A-40AE-9938-F555595281B2}" type="presOf" srcId="{D4E0D19F-128F-4CFF-A576-A93F34C0F109}" destId="{4D61F5BD-4B03-477A-B939-57FEC2B93808}" srcOrd="0" destOrd="0" presId="urn:microsoft.com/office/officeart/2005/8/layout/chevron2"/>
    <dgm:cxn modelId="{224515B7-C6D1-4A12-BCDA-3851DB33B46D}" srcId="{7948211C-2641-48DA-B006-E7A7BD563E31}" destId="{F31E7D98-37D7-442E-B29C-DE3B3E788C7A}" srcOrd="1" destOrd="0" parTransId="{C0C1F2C8-8A0C-46E5-B8A4-38E7D9BC4177}" sibTransId="{3AAC6923-E65C-4CEB-976E-3B333381F61F}"/>
    <dgm:cxn modelId="{312D051D-D3F5-4CD2-9830-332CA5FD50D5}" type="presParOf" srcId="{4D61F5BD-4B03-477A-B939-57FEC2B93808}" destId="{F1DD9F60-E893-4EBB-B43A-7B2A9494B36E}" srcOrd="0" destOrd="0" presId="urn:microsoft.com/office/officeart/2005/8/layout/chevron2"/>
    <dgm:cxn modelId="{36FFD24E-3A24-4E06-9F38-0B066B507C84}" type="presParOf" srcId="{F1DD9F60-E893-4EBB-B43A-7B2A9494B36E}" destId="{6494CF2D-5A66-4E3B-B156-6AC1EB39FA6A}" srcOrd="0" destOrd="0" presId="urn:microsoft.com/office/officeart/2005/8/layout/chevron2"/>
    <dgm:cxn modelId="{EA6F5FCF-72F9-48EE-82D5-05A1F1AC5A28}" type="presParOf" srcId="{F1DD9F60-E893-4EBB-B43A-7B2A9494B36E}" destId="{CB3F7ACD-D641-4073-B659-F56E4E8DDCA2}"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E0D19F-128F-4CFF-A576-A93F34C0F10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0FFAB8FB-12B2-47BD-AC70-587B32173F4C}">
      <dgm:prSet phldrT="[Texte]"/>
      <dgm:spPr>
        <a:solidFill>
          <a:schemeClr val="accent2">
            <a:lumMod val="60000"/>
            <a:lumOff val="40000"/>
          </a:schemeClr>
        </a:solidFill>
        <a:ln>
          <a:solidFill>
            <a:srgbClr val="9999FF"/>
          </a:solidFill>
        </a:ln>
      </dgm:spPr>
      <dgm:t>
        <a:bodyPr/>
        <a:lstStyle/>
        <a:p>
          <a:r>
            <a:rPr lang="fr-FR" dirty="0">
              <a:solidFill>
                <a:srgbClr val="002060"/>
              </a:solidFill>
            </a:rPr>
            <a:t>2</a:t>
          </a:r>
        </a:p>
      </dgm:t>
    </dgm:pt>
    <dgm:pt modelId="{DB5F8D9F-5E64-41B7-B4B3-484BD6F71E7B}" type="parTrans" cxnId="{37A7EDFA-4C8C-4168-8195-FC2E93C2DDB2}">
      <dgm:prSet/>
      <dgm:spPr/>
      <dgm:t>
        <a:bodyPr/>
        <a:lstStyle/>
        <a:p>
          <a:endParaRPr lang="fr-FR">
            <a:solidFill>
              <a:srgbClr val="002060"/>
            </a:solidFill>
          </a:endParaRPr>
        </a:p>
      </dgm:t>
    </dgm:pt>
    <dgm:pt modelId="{AEC120C5-FBA2-462A-A835-9512B4B2A70E}" type="sibTrans" cxnId="{37A7EDFA-4C8C-4168-8195-FC2E93C2DDB2}">
      <dgm:prSet/>
      <dgm:spPr/>
      <dgm:t>
        <a:bodyPr/>
        <a:lstStyle/>
        <a:p>
          <a:endParaRPr lang="fr-FR">
            <a:solidFill>
              <a:srgbClr val="002060"/>
            </a:solidFill>
          </a:endParaRPr>
        </a:p>
      </dgm:t>
    </dgm:pt>
    <dgm:pt modelId="{1CF9D010-71B0-4030-B572-A2E1B02EC4BB}">
      <dgm:prSet phldrT="[Texte]" custT="1"/>
      <dgm:spPr>
        <a:ln>
          <a:solidFill>
            <a:srgbClr val="9999FF"/>
          </a:solidFill>
        </a:ln>
      </dgm:spPr>
      <dgm:t>
        <a:bodyPr/>
        <a:lstStyle/>
        <a:p>
          <a:r>
            <a:rPr lang="fr-FR" sz="1400" dirty="0">
              <a:solidFill>
                <a:srgbClr val="002060"/>
              </a:solidFill>
            </a:rPr>
            <a:t>Positionnement au regard du niveau de difficulté de l’activité, de l’autonomie de l’élève et de sa responsabilisation</a:t>
          </a:r>
        </a:p>
      </dgm:t>
    </dgm:pt>
    <dgm:pt modelId="{564DF895-36A2-43E4-A472-14A3058AF802}" type="parTrans" cxnId="{147A26F0-79EE-4A12-A376-529803D3A62E}">
      <dgm:prSet/>
      <dgm:spPr/>
      <dgm:t>
        <a:bodyPr/>
        <a:lstStyle/>
        <a:p>
          <a:endParaRPr lang="fr-FR">
            <a:solidFill>
              <a:srgbClr val="002060"/>
            </a:solidFill>
          </a:endParaRPr>
        </a:p>
      </dgm:t>
    </dgm:pt>
    <dgm:pt modelId="{0633BCDC-BA45-48DB-8203-F258510F4A16}" type="sibTrans" cxnId="{147A26F0-79EE-4A12-A376-529803D3A62E}">
      <dgm:prSet/>
      <dgm:spPr/>
      <dgm:t>
        <a:bodyPr/>
        <a:lstStyle/>
        <a:p>
          <a:endParaRPr lang="fr-FR">
            <a:solidFill>
              <a:srgbClr val="002060"/>
            </a:solidFill>
          </a:endParaRPr>
        </a:p>
      </dgm:t>
    </dgm:pt>
    <dgm:pt modelId="{4D61F5BD-4B03-477A-B939-57FEC2B93808}" type="pres">
      <dgm:prSet presAssocID="{D4E0D19F-128F-4CFF-A576-A93F34C0F109}" presName="linearFlow" presStyleCnt="0">
        <dgm:presLayoutVars>
          <dgm:dir/>
          <dgm:animLvl val="lvl"/>
          <dgm:resizeHandles val="exact"/>
        </dgm:presLayoutVars>
      </dgm:prSet>
      <dgm:spPr/>
    </dgm:pt>
    <dgm:pt modelId="{E79A143B-193B-4035-B3E2-9FC1473250E2}" type="pres">
      <dgm:prSet presAssocID="{0FFAB8FB-12B2-47BD-AC70-587B32173F4C}" presName="composite" presStyleCnt="0"/>
      <dgm:spPr/>
    </dgm:pt>
    <dgm:pt modelId="{59DC13F8-EE01-4BDD-A1C9-22B9461E8462}" type="pres">
      <dgm:prSet presAssocID="{0FFAB8FB-12B2-47BD-AC70-587B32173F4C}" presName="parentText" presStyleLbl="alignNode1" presStyleIdx="0" presStyleCnt="1">
        <dgm:presLayoutVars>
          <dgm:chMax val="1"/>
          <dgm:bulletEnabled val="1"/>
        </dgm:presLayoutVars>
      </dgm:prSet>
      <dgm:spPr/>
    </dgm:pt>
    <dgm:pt modelId="{4293F8E9-A996-444C-9AAE-5FEE0FB2996A}" type="pres">
      <dgm:prSet presAssocID="{0FFAB8FB-12B2-47BD-AC70-587B32173F4C}" presName="descendantText" presStyleLbl="alignAcc1" presStyleIdx="0" presStyleCnt="1">
        <dgm:presLayoutVars>
          <dgm:bulletEnabled val="1"/>
        </dgm:presLayoutVars>
      </dgm:prSet>
      <dgm:spPr/>
    </dgm:pt>
  </dgm:ptLst>
  <dgm:cxnLst>
    <dgm:cxn modelId="{663AB813-1357-45E6-989A-F1C1271D9286}" type="presOf" srcId="{0FFAB8FB-12B2-47BD-AC70-587B32173F4C}" destId="{59DC13F8-EE01-4BDD-A1C9-22B9461E8462}" srcOrd="0" destOrd="0" presId="urn:microsoft.com/office/officeart/2005/8/layout/chevron2"/>
    <dgm:cxn modelId="{64AC2D41-D94E-4696-8B12-56649FE2C5A5}" type="presOf" srcId="{1CF9D010-71B0-4030-B572-A2E1B02EC4BB}" destId="{4293F8E9-A996-444C-9AAE-5FEE0FB2996A}" srcOrd="0" destOrd="0" presId="urn:microsoft.com/office/officeart/2005/8/layout/chevron2"/>
    <dgm:cxn modelId="{9E853EB1-833A-40AE-9938-F555595281B2}" type="presOf" srcId="{D4E0D19F-128F-4CFF-A576-A93F34C0F109}" destId="{4D61F5BD-4B03-477A-B939-57FEC2B93808}" srcOrd="0" destOrd="0" presId="urn:microsoft.com/office/officeart/2005/8/layout/chevron2"/>
    <dgm:cxn modelId="{147A26F0-79EE-4A12-A376-529803D3A62E}" srcId="{0FFAB8FB-12B2-47BD-AC70-587B32173F4C}" destId="{1CF9D010-71B0-4030-B572-A2E1B02EC4BB}" srcOrd="0" destOrd="0" parTransId="{564DF895-36A2-43E4-A472-14A3058AF802}" sibTransId="{0633BCDC-BA45-48DB-8203-F258510F4A16}"/>
    <dgm:cxn modelId="{37A7EDFA-4C8C-4168-8195-FC2E93C2DDB2}" srcId="{D4E0D19F-128F-4CFF-A576-A93F34C0F109}" destId="{0FFAB8FB-12B2-47BD-AC70-587B32173F4C}" srcOrd="0" destOrd="0" parTransId="{DB5F8D9F-5E64-41B7-B4B3-484BD6F71E7B}" sibTransId="{AEC120C5-FBA2-462A-A835-9512B4B2A70E}"/>
    <dgm:cxn modelId="{B91983B9-E720-4B8A-B67A-82C6AA740EF9}" type="presParOf" srcId="{4D61F5BD-4B03-477A-B939-57FEC2B93808}" destId="{E79A143B-193B-4035-B3E2-9FC1473250E2}" srcOrd="0" destOrd="0" presId="urn:microsoft.com/office/officeart/2005/8/layout/chevron2"/>
    <dgm:cxn modelId="{10BAD3B8-9B91-4726-9511-A7351EB5E57C}" type="presParOf" srcId="{E79A143B-193B-4035-B3E2-9FC1473250E2}" destId="{59DC13F8-EE01-4BDD-A1C9-22B9461E8462}" srcOrd="0" destOrd="0" presId="urn:microsoft.com/office/officeart/2005/8/layout/chevron2"/>
    <dgm:cxn modelId="{0855008A-CD6A-46D0-8ABF-BD9E3C3BD1DC}" type="presParOf" srcId="{E79A143B-193B-4035-B3E2-9FC1473250E2}" destId="{4293F8E9-A996-444C-9AAE-5FEE0FB2996A}" srcOrd="1" destOrd="0" presId="urn:microsoft.com/office/officeart/2005/8/layout/chevron2"/>
  </dgm:cxnLst>
  <dgm:bg/>
  <dgm:whole>
    <a:ln w="6350">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E0D19F-128F-4CFF-A576-A93F34C0F10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7948211C-2641-48DA-B006-E7A7BD563E31}">
      <dgm:prSet phldrT="[Texte]"/>
      <dgm:spPr>
        <a:solidFill>
          <a:schemeClr val="accent2"/>
        </a:solidFill>
        <a:ln>
          <a:solidFill>
            <a:srgbClr val="002060"/>
          </a:solidFill>
        </a:ln>
      </dgm:spPr>
      <dgm:t>
        <a:bodyPr/>
        <a:lstStyle/>
        <a:p>
          <a:r>
            <a:rPr lang="fr-FR" dirty="0"/>
            <a:t>1</a:t>
          </a:r>
        </a:p>
      </dgm:t>
    </dgm:pt>
    <dgm:pt modelId="{E7559430-6BD1-4AE9-B519-7309F063D73B}" type="parTrans" cxnId="{DBD4938A-1D6D-4150-9790-72E07F10389F}">
      <dgm:prSet/>
      <dgm:spPr/>
      <dgm:t>
        <a:bodyPr/>
        <a:lstStyle/>
        <a:p>
          <a:endParaRPr lang="fr-FR"/>
        </a:p>
      </dgm:t>
    </dgm:pt>
    <dgm:pt modelId="{93EBFCE8-65DA-4E80-94DB-B0CDB23D397F}" type="sibTrans" cxnId="{DBD4938A-1D6D-4150-9790-72E07F10389F}">
      <dgm:prSet/>
      <dgm:spPr/>
      <dgm:t>
        <a:bodyPr/>
        <a:lstStyle/>
        <a:p>
          <a:endParaRPr lang="fr-FR"/>
        </a:p>
      </dgm:t>
    </dgm:pt>
    <dgm:pt modelId="{E06B3DAE-C209-41DD-B073-8E81621BECE2}">
      <dgm:prSet phldrT="[Texte]" custT="1"/>
      <dgm:spPr>
        <a:ln>
          <a:solidFill>
            <a:srgbClr val="002060"/>
          </a:solidFill>
        </a:ln>
      </dgm:spPr>
      <dgm:t>
        <a:bodyPr/>
        <a:lstStyle/>
        <a:p>
          <a:r>
            <a:rPr lang="fr-FR" sz="1400" dirty="0">
              <a:solidFill>
                <a:srgbClr val="002060"/>
              </a:solidFill>
            </a:rPr>
            <a:t>Mesure du savoir agir en mobilisant des ressources dans l’activité</a:t>
          </a:r>
        </a:p>
      </dgm:t>
    </dgm:pt>
    <dgm:pt modelId="{2D1F9C76-D0B1-48D7-9F60-110325C3CA6F}" type="parTrans" cxnId="{B360803F-54D1-47F9-AB43-40D888C7B46F}">
      <dgm:prSet/>
      <dgm:spPr/>
      <dgm:t>
        <a:bodyPr/>
        <a:lstStyle/>
        <a:p>
          <a:endParaRPr lang="fr-FR"/>
        </a:p>
      </dgm:t>
    </dgm:pt>
    <dgm:pt modelId="{42CFB007-EDA8-4F95-B900-FCD001E65184}" type="sibTrans" cxnId="{B360803F-54D1-47F9-AB43-40D888C7B46F}">
      <dgm:prSet/>
      <dgm:spPr/>
      <dgm:t>
        <a:bodyPr/>
        <a:lstStyle/>
        <a:p>
          <a:endParaRPr lang="fr-FR"/>
        </a:p>
      </dgm:t>
    </dgm:pt>
    <dgm:pt modelId="{F31E7D98-37D7-442E-B29C-DE3B3E788C7A}">
      <dgm:prSet phldrT="[Texte]" custT="1"/>
      <dgm:spPr>
        <a:ln>
          <a:solidFill>
            <a:srgbClr val="002060"/>
          </a:solidFill>
        </a:ln>
      </dgm:spPr>
      <dgm:t>
        <a:bodyPr/>
        <a:lstStyle/>
        <a:p>
          <a:r>
            <a:rPr lang="fr-FR" sz="1400" dirty="0">
              <a:solidFill>
                <a:srgbClr val="002060"/>
              </a:solidFill>
            </a:rPr>
            <a:t>Au regard des attendus</a:t>
          </a:r>
        </a:p>
      </dgm:t>
    </dgm:pt>
    <dgm:pt modelId="{C0C1F2C8-8A0C-46E5-B8A4-38E7D9BC4177}" type="parTrans" cxnId="{224515B7-C6D1-4A12-BCDA-3851DB33B46D}">
      <dgm:prSet/>
      <dgm:spPr/>
      <dgm:t>
        <a:bodyPr/>
        <a:lstStyle/>
        <a:p>
          <a:endParaRPr lang="fr-FR"/>
        </a:p>
      </dgm:t>
    </dgm:pt>
    <dgm:pt modelId="{3AAC6923-E65C-4CEB-976E-3B333381F61F}" type="sibTrans" cxnId="{224515B7-C6D1-4A12-BCDA-3851DB33B46D}">
      <dgm:prSet/>
      <dgm:spPr/>
      <dgm:t>
        <a:bodyPr/>
        <a:lstStyle/>
        <a:p>
          <a:endParaRPr lang="fr-FR"/>
        </a:p>
      </dgm:t>
    </dgm:pt>
    <dgm:pt modelId="{4D61F5BD-4B03-477A-B939-57FEC2B93808}" type="pres">
      <dgm:prSet presAssocID="{D4E0D19F-128F-4CFF-A576-A93F34C0F109}" presName="linearFlow" presStyleCnt="0">
        <dgm:presLayoutVars>
          <dgm:dir/>
          <dgm:animLvl val="lvl"/>
          <dgm:resizeHandles val="exact"/>
        </dgm:presLayoutVars>
      </dgm:prSet>
      <dgm:spPr/>
    </dgm:pt>
    <dgm:pt modelId="{F1DD9F60-E893-4EBB-B43A-7B2A9494B36E}" type="pres">
      <dgm:prSet presAssocID="{7948211C-2641-48DA-B006-E7A7BD563E31}" presName="composite" presStyleCnt="0"/>
      <dgm:spPr/>
    </dgm:pt>
    <dgm:pt modelId="{6494CF2D-5A66-4E3B-B156-6AC1EB39FA6A}" type="pres">
      <dgm:prSet presAssocID="{7948211C-2641-48DA-B006-E7A7BD563E31}" presName="parentText" presStyleLbl="alignNode1" presStyleIdx="0" presStyleCnt="1">
        <dgm:presLayoutVars>
          <dgm:chMax val="1"/>
          <dgm:bulletEnabled val="1"/>
        </dgm:presLayoutVars>
      </dgm:prSet>
      <dgm:spPr/>
    </dgm:pt>
    <dgm:pt modelId="{CB3F7ACD-D641-4073-B659-F56E4E8DDCA2}" type="pres">
      <dgm:prSet presAssocID="{7948211C-2641-48DA-B006-E7A7BD563E31}" presName="descendantText" presStyleLbl="alignAcc1" presStyleIdx="0" presStyleCnt="1" custScaleY="100000">
        <dgm:presLayoutVars>
          <dgm:bulletEnabled val="1"/>
        </dgm:presLayoutVars>
      </dgm:prSet>
      <dgm:spPr/>
    </dgm:pt>
  </dgm:ptLst>
  <dgm:cxnLst>
    <dgm:cxn modelId="{E3F0462F-4379-4B00-B5AE-661CC0384437}" type="presOf" srcId="{F31E7D98-37D7-442E-B29C-DE3B3E788C7A}" destId="{CB3F7ACD-D641-4073-B659-F56E4E8DDCA2}" srcOrd="0" destOrd="1" presId="urn:microsoft.com/office/officeart/2005/8/layout/chevron2"/>
    <dgm:cxn modelId="{B360803F-54D1-47F9-AB43-40D888C7B46F}" srcId="{7948211C-2641-48DA-B006-E7A7BD563E31}" destId="{E06B3DAE-C209-41DD-B073-8E81621BECE2}" srcOrd="0" destOrd="0" parTransId="{2D1F9C76-D0B1-48D7-9F60-110325C3CA6F}" sibTransId="{42CFB007-EDA8-4F95-B900-FCD001E65184}"/>
    <dgm:cxn modelId="{DA66756F-D9D1-40F3-97CE-BE8F41E3F844}" type="presOf" srcId="{7948211C-2641-48DA-B006-E7A7BD563E31}" destId="{6494CF2D-5A66-4E3B-B156-6AC1EB39FA6A}" srcOrd="0" destOrd="0" presId="urn:microsoft.com/office/officeart/2005/8/layout/chevron2"/>
    <dgm:cxn modelId="{DBD4938A-1D6D-4150-9790-72E07F10389F}" srcId="{D4E0D19F-128F-4CFF-A576-A93F34C0F109}" destId="{7948211C-2641-48DA-B006-E7A7BD563E31}" srcOrd="0" destOrd="0" parTransId="{E7559430-6BD1-4AE9-B519-7309F063D73B}" sibTransId="{93EBFCE8-65DA-4E80-94DB-B0CDB23D397F}"/>
    <dgm:cxn modelId="{1743818C-4910-4713-95F5-ADA68B473619}" type="presOf" srcId="{E06B3DAE-C209-41DD-B073-8E81621BECE2}" destId="{CB3F7ACD-D641-4073-B659-F56E4E8DDCA2}" srcOrd="0" destOrd="0" presId="urn:microsoft.com/office/officeart/2005/8/layout/chevron2"/>
    <dgm:cxn modelId="{9E853EB1-833A-40AE-9938-F555595281B2}" type="presOf" srcId="{D4E0D19F-128F-4CFF-A576-A93F34C0F109}" destId="{4D61F5BD-4B03-477A-B939-57FEC2B93808}" srcOrd="0" destOrd="0" presId="urn:microsoft.com/office/officeart/2005/8/layout/chevron2"/>
    <dgm:cxn modelId="{224515B7-C6D1-4A12-BCDA-3851DB33B46D}" srcId="{7948211C-2641-48DA-B006-E7A7BD563E31}" destId="{F31E7D98-37D7-442E-B29C-DE3B3E788C7A}" srcOrd="1" destOrd="0" parTransId="{C0C1F2C8-8A0C-46E5-B8A4-38E7D9BC4177}" sibTransId="{3AAC6923-E65C-4CEB-976E-3B333381F61F}"/>
    <dgm:cxn modelId="{312D051D-D3F5-4CD2-9830-332CA5FD50D5}" type="presParOf" srcId="{4D61F5BD-4B03-477A-B939-57FEC2B93808}" destId="{F1DD9F60-E893-4EBB-B43A-7B2A9494B36E}" srcOrd="0" destOrd="0" presId="urn:microsoft.com/office/officeart/2005/8/layout/chevron2"/>
    <dgm:cxn modelId="{36FFD24E-3A24-4E06-9F38-0B066B507C84}" type="presParOf" srcId="{F1DD9F60-E893-4EBB-B43A-7B2A9494B36E}" destId="{6494CF2D-5A66-4E3B-B156-6AC1EB39FA6A}" srcOrd="0" destOrd="0" presId="urn:microsoft.com/office/officeart/2005/8/layout/chevron2"/>
    <dgm:cxn modelId="{EA6F5FCF-72F9-48EE-82D5-05A1F1AC5A28}" type="presParOf" srcId="{F1DD9F60-E893-4EBB-B43A-7B2A9494B36E}" destId="{CB3F7ACD-D641-4073-B659-F56E4E8DDCA2}"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4CF2D-5A66-4E3B-B156-6AC1EB39FA6A}">
      <dsp:nvSpPr>
        <dsp:cNvPr id="0" name=""/>
        <dsp:cNvSpPr/>
      </dsp:nvSpPr>
      <dsp:spPr>
        <a:xfrm rot="5400000">
          <a:off x="-205226" y="205370"/>
          <a:ext cx="1368178" cy="957724"/>
        </a:xfrm>
        <a:prstGeom prst="chevron">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1</a:t>
          </a:r>
        </a:p>
      </dsp:txBody>
      <dsp:txXfrm rot="-5400000">
        <a:off x="1" y="479005"/>
        <a:ext cx="957724" cy="410454"/>
      </dsp:txXfrm>
    </dsp:sp>
    <dsp:sp modelId="{CB3F7ACD-D641-4073-B659-F56E4E8DDCA2}">
      <dsp:nvSpPr>
        <dsp:cNvPr id="0" name=""/>
        <dsp:cNvSpPr/>
      </dsp:nvSpPr>
      <dsp:spPr>
        <a:xfrm rot="5400000">
          <a:off x="3619206" y="-2661338"/>
          <a:ext cx="889315" cy="6212280"/>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solidFill>
                <a:srgbClr val="002060"/>
              </a:solidFill>
            </a:rPr>
            <a:t>Identifier les attendus de l’activité = attendus de la professionnalité</a:t>
          </a:r>
        </a:p>
        <a:p>
          <a:pPr marL="114300" lvl="1" indent="-114300" algn="l" defTabSz="622300">
            <a:lnSpc>
              <a:spcPct val="90000"/>
            </a:lnSpc>
            <a:spcBef>
              <a:spcPct val="0"/>
            </a:spcBef>
            <a:spcAft>
              <a:spcPct val="15000"/>
            </a:spcAft>
            <a:buChar char="•"/>
          </a:pPr>
          <a:r>
            <a:rPr lang="fr-FR" sz="1400" kern="1200" dirty="0">
              <a:solidFill>
                <a:srgbClr val="002060"/>
              </a:solidFill>
            </a:rPr>
            <a:t>Mesurer l’agilité de l’apprenant dans une situation donnée en mobilisant des ressources</a:t>
          </a:r>
        </a:p>
      </dsp:txBody>
      <dsp:txXfrm rot="-5400000">
        <a:off x="957724" y="43557"/>
        <a:ext cx="6168867" cy="802489"/>
      </dsp:txXfrm>
    </dsp:sp>
    <dsp:sp modelId="{59DC13F8-EE01-4BDD-A1C9-22B9461E8462}">
      <dsp:nvSpPr>
        <dsp:cNvPr id="0" name=""/>
        <dsp:cNvSpPr/>
      </dsp:nvSpPr>
      <dsp:spPr>
        <a:xfrm rot="5400000">
          <a:off x="-205226" y="1286231"/>
          <a:ext cx="1368178" cy="957724"/>
        </a:xfrm>
        <a:prstGeom prst="chevron">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2</a:t>
          </a:r>
        </a:p>
      </dsp:txBody>
      <dsp:txXfrm rot="-5400000">
        <a:off x="1" y="1559866"/>
        <a:ext cx="957724" cy="410454"/>
      </dsp:txXfrm>
    </dsp:sp>
    <dsp:sp modelId="{4293F8E9-A996-444C-9AAE-5FEE0FB2996A}">
      <dsp:nvSpPr>
        <dsp:cNvPr id="0" name=""/>
        <dsp:cNvSpPr/>
      </dsp:nvSpPr>
      <dsp:spPr>
        <a:xfrm rot="5400000">
          <a:off x="3619206" y="-1580477"/>
          <a:ext cx="889315" cy="6212280"/>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solidFill>
                <a:srgbClr val="002060"/>
              </a:solidFill>
            </a:rPr>
            <a:t>Identifier le niveau de difficulté de l’activité</a:t>
          </a:r>
        </a:p>
        <a:p>
          <a:pPr marL="114300" lvl="1" indent="-114300" algn="l" defTabSz="622300">
            <a:lnSpc>
              <a:spcPct val="90000"/>
            </a:lnSpc>
            <a:spcBef>
              <a:spcPct val="0"/>
            </a:spcBef>
            <a:spcAft>
              <a:spcPct val="15000"/>
            </a:spcAft>
            <a:buChar char="•"/>
          </a:pPr>
          <a:r>
            <a:rPr lang="fr-FR" sz="1400" kern="1200" dirty="0">
              <a:solidFill>
                <a:srgbClr val="002060"/>
              </a:solidFill>
            </a:rPr>
            <a:t>Identifier le degré d’autonomie , d’analyse et de responsabilité</a:t>
          </a:r>
        </a:p>
        <a:p>
          <a:pPr marL="114300" lvl="1" indent="-114300" algn="l" defTabSz="622300">
            <a:lnSpc>
              <a:spcPct val="90000"/>
            </a:lnSpc>
            <a:spcBef>
              <a:spcPct val="0"/>
            </a:spcBef>
            <a:spcAft>
              <a:spcPct val="15000"/>
            </a:spcAft>
            <a:buChar char="•"/>
          </a:pPr>
          <a:r>
            <a:rPr lang="fr-FR" sz="1400" kern="1200" dirty="0">
              <a:solidFill>
                <a:srgbClr val="002060"/>
              </a:solidFill>
            </a:rPr>
            <a:t>Positionner dans le processus de professionnalisation</a:t>
          </a:r>
        </a:p>
      </dsp:txBody>
      <dsp:txXfrm rot="-5400000">
        <a:off x="957724" y="1124418"/>
        <a:ext cx="6168867" cy="802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C13F8-EE01-4BDD-A1C9-22B9461E8462}">
      <dsp:nvSpPr>
        <dsp:cNvPr id="0" name=""/>
        <dsp:cNvSpPr/>
      </dsp:nvSpPr>
      <dsp:spPr>
        <a:xfrm rot="5400000">
          <a:off x="-138883" y="139336"/>
          <a:ext cx="925892" cy="648125"/>
        </a:xfrm>
        <a:prstGeom prst="chevron">
          <a:avLst/>
        </a:prstGeom>
        <a:solidFill>
          <a:schemeClr val="accent2">
            <a:lumMod val="60000"/>
            <a:lumOff val="40000"/>
          </a:schemeClr>
        </a:solidFill>
        <a:ln w="25400" cap="flat" cmpd="sng" algn="ctr">
          <a:solidFill>
            <a:srgbClr val="9999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2060"/>
              </a:solidFill>
            </a:rPr>
            <a:t>2</a:t>
          </a:r>
        </a:p>
      </dsp:txBody>
      <dsp:txXfrm rot="-5400000">
        <a:off x="1" y="324516"/>
        <a:ext cx="648125" cy="277767"/>
      </dsp:txXfrm>
    </dsp:sp>
    <dsp:sp modelId="{4293F8E9-A996-444C-9AAE-5FEE0FB2996A}">
      <dsp:nvSpPr>
        <dsp:cNvPr id="0" name=""/>
        <dsp:cNvSpPr/>
      </dsp:nvSpPr>
      <dsp:spPr>
        <a:xfrm rot="5400000">
          <a:off x="2421518" y="-1772940"/>
          <a:ext cx="601830" cy="4148616"/>
        </a:xfrm>
        <a:prstGeom prst="round2SameRect">
          <a:avLst/>
        </a:prstGeom>
        <a:solidFill>
          <a:schemeClr val="lt1">
            <a:alpha val="90000"/>
            <a:hueOff val="0"/>
            <a:satOff val="0"/>
            <a:lumOff val="0"/>
            <a:alphaOff val="0"/>
          </a:schemeClr>
        </a:solidFill>
        <a:ln w="25400" cap="flat" cmpd="sng" algn="ctr">
          <a:solidFill>
            <a:srgbClr val="9999FF"/>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solidFill>
                <a:srgbClr val="002060"/>
              </a:solidFill>
            </a:rPr>
            <a:t>Positionnement au regard du niveau de difficulté de l’activité, de l’autonomie de l’élève et de sa responsabilisation</a:t>
          </a:r>
        </a:p>
      </dsp:txBody>
      <dsp:txXfrm rot="-5400000">
        <a:off x="648126" y="29831"/>
        <a:ext cx="4119237" cy="543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4CF2D-5A66-4E3B-B156-6AC1EB39FA6A}">
      <dsp:nvSpPr>
        <dsp:cNvPr id="0" name=""/>
        <dsp:cNvSpPr/>
      </dsp:nvSpPr>
      <dsp:spPr>
        <a:xfrm rot="5400000">
          <a:off x="-142290" y="142754"/>
          <a:ext cx="948603" cy="664022"/>
        </a:xfrm>
        <a:prstGeom prst="chevron">
          <a:avLst/>
        </a:prstGeom>
        <a:solidFill>
          <a:schemeClr val="accent2"/>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a:t>
          </a:r>
        </a:p>
      </dsp:txBody>
      <dsp:txXfrm rot="-5400000">
        <a:off x="1" y="332474"/>
        <a:ext cx="664022" cy="284581"/>
      </dsp:txXfrm>
    </dsp:sp>
    <dsp:sp modelId="{CB3F7ACD-D641-4073-B659-F56E4E8DDCA2}">
      <dsp:nvSpPr>
        <dsp:cNvPr id="0" name=""/>
        <dsp:cNvSpPr/>
      </dsp:nvSpPr>
      <dsp:spPr>
        <a:xfrm rot="5400000">
          <a:off x="2420993" y="-1756506"/>
          <a:ext cx="616592" cy="4130533"/>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solidFill>
                <a:srgbClr val="002060"/>
              </a:solidFill>
            </a:rPr>
            <a:t>Mesure du savoir agir en mobilisant des ressources dans l’activité</a:t>
          </a:r>
        </a:p>
        <a:p>
          <a:pPr marL="114300" lvl="1" indent="-114300" algn="l" defTabSz="622300">
            <a:lnSpc>
              <a:spcPct val="90000"/>
            </a:lnSpc>
            <a:spcBef>
              <a:spcPct val="0"/>
            </a:spcBef>
            <a:spcAft>
              <a:spcPct val="15000"/>
            </a:spcAft>
            <a:buChar char="•"/>
          </a:pPr>
          <a:r>
            <a:rPr lang="fr-FR" sz="1400" kern="1200" dirty="0">
              <a:solidFill>
                <a:srgbClr val="002060"/>
              </a:solidFill>
            </a:rPr>
            <a:t>Au regard des attendus</a:t>
          </a:r>
        </a:p>
      </dsp:txBody>
      <dsp:txXfrm rot="-5400000">
        <a:off x="664023" y="30564"/>
        <a:ext cx="4100433" cy="556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C13F8-EE01-4BDD-A1C9-22B9461E8462}">
      <dsp:nvSpPr>
        <dsp:cNvPr id="0" name=""/>
        <dsp:cNvSpPr/>
      </dsp:nvSpPr>
      <dsp:spPr>
        <a:xfrm rot="5400000">
          <a:off x="-138883" y="139336"/>
          <a:ext cx="925892" cy="648125"/>
        </a:xfrm>
        <a:prstGeom prst="chevron">
          <a:avLst/>
        </a:prstGeom>
        <a:solidFill>
          <a:schemeClr val="accent2">
            <a:lumMod val="60000"/>
            <a:lumOff val="40000"/>
          </a:schemeClr>
        </a:solidFill>
        <a:ln w="25400" cap="flat" cmpd="sng" algn="ctr">
          <a:solidFill>
            <a:srgbClr val="9999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2060"/>
              </a:solidFill>
            </a:rPr>
            <a:t>2</a:t>
          </a:r>
        </a:p>
      </dsp:txBody>
      <dsp:txXfrm rot="-5400000">
        <a:off x="1" y="324516"/>
        <a:ext cx="648125" cy="277767"/>
      </dsp:txXfrm>
    </dsp:sp>
    <dsp:sp modelId="{4293F8E9-A996-444C-9AAE-5FEE0FB2996A}">
      <dsp:nvSpPr>
        <dsp:cNvPr id="0" name=""/>
        <dsp:cNvSpPr/>
      </dsp:nvSpPr>
      <dsp:spPr>
        <a:xfrm rot="5400000">
          <a:off x="2421518" y="-1772940"/>
          <a:ext cx="601830" cy="4148616"/>
        </a:xfrm>
        <a:prstGeom prst="round2SameRect">
          <a:avLst/>
        </a:prstGeom>
        <a:solidFill>
          <a:schemeClr val="lt1">
            <a:alpha val="90000"/>
            <a:hueOff val="0"/>
            <a:satOff val="0"/>
            <a:lumOff val="0"/>
            <a:alphaOff val="0"/>
          </a:schemeClr>
        </a:solidFill>
        <a:ln w="25400" cap="flat" cmpd="sng" algn="ctr">
          <a:solidFill>
            <a:srgbClr val="9999FF"/>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solidFill>
                <a:srgbClr val="002060"/>
              </a:solidFill>
            </a:rPr>
            <a:t>Positionnement au regard du niveau de difficulté de l’activité, de l’autonomie de l’élève et de sa responsabilisation</a:t>
          </a:r>
        </a:p>
      </dsp:txBody>
      <dsp:txXfrm rot="-5400000">
        <a:off x="648126" y="29831"/>
        <a:ext cx="4119237" cy="543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4CF2D-5A66-4E3B-B156-6AC1EB39FA6A}">
      <dsp:nvSpPr>
        <dsp:cNvPr id="0" name=""/>
        <dsp:cNvSpPr/>
      </dsp:nvSpPr>
      <dsp:spPr>
        <a:xfrm rot="5400000">
          <a:off x="-142290" y="142754"/>
          <a:ext cx="948603" cy="664022"/>
        </a:xfrm>
        <a:prstGeom prst="chevron">
          <a:avLst/>
        </a:prstGeom>
        <a:solidFill>
          <a:schemeClr val="accent2"/>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a:t>
          </a:r>
        </a:p>
      </dsp:txBody>
      <dsp:txXfrm rot="-5400000">
        <a:off x="1" y="332474"/>
        <a:ext cx="664022" cy="284581"/>
      </dsp:txXfrm>
    </dsp:sp>
    <dsp:sp modelId="{CB3F7ACD-D641-4073-B659-F56E4E8DDCA2}">
      <dsp:nvSpPr>
        <dsp:cNvPr id="0" name=""/>
        <dsp:cNvSpPr/>
      </dsp:nvSpPr>
      <dsp:spPr>
        <a:xfrm rot="5400000">
          <a:off x="2420993" y="-1756506"/>
          <a:ext cx="616592" cy="4130533"/>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solidFill>
                <a:srgbClr val="002060"/>
              </a:solidFill>
            </a:rPr>
            <a:t>Mesure du savoir agir en mobilisant des ressources dans l’activité</a:t>
          </a:r>
        </a:p>
        <a:p>
          <a:pPr marL="114300" lvl="1" indent="-114300" algn="l" defTabSz="622300">
            <a:lnSpc>
              <a:spcPct val="90000"/>
            </a:lnSpc>
            <a:spcBef>
              <a:spcPct val="0"/>
            </a:spcBef>
            <a:spcAft>
              <a:spcPct val="15000"/>
            </a:spcAft>
            <a:buChar char="•"/>
          </a:pPr>
          <a:r>
            <a:rPr lang="fr-FR" sz="1400" kern="1200" dirty="0">
              <a:solidFill>
                <a:srgbClr val="002060"/>
              </a:solidFill>
            </a:rPr>
            <a:t>Au regard des attendus</a:t>
          </a:r>
        </a:p>
      </dsp:txBody>
      <dsp:txXfrm rot="-5400000">
        <a:off x="664023" y="30564"/>
        <a:ext cx="4100433" cy="5563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973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95725" y="0"/>
            <a:ext cx="2979738" cy="501650"/>
          </a:xfrm>
          <a:prstGeom prst="rect">
            <a:avLst/>
          </a:prstGeom>
        </p:spPr>
        <p:txBody>
          <a:bodyPr vert="horz" lIns="91440" tIns="45720" rIns="91440" bIns="45720" rtlCol="0"/>
          <a:lstStyle>
            <a:lvl1pPr algn="r">
              <a:defRPr sz="1200"/>
            </a:lvl1pPr>
          </a:lstStyle>
          <a:p>
            <a:fld id="{130714C0-E55E-4A0D-AD61-328D75E7CA2E}" type="datetimeFigureOut">
              <a:rPr lang="fr-FR" smtClean="0"/>
              <a:t>14/11/2023</a:t>
            </a:fld>
            <a:endParaRPr lang="fr-FR"/>
          </a:p>
        </p:txBody>
      </p:sp>
      <p:sp>
        <p:nvSpPr>
          <p:cNvPr id="4" name="Espace réservé du pied de page 3"/>
          <p:cNvSpPr>
            <a:spLocks noGrp="1"/>
          </p:cNvSpPr>
          <p:nvPr>
            <p:ph type="ftr" sz="quarter" idx="2"/>
          </p:nvPr>
        </p:nvSpPr>
        <p:spPr>
          <a:xfrm>
            <a:off x="0" y="9501188"/>
            <a:ext cx="297973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95725" y="9501188"/>
            <a:ext cx="2979738" cy="501650"/>
          </a:xfrm>
          <a:prstGeom prst="rect">
            <a:avLst/>
          </a:prstGeom>
        </p:spPr>
        <p:txBody>
          <a:bodyPr vert="horz" lIns="91440" tIns="45720" rIns="91440" bIns="45720" rtlCol="0" anchor="b"/>
          <a:lstStyle>
            <a:lvl1pPr algn="r">
              <a:defRPr sz="1200"/>
            </a:lvl1pPr>
          </a:lstStyle>
          <a:p>
            <a:fld id="{5ECBC86F-6683-42F7-9E17-BCF807FF237F}" type="slidenum">
              <a:rPr lang="fr-FR" smtClean="0"/>
              <a:t>‹N°›</a:t>
            </a:fld>
            <a:endParaRPr lang="fr-FR"/>
          </a:p>
        </p:txBody>
      </p:sp>
    </p:spTree>
    <p:extLst>
      <p:ext uri="{BB962C8B-B14F-4D97-AF65-F5344CB8AC3E}">
        <p14:creationId xmlns:p14="http://schemas.microsoft.com/office/powerpoint/2010/main" val="1292490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atin typeface="Arial" pitchFamily="34" charset="0"/>
              </a:defRPr>
            </a:lvl1pPr>
          </a:lstStyle>
          <a:p>
            <a:endParaRPr lang="fr-FR" dirty="0"/>
          </a:p>
        </p:txBody>
      </p:sp>
      <p:sp>
        <p:nvSpPr>
          <p:cNvPr id="3" name="Espace réservé de la date 2"/>
          <p:cNvSpPr>
            <a:spLocks noGrp="1"/>
          </p:cNvSpPr>
          <p:nvPr>
            <p:ph type="dt" idx="1"/>
          </p:nvPr>
        </p:nvSpPr>
        <p:spPr>
          <a:xfrm>
            <a:off x="3895404" y="0"/>
            <a:ext cx="2980055" cy="500142"/>
          </a:xfrm>
          <a:prstGeom prst="rect">
            <a:avLst/>
          </a:prstGeom>
        </p:spPr>
        <p:txBody>
          <a:bodyPr vert="horz" lIns="96451" tIns="48225" rIns="96451" bIns="48225" rtlCol="0"/>
          <a:lstStyle>
            <a:lvl1pPr algn="r">
              <a:defRPr sz="1300">
                <a:latin typeface="Arial" pitchFamily="34" charset="0"/>
              </a:defRPr>
            </a:lvl1pPr>
          </a:lstStyle>
          <a:p>
            <a:fld id="{D680E798-53FF-4C51-A981-953463752515}" type="datetimeFigureOut">
              <a:rPr lang="fr-FR" smtClean="0"/>
              <a:pPr/>
              <a:t>14/11/2023</a:t>
            </a:fld>
            <a:endParaRPr lang="fr-FR" dirty="0"/>
          </a:p>
        </p:txBody>
      </p:sp>
      <p:sp>
        <p:nvSpPr>
          <p:cNvPr id="4" name="Espace réservé de l'image des diapositives 3"/>
          <p:cNvSpPr>
            <a:spLocks noGrp="1" noRot="1" noChangeAspect="1"/>
          </p:cNvSpPr>
          <p:nvPr>
            <p:ph type="sldImg" idx="2"/>
          </p:nvPr>
        </p:nvSpPr>
        <p:spPr>
          <a:xfrm>
            <a:off x="731838" y="750888"/>
            <a:ext cx="5413375" cy="3749675"/>
          </a:xfrm>
          <a:prstGeom prst="rect">
            <a:avLst/>
          </a:prstGeom>
          <a:noFill/>
          <a:ln w="12700">
            <a:solidFill>
              <a:prstClr val="black"/>
            </a:solidFill>
          </a:ln>
        </p:spPr>
        <p:txBody>
          <a:bodyPr vert="horz" lIns="96451" tIns="48225" rIns="96451" bIns="48225" rtlCol="0" anchor="ctr"/>
          <a:lstStyle/>
          <a:p>
            <a:endParaRPr lang="fr-FR" dirty="0"/>
          </a:p>
        </p:txBody>
      </p:sp>
      <p:sp>
        <p:nvSpPr>
          <p:cNvPr id="5" name="Espace réservé des commentaires 4"/>
          <p:cNvSpPr>
            <a:spLocks noGrp="1"/>
          </p:cNvSpPr>
          <p:nvPr>
            <p:ph type="body" sz="quarter" idx="3"/>
          </p:nvPr>
        </p:nvSpPr>
        <p:spPr>
          <a:xfrm>
            <a:off x="687705" y="4751348"/>
            <a:ext cx="5501640" cy="4501277"/>
          </a:xfrm>
          <a:prstGeom prst="rect">
            <a:avLst/>
          </a:prstGeom>
        </p:spPr>
        <p:txBody>
          <a:bodyPr vert="horz" lIns="96451" tIns="48225" rIns="96451" bIns="48225"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a:defRPr sz="13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a:defRPr sz="13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not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a:defRPr/>
            </a:pPr>
            <a:r>
              <a:rPr lang="fr-FR" b="1" dirty="0"/>
              <a:t>Finalités de EP1 : </a:t>
            </a:r>
            <a:r>
              <a:rPr lang="fr-FR" dirty="0"/>
              <a:t>Cette épreuve vise à apprécier l’aptitude du candidat à mobiliser ses compétences et connaissances dans le cadre de situations professionnelles relevant du domaine d’activités </a:t>
            </a:r>
          </a:p>
          <a:p>
            <a:pPr marL="234714" indent="-234714">
              <a:buFontTx/>
              <a:buAutoNum type="arabicPeriod"/>
              <a:defRPr/>
            </a:pPr>
            <a:r>
              <a:rPr lang="fr-FR" b="1" dirty="0"/>
              <a:t>Objectifs et contenus de l’épreuve : </a:t>
            </a:r>
            <a:r>
              <a:rPr lang="fr-FR" dirty="0"/>
              <a:t>Cette épreuve vise à apprécier les acquis d'apprentissage liés au bloc de compétences 1 « Recevoir et suivre les commandes » et aux savoirs associés. </a:t>
            </a:r>
          </a:p>
          <a:p>
            <a:pPr marL="234714" indent="-234714">
              <a:buFontTx/>
              <a:buAutoNum type="arabicPeriod"/>
              <a:defRPr/>
            </a:pPr>
            <a:r>
              <a:rPr lang="fr-FR" b="1" dirty="0"/>
              <a:t>Critères d’évaluation : </a:t>
            </a:r>
            <a:endParaRPr lang="fr-FR" dirty="0"/>
          </a:p>
          <a:p>
            <a:pPr>
              <a:defRPr/>
            </a:pPr>
            <a:r>
              <a:rPr lang="fr-FR" b="1" dirty="0"/>
              <a:t>•Fiabilité des informations transmises </a:t>
            </a:r>
          </a:p>
          <a:p>
            <a:pPr>
              <a:defRPr/>
            </a:pPr>
            <a:r>
              <a:rPr lang="fr-FR" b="1" dirty="0"/>
              <a:t>•Anticipation et évaluation correctes des quantités à commander </a:t>
            </a:r>
          </a:p>
          <a:p>
            <a:pPr>
              <a:defRPr/>
            </a:pPr>
            <a:r>
              <a:rPr lang="fr-FR" b="1" dirty="0"/>
              <a:t>•Fiabilité des contrôles lors de la réception des marchandises </a:t>
            </a:r>
          </a:p>
          <a:p>
            <a:pPr>
              <a:defRPr/>
            </a:pPr>
            <a:r>
              <a:rPr lang="fr-FR" b="1" dirty="0"/>
              <a:t>•Respect des règles d’hygiène et de sécurité </a:t>
            </a:r>
          </a:p>
          <a:p>
            <a:pPr>
              <a:defRPr/>
            </a:pPr>
            <a:r>
              <a:rPr lang="fr-FR" b="1" dirty="0"/>
              <a:t>•Qualité du traitement des anomalies </a:t>
            </a:r>
          </a:p>
          <a:p>
            <a:pPr>
              <a:defRPr/>
            </a:pPr>
            <a:r>
              <a:rPr lang="fr-FR" b="1" dirty="0"/>
              <a:t>•Respect des règles de stockage </a:t>
            </a:r>
          </a:p>
          <a:p>
            <a:pPr>
              <a:defRPr/>
            </a:pPr>
            <a:r>
              <a:rPr lang="fr-FR" b="1" dirty="0"/>
              <a:t>•Propreté et rangement de la réserve </a:t>
            </a:r>
          </a:p>
          <a:p>
            <a:pPr>
              <a:defRPr/>
            </a:pPr>
            <a:r>
              <a:rPr lang="fr-FR" b="1" dirty="0"/>
              <a:t>•Efficacité du tri et de l’évacuation des déchets </a:t>
            </a:r>
          </a:p>
          <a:p>
            <a:pPr>
              <a:defRPr/>
            </a:pPr>
            <a:r>
              <a:rPr lang="fr-FR" b="1" dirty="0"/>
              <a:t>•Conformité de la préparation des commandes des clients et respect des délais </a:t>
            </a:r>
          </a:p>
          <a:p>
            <a:pPr>
              <a:defRPr/>
            </a:pPr>
            <a:endParaRPr lang="fr-FR" b="1" dirty="0"/>
          </a:p>
          <a:p>
            <a:pPr>
              <a:defRPr/>
            </a:pPr>
            <a:endParaRPr lang="fr-FR" dirty="0"/>
          </a:p>
          <a:p>
            <a:pPr>
              <a:defRPr/>
            </a:pPr>
            <a:r>
              <a:rPr lang="fr-FR" b="1" dirty="0"/>
              <a:t>Finalités de EP2 :</a:t>
            </a:r>
          </a:p>
          <a:p>
            <a:pPr>
              <a:defRPr/>
            </a:pPr>
            <a:r>
              <a:rPr lang="fr-FR" b="1" dirty="0"/>
              <a:t> </a:t>
            </a:r>
            <a:r>
              <a:rPr lang="fr-FR" dirty="0"/>
              <a:t>Cette épreuve vise à apprécier l’aptitude du candidat à mobiliser ses compétences et connaissances dans le cadre de situations professionnelles relevant du domaine d’activités </a:t>
            </a:r>
          </a:p>
          <a:p>
            <a:pPr>
              <a:defRPr/>
            </a:pPr>
            <a:r>
              <a:rPr lang="fr-FR" dirty="0"/>
              <a:t>2. </a:t>
            </a:r>
            <a:r>
              <a:rPr lang="fr-FR" b="1" dirty="0"/>
              <a:t>Objectifs et contenus de l’épreuve </a:t>
            </a:r>
            <a:r>
              <a:rPr lang="fr-FR" dirty="0"/>
              <a:t>: Cette épreuve vise à apprécier les acquis d'apprentissage liés au bloc de compétences 2 « Mettre en valeur et approvisionner » et aux savoirs-associés.</a:t>
            </a:r>
          </a:p>
          <a:p>
            <a:pPr>
              <a:defRPr/>
            </a:pPr>
            <a:r>
              <a:rPr lang="fr-FR" dirty="0"/>
              <a:t> </a:t>
            </a:r>
            <a:r>
              <a:rPr lang="fr-FR" b="1" dirty="0"/>
              <a:t>Critères d'évaluation : </a:t>
            </a:r>
            <a:endParaRPr lang="fr-FR" dirty="0"/>
          </a:p>
          <a:p>
            <a:pPr>
              <a:defRPr/>
            </a:pPr>
            <a:r>
              <a:rPr lang="fr-FR" dirty="0"/>
              <a:t>•</a:t>
            </a:r>
            <a:r>
              <a:rPr lang="fr-FR" b="1" dirty="0"/>
              <a:t>Approvisionnement des rayons conforme aux consignes </a:t>
            </a:r>
          </a:p>
          <a:p>
            <a:pPr>
              <a:defRPr/>
            </a:pPr>
            <a:r>
              <a:rPr lang="fr-FR" b="1" dirty="0"/>
              <a:t>•Rotation des produits effective </a:t>
            </a:r>
          </a:p>
          <a:p>
            <a:pPr>
              <a:defRPr/>
            </a:pPr>
            <a:r>
              <a:rPr lang="fr-FR" b="1" dirty="0"/>
              <a:t>•Mise en place efficace de l’aménagement de l’espace commercial </a:t>
            </a:r>
          </a:p>
          <a:p>
            <a:pPr>
              <a:defRPr/>
            </a:pPr>
            <a:r>
              <a:rPr lang="fr-FR" b="1" dirty="0"/>
              <a:t>•Présentation des produits attractive </a:t>
            </a:r>
          </a:p>
          <a:p>
            <a:pPr>
              <a:defRPr/>
            </a:pPr>
            <a:r>
              <a:rPr lang="fr-FR" b="1" dirty="0"/>
              <a:t>•Maintien de la propreté des rayons, de l’espace commercial </a:t>
            </a:r>
          </a:p>
          <a:p>
            <a:pPr>
              <a:defRPr/>
            </a:pPr>
            <a:r>
              <a:rPr lang="fr-FR" b="1" dirty="0"/>
              <a:t>•Qualité des opérations de conditionnement </a:t>
            </a:r>
          </a:p>
          <a:p>
            <a:pPr>
              <a:defRPr/>
            </a:pPr>
            <a:r>
              <a:rPr lang="fr-FR" b="1" dirty="0"/>
              <a:t>•Signalétique conforme aux préconisations, fiable et visible </a:t>
            </a:r>
          </a:p>
          <a:p>
            <a:pPr>
              <a:defRPr/>
            </a:pPr>
            <a:r>
              <a:rPr lang="fr-FR" b="1" dirty="0"/>
              <a:t>•Prévention des ruptures et de la démarque </a:t>
            </a:r>
          </a:p>
          <a:p>
            <a:pPr>
              <a:defRPr/>
            </a:pPr>
            <a:r>
              <a:rPr lang="fr-FR" b="1" dirty="0"/>
              <a:t>•Respect des règles d’hygiène, de sécurité et d’économie d’effort </a:t>
            </a:r>
          </a:p>
          <a:p>
            <a:pPr>
              <a:defRPr/>
            </a:pPr>
            <a:r>
              <a:rPr lang="fr-FR" b="1" dirty="0"/>
              <a:t>•Fiabilité des informations recueillies et transmises </a:t>
            </a:r>
          </a:p>
          <a:p>
            <a:pPr>
              <a:defRPr/>
            </a:pPr>
            <a:r>
              <a:rPr lang="fr-FR" b="1" dirty="0"/>
              <a:t>•Utilisation pertinente des outils et des supports numériques </a:t>
            </a:r>
          </a:p>
          <a:p>
            <a:pPr>
              <a:defRPr/>
            </a:pPr>
            <a:endParaRPr lang="fr-FR" b="1" dirty="0"/>
          </a:p>
          <a:p>
            <a:pPr>
              <a:defRPr/>
            </a:pPr>
            <a:endParaRPr lang="fr-FR" dirty="0"/>
          </a:p>
          <a:p>
            <a:pPr>
              <a:defRPr/>
            </a:pPr>
            <a:r>
              <a:rPr lang="fr-FR" b="1" dirty="0"/>
              <a:t>Finalités de EP3 : </a:t>
            </a:r>
          </a:p>
          <a:p>
            <a:pPr>
              <a:defRPr/>
            </a:pPr>
            <a:r>
              <a:rPr lang="fr-FR" dirty="0"/>
              <a:t>Cette épreuve vise à apprécier l’aptitude du candidat à mobiliser ses compétences et connaissances dans le cadre de situations professionnelles relevant du domaine d’activités 3. </a:t>
            </a:r>
          </a:p>
          <a:p>
            <a:pPr>
              <a:defRPr/>
            </a:pPr>
            <a:r>
              <a:rPr lang="fr-FR" b="1" dirty="0"/>
              <a:t>Objectifs et contenus de l’épreuve </a:t>
            </a:r>
            <a:r>
              <a:rPr lang="fr-FR" dirty="0"/>
              <a:t>Cette épreuve vise à apprécier les acquis d'apprentissage liés au bloc de compétences 3 « Conseiller et accompagner le client dans son parcours d’achat » et aux savoirs-associés. </a:t>
            </a:r>
          </a:p>
          <a:p>
            <a:pPr>
              <a:defRPr/>
            </a:pPr>
            <a:r>
              <a:rPr lang="fr-FR" b="1" dirty="0"/>
              <a:t>Critères d'évaluation </a:t>
            </a:r>
            <a:endParaRPr lang="fr-FR" dirty="0"/>
          </a:p>
          <a:p>
            <a:pPr>
              <a:defRPr/>
            </a:pPr>
            <a:r>
              <a:rPr lang="fr-FR" dirty="0"/>
              <a:t>•</a:t>
            </a:r>
            <a:r>
              <a:rPr lang="fr-FR" b="1" dirty="0"/>
              <a:t>Efficacité de la préparation de l’environnement de travail </a:t>
            </a:r>
          </a:p>
          <a:p>
            <a:pPr>
              <a:defRPr/>
            </a:pPr>
            <a:r>
              <a:rPr lang="fr-FR" b="1" dirty="0"/>
              <a:t>•Adaptation de l’accueil aux codes de l’entreprise </a:t>
            </a:r>
          </a:p>
          <a:p>
            <a:pPr>
              <a:defRPr/>
            </a:pPr>
            <a:r>
              <a:rPr lang="fr-FR" b="1" dirty="0"/>
              <a:t>•Qualité de l’écoute et de l’identification de la demande du client </a:t>
            </a:r>
          </a:p>
          <a:p>
            <a:pPr>
              <a:defRPr/>
            </a:pPr>
            <a:r>
              <a:rPr lang="fr-FR" b="1" dirty="0"/>
              <a:t>•Mise en </a:t>
            </a:r>
            <a:r>
              <a:rPr lang="fr-FR" b="1" dirty="0" err="1"/>
              <a:t>oeuvre</a:t>
            </a:r>
            <a:r>
              <a:rPr lang="fr-FR" b="1" dirty="0"/>
              <a:t> d’une présentation, d’une démonstration ou d’une dégustation convaincante et efficace </a:t>
            </a:r>
          </a:p>
          <a:p>
            <a:pPr>
              <a:defRPr/>
            </a:pPr>
            <a:r>
              <a:rPr lang="fr-FR" b="1" dirty="0"/>
              <a:t>•Adaptation de la communication verbale et non verbale au contexte de la vente </a:t>
            </a:r>
          </a:p>
          <a:p>
            <a:pPr>
              <a:defRPr/>
            </a:pPr>
            <a:r>
              <a:rPr lang="fr-FR" b="1" dirty="0"/>
              <a:t>•Utilisation pertinente des moyens de communication et des supports numériques </a:t>
            </a:r>
          </a:p>
          <a:p>
            <a:pPr>
              <a:defRPr/>
            </a:pPr>
            <a:r>
              <a:rPr lang="fr-FR" b="1" dirty="0"/>
              <a:t>•Prise de commande comportant toutes les informations indispensables à son traitement </a:t>
            </a:r>
          </a:p>
          <a:p>
            <a:pPr>
              <a:defRPr/>
            </a:pPr>
            <a:r>
              <a:rPr lang="fr-FR" b="1" dirty="0"/>
              <a:t>•Pertinence des conseils apportés et adéquation avec les produits vendus </a:t>
            </a:r>
          </a:p>
          <a:p>
            <a:pPr>
              <a:defRPr/>
            </a:pPr>
            <a:r>
              <a:rPr lang="fr-FR" b="1" dirty="0"/>
              <a:t>•Respect des procédures de remises et de retours des colis </a:t>
            </a:r>
          </a:p>
          <a:p>
            <a:pPr>
              <a:defRPr/>
            </a:pPr>
            <a:r>
              <a:rPr lang="fr-FR" b="1" dirty="0"/>
              <a:t>•Prise de congé instaurant des conditions favorables à la fidélisation </a:t>
            </a:r>
          </a:p>
          <a:p>
            <a:pPr>
              <a:defRPr/>
            </a:pPr>
            <a:r>
              <a:rPr lang="fr-FR" b="1" dirty="0"/>
              <a:t>•Efficacité de l’encaissement et des opérations de clôture de caisse </a:t>
            </a:r>
          </a:p>
          <a:p>
            <a:pPr>
              <a:defRPr/>
            </a:pPr>
            <a:endParaRPr lang="fr-FR" dirty="0"/>
          </a:p>
        </p:txBody>
      </p:sp>
      <p:sp>
        <p:nvSpPr>
          <p:cNvPr id="59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2818" indent="-293391">
              <a:defRPr>
                <a:solidFill>
                  <a:schemeClr val="tx1"/>
                </a:solidFill>
                <a:latin typeface="Arial" panose="020B0604020202020204" pitchFamily="34" charset="0"/>
              </a:defRPr>
            </a:lvl2pPr>
            <a:lvl3pPr marL="1173567" indent="-234714">
              <a:defRPr>
                <a:solidFill>
                  <a:schemeClr val="tx1"/>
                </a:solidFill>
                <a:latin typeface="Arial" panose="020B0604020202020204" pitchFamily="34" charset="0"/>
              </a:defRPr>
            </a:lvl3pPr>
            <a:lvl4pPr marL="1642992" indent="-234714">
              <a:defRPr>
                <a:solidFill>
                  <a:schemeClr val="tx1"/>
                </a:solidFill>
                <a:latin typeface="Arial" panose="020B0604020202020204" pitchFamily="34" charset="0"/>
              </a:defRPr>
            </a:lvl4pPr>
            <a:lvl5pPr marL="2112419" indent="-234714">
              <a:defRPr>
                <a:solidFill>
                  <a:schemeClr val="tx1"/>
                </a:solidFill>
                <a:latin typeface="Arial" panose="020B0604020202020204" pitchFamily="34" charset="0"/>
              </a:defRPr>
            </a:lvl5pPr>
            <a:lvl6pPr marL="2581845" indent="-234714" defTabSz="469426" eaLnBrk="0" fontAlgn="base" hangingPunct="0">
              <a:spcBef>
                <a:spcPct val="0"/>
              </a:spcBef>
              <a:spcAft>
                <a:spcPct val="0"/>
              </a:spcAft>
              <a:defRPr>
                <a:solidFill>
                  <a:schemeClr val="tx1"/>
                </a:solidFill>
                <a:latin typeface="Arial" panose="020B0604020202020204" pitchFamily="34" charset="0"/>
              </a:defRPr>
            </a:lvl6pPr>
            <a:lvl7pPr marL="3051272" indent="-234714" defTabSz="469426" eaLnBrk="0" fontAlgn="base" hangingPunct="0">
              <a:spcBef>
                <a:spcPct val="0"/>
              </a:spcBef>
              <a:spcAft>
                <a:spcPct val="0"/>
              </a:spcAft>
              <a:defRPr>
                <a:solidFill>
                  <a:schemeClr val="tx1"/>
                </a:solidFill>
                <a:latin typeface="Arial" panose="020B0604020202020204" pitchFamily="34" charset="0"/>
              </a:defRPr>
            </a:lvl7pPr>
            <a:lvl8pPr marL="3520698" indent="-234714" defTabSz="469426" eaLnBrk="0" fontAlgn="base" hangingPunct="0">
              <a:spcBef>
                <a:spcPct val="0"/>
              </a:spcBef>
              <a:spcAft>
                <a:spcPct val="0"/>
              </a:spcAft>
              <a:defRPr>
                <a:solidFill>
                  <a:schemeClr val="tx1"/>
                </a:solidFill>
                <a:latin typeface="Arial" panose="020B0604020202020204" pitchFamily="34" charset="0"/>
              </a:defRPr>
            </a:lvl8pPr>
            <a:lvl9pPr marL="3990125" indent="-234714" defTabSz="469426" eaLnBrk="0" fontAlgn="base" hangingPunct="0">
              <a:spcBef>
                <a:spcPct val="0"/>
              </a:spcBef>
              <a:spcAft>
                <a:spcPct val="0"/>
              </a:spcAft>
              <a:defRPr>
                <a:solidFill>
                  <a:schemeClr val="tx1"/>
                </a:solidFill>
                <a:latin typeface="Arial" panose="020B0604020202020204" pitchFamily="34" charset="0"/>
              </a:defRPr>
            </a:lvl9pPr>
          </a:lstStyle>
          <a:p>
            <a:fld id="{A3FDFF01-06F5-49FE-81D1-A1398AA57710}" type="slidenum">
              <a:rPr lang="fr-FR" altLang="fr-FR" smtClean="0"/>
              <a:pPr/>
              <a:t>2</a:t>
            </a:fld>
            <a:endParaRPr lang="fr-FR" altLang="fr-FR"/>
          </a:p>
        </p:txBody>
      </p:sp>
    </p:spTree>
    <p:extLst>
      <p:ext uri="{BB962C8B-B14F-4D97-AF65-F5344CB8AC3E}">
        <p14:creationId xmlns:p14="http://schemas.microsoft.com/office/powerpoint/2010/main" val="60863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10000"/>
          </a:bodyPr>
          <a:lstStyle/>
          <a:p>
            <a:pPr algn="l"/>
            <a:r>
              <a:rPr lang="fr-FR" sz="2400" b="1" dirty="0">
                <a:solidFill>
                  <a:schemeClr val="accent6">
                    <a:lumMod val="75000"/>
                  </a:schemeClr>
                </a:solidFill>
              </a:rPr>
              <a:t>NOVICE</a:t>
            </a:r>
            <a:endParaRPr lang="fr-FR" sz="2400" dirty="0">
              <a:solidFill>
                <a:schemeClr val="tx1">
                  <a:lumMod val="65000"/>
                  <a:lumOff val="35000"/>
                </a:schemeClr>
              </a:solidFill>
            </a:endParaRPr>
          </a:p>
          <a:p>
            <a:pPr algn="l"/>
            <a:r>
              <a:rPr lang="fr-FR" sz="1200" dirty="0">
                <a:solidFill>
                  <a:schemeClr val="tx1">
                    <a:lumMod val="65000"/>
                    <a:lumOff val="35000"/>
                  </a:schemeClr>
                </a:solidFill>
              </a:rPr>
              <a:t>Connaissance superficielle orientée vers la réussite de la tâche en cours</a:t>
            </a:r>
          </a:p>
          <a:p>
            <a:pPr algn="l"/>
            <a:r>
              <a:rPr lang="fr-FR" sz="1200" dirty="0">
                <a:solidFill>
                  <a:schemeClr val="tx1">
                    <a:lumMod val="65000"/>
                    <a:lumOff val="35000"/>
                  </a:schemeClr>
                </a:solidFill>
              </a:rPr>
              <a:t>Trouver les indices pertinents</a:t>
            </a:r>
          </a:p>
          <a:p>
            <a:pPr algn="l"/>
            <a:r>
              <a:rPr lang="fr-FR" sz="1200" dirty="0">
                <a:solidFill>
                  <a:schemeClr val="tx1">
                    <a:lumMod val="65000"/>
                    <a:lumOff val="35000"/>
                  </a:schemeClr>
                </a:solidFill>
              </a:rPr>
              <a:t>Réalisation de tâches guidées en contexte connu</a:t>
            </a:r>
            <a:endParaRPr lang="fr-FR" sz="800" dirty="0">
              <a:solidFill>
                <a:schemeClr val="tx1">
                  <a:lumMod val="65000"/>
                  <a:lumOff val="35000"/>
                </a:schemeClr>
              </a:solidFill>
            </a:endParaRPr>
          </a:p>
          <a:p>
            <a:pPr algn="l"/>
            <a:r>
              <a:rPr lang="fr-FR" sz="1200" b="1" dirty="0">
                <a:solidFill>
                  <a:schemeClr val="accent6">
                    <a:lumMod val="75000"/>
                  </a:schemeClr>
                </a:solidFill>
              </a:rPr>
              <a:t>IMITER – EXÉCUTER</a:t>
            </a:r>
          </a:p>
          <a:p>
            <a:pPr algn="l"/>
            <a:endParaRPr lang="fr-FR" sz="1200" b="1" dirty="0">
              <a:solidFill>
                <a:schemeClr val="accent6">
                  <a:lumMod val="75000"/>
                </a:schemeClr>
              </a:solidFill>
            </a:endParaRPr>
          </a:p>
          <a:p>
            <a:pPr algn="l"/>
            <a:r>
              <a:rPr lang="fr-FR" sz="2400" b="1" dirty="0">
                <a:solidFill>
                  <a:srgbClr val="92D050"/>
                </a:solidFill>
              </a:rPr>
              <a:t>DÉBROUILLÉ - fonctionnel</a:t>
            </a:r>
          </a:p>
          <a:p>
            <a:pPr algn="l"/>
            <a:r>
              <a:rPr lang="fr-FR" sz="1200" dirty="0">
                <a:solidFill>
                  <a:schemeClr val="tx1">
                    <a:lumMod val="65000"/>
                    <a:lumOff val="35000"/>
                  </a:schemeClr>
                </a:solidFill>
              </a:rPr>
              <a:t>Connaissance globale orientée vers la connexion des éléments</a:t>
            </a:r>
          </a:p>
          <a:p>
            <a:pPr algn="l"/>
            <a:r>
              <a:rPr lang="fr-FR" sz="1200" dirty="0">
                <a:solidFill>
                  <a:schemeClr val="tx1">
                    <a:lumMod val="65000"/>
                    <a:lumOff val="35000"/>
                  </a:schemeClr>
                </a:solidFill>
              </a:rPr>
              <a:t>Comprendre les buts des activité</a:t>
            </a:r>
          </a:p>
          <a:p>
            <a:pPr algn="l"/>
            <a:r>
              <a:rPr lang="fr-FR" sz="1200" dirty="0">
                <a:solidFill>
                  <a:schemeClr val="tx1">
                    <a:lumMod val="65000"/>
                    <a:lumOff val="35000"/>
                  </a:schemeClr>
                </a:solidFill>
              </a:rPr>
              <a:t>Application de procédures en contextes variés</a:t>
            </a:r>
          </a:p>
          <a:p>
            <a:pPr algn="l"/>
            <a:r>
              <a:rPr lang="fr-FR" sz="1200" b="1" dirty="0">
                <a:solidFill>
                  <a:srgbClr val="92D050"/>
                </a:solidFill>
              </a:rPr>
              <a:t>EXÉCUTER – APPLIQUER</a:t>
            </a:r>
          </a:p>
          <a:p>
            <a:pPr algn="l"/>
            <a:endParaRPr lang="fr-FR" sz="1200" b="1" dirty="0">
              <a:solidFill>
                <a:srgbClr val="92D050"/>
              </a:solidFill>
            </a:endParaRPr>
          </a:p>
          <a:p>
            <a:pPr algn="l"/>
            <a:r>
              <a:rPr lang="fr-FR" sz="2400" b="1" dirty="0">
                <a:solidFill>
                  <a:srgbClr val="00B050"/>
                </a:solidFill>
              </a:rPr>
              <a:t>AVERTI - Maitrise</a:t>
            </a:r>
          </a:p>
          <a:p>
            <a:pPr algn="l"/>
            <a:r>
              <a:rPr lang="fr-FR" sz="1200" dirty="0">
                <a:solidFill>
                  <a:schemeClr val="tx1">
                    <a:lumMod val="65000"/>
                    <a:lumOff val="35000"/>
                  </a:schemeClr>
                </a:solidFill>
              </a:rPr>
              <a:t>Connaissance fonctionnelle orientée vers la </a:t>
            </a:r>
            <a:r>
              <a:rPr lang="fr-FR" sz="1200" dirty="0" err="1">
                <a:solidFill>
                  <a:schemeClr val="tx1">
                    <a:lumMod val="65000"/>
                    <a:lumOff val="35000"/>
                  </a:schemeClr>
                </a:solidFill>
              </a:rPr>
              <a:t>détermina-tion</a:t>
            </a:r>
            <a:r>
              <a:rPr lang="fr-FR" sz="1200" dirty="0">
                <a:solidFill>
                  <a:schemeClr val="tx1">
                    <a:lumMod val="65000"/>
                    <a:lumOff val="35000"/>
                  </a:schemeClr>
                </a:solidFill>
              </a:rPr>
              <a:t> des éléments clés</a:t>
            </a:r>
          </a:p>
          <a:p>
            <a:pPr algn="l"/>
            <a:r>
              <a:rPr lang="fr-FR" sz="1200" dirty="0">
                <a:solidFill>
                  <a:schemeClr val="tx1">
                    <a:lumMod val="65000"/>
                    <a:lumOff val="35000"/>
                  </a:schemeClr>
                </a:solidFill>
              </a:rPr>
              <a:t>Élargir le répertoire des actions disponibles</a:t>
            </a:r>
          </a:p>
          <a:p>
            <a:pPr algn="l"/>
            <a:r>
              <a:rPr lang="fr-FR" sz="1200" dirty="0">
                <a:solidFill>
                  <a:schemeClr val="tx1">
                    <a:lumMod val="65000"/>
                    <a:lumOff val="35000"/>
                  </a:schemeClr>
                </a:solidFill>
              </a:rPr>
              <a:t>Résolution de problèmes ouverts en contexte variés</a:t>
            </a:r>
          </a:p>
          <a:p>
            <a:pPr algn="l"/>
            <a:r>
              <a:rPr lang="fr-FR" sz="1200" b="1" dirty="0">
                <a:solidFill>
                  <a:srgbClr val="00B050"/>
                </a:solidFill>
              </a:rPr>
              <a:t>ADAPTER – ANTICIPER</a:t>
            </a:r>
          </a:p>
          <a:p>
            <a:pPr algn="l"/>
            <a:endParaRPr lang="fr-FR" sz="1200" b="1" dirty="0">
              <a:solidFill>
                <a:srgbClr val="00B050"/>
              </a:solidFill>
            </a:endParaRPr>
          </a:p>
          <a:p>
            <a:pPr algn="l"/>
            <a:r>
              <a:rPr lang="fr-FR" sz="2400" b="1" dirty="0">
                <a:solidFill>
                  <a:srgbClr val="00B0F0"/>
                </a:solidFill>
              </a:rPr>
              <a:t>EXPERT - Expertise</a:t>
            </a:r>
          </a:p>
          <a:p>
            <a:pPr algn="l"/>
            <a:r>
              <a:rPr lang="fr-FR" sz="1200" dirty="0">
                <a:solidFill>
                  <a:schemeClr val="tx1">
                    <a:lumMod val="65000"/>
                    <a:lumOff val="35000"/>
                  </a:schemeClr>
                </a:solidFill>
              </a:rPr>
              <a:t>Connaissance approfondie orientée vers la </a:t>
            </a:r>
            <a:r>
              <a:rPr lang="fr-FR" sz="1200" dirty="0" err="1">
                <a:solidFill>
                  <a:schemeClr val="tx1">
                    <a:lumMod val="65000"/>
                    <a:lumOff val="35000"/>
                  </a:schemeClr>
                </a:solidFill>
              </a:rPr>
              <a:t>compré-hension</a:t>
            </a:r>
            <a:r>
              <a:rPr lang="fr-FR" sz="1200" dirty="0">
                <a:solidFill>
                  <a:schemeClr val="tx1">
                    <a:lumMod val="65000"/>
                    <a:lumOff val="35000"/>
                  </a:schemeClr>
                </a:solidFill>
              </a:rPr>
              <a:t> des processus</a:t>
            </a:r>
          </a:p>
          <a:p>
            <a:pPr algn="l"/>
            <a:r>
              <a:rPr lang="fr-FR" sz="1200" dirty="0">
                <a:solidFill>
                  <a:schemeClr val="tx1">
                    <a:lumMod val="65000"/>
                    <a:lumOff val="35000"/>
                  </a:schemeClr>
                </a:solidFill>
              </a:rPr>
              <a:t>Coordonner les activités dans le collectif</a:t>
            </a:r>
          </a:p>
          <a:p>
            <a:pPr algn="l"/>
            <a:r>
              <a:rPr lang="fr-FR" sz="1200" dirty="0">
                <a:solidFill>
                  <a:schemeClr val="tx1">
                    <a:lumMod val="65000"/>
                    <a:lumOff val="35000"/>
                  </a:schemeClr>
                </a:solidFill>
              </a:rPr>
              <a:t>Résolution de problèmes inconnus en contextes imprévisibles</a:t>
            </a:r>
            <a:endParaRPr lang="fr-FR" sz="800" dirty="0">
              <a:solidFill>
                <a:schemeClr val="tx1">
                  <a:lumMod val="65000"/>
                  <a:lumOff val="35000"/>
                </a:schemeClr>
              </a:solidFill>
            </a:endParaRPr>
          </a:p>
          <a:p>
            <a:pPr algn="l"/>
            <a:r>
              <a:rPr lang="fr-FR" sz="1200" b="1" dirty="0">
                <a:solidFill>
                  <a:srgbClr val="00B0F0"/>
                </a:solidFill>
              </a:rPr>
              <a:t>ANTICIPER - CONCEVOIR</a:t>
            </a:r>
          </a:p>
          <a:p>
            <a:pPr algn="l"/>
            <a:endParaRPr lang="fr-FR" sz="1200" b="1" dirty="0">
              <a:solidFill>
                <a:srgbClr val="00B050"/>
              </a:solidFill>
            </a:endParaRPr>
          </a:p>
          <a:p>
            <a:pPr algn="l"/>
            <a:endParaRPr lang="fr-FR" sz="1200" b="1" dirty="0">
              <a:solidFill>
                <a:srgbClr val="92D050"/>
              </a:solidFill>
            </a:endParaRPr>
          </a:p>
          <a:p>
            <a:pPr algn="l"/>
            <a:endParaRPr lang="fr-FR" sz="1200" dirty="0">
              <a:solidFill>
                <a:schemeClr val="tx1">
                  <a:lumMod val="65000"/>
                  <a:lumOff val="35000"/>
                </a:schemeClr>
              </a:solidFill>
            </a:endParaRPr>
          </a:p>
          <a:p>
            <a:pPr algn="l"/>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17</a:t>
            </a:fld>
            <a:endParaRPr lang="fr-FR"/>
          </a:p>
        </p:txBody>
      </p:sp>
    </p:spTree>
    <p:extLst>
      <p:ext uri="{BB962C8B-B14F-4D97-AF65-F5344CB8AC3E}">
        <p14:creationId xmlns:p14="http://schemas.microsoft.com/office/powerpoint/2010/main" val="2229950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ltLang="fr-FR" i="1" dirty="0"/>
          </a:p>
        </p:txBody>
      </p:sp>
      <p:sp>
        <p:nvSpPr>
          <p:cNvPr id="4" name="Espace réservé du numéro de diapositive 3"/>
          <p:cNvSpPr>
            <a:spLocks noGrp="1"/>
          </p:cNvSpPr>
          <p:nvPr>
            <p:ph type="sldNum" sz="quarter" idx="10"/>
          </p:nvPr>
        </p:nvSpPr>
        <p:spPr/>
        <p:txBody>
          <a:bodyPr/>
          <a:lstStyle/>
          <a:p>
            <a:pPr>
              <a:defRPr/>
            </a:pPr>
            <a:fld id="{746222AF-2293-4807-B3DA-261D2C17952F}" type="slidenum">
              <a:rPr lang="fr-FR" smtClean="0"/>
              <a:pPr>
                <a:defRPr/>
              </a:pPr>
              <a:t>19</a:t>
            </a:fld>
            <a:endParaRPr lang="fr-FR" dirty="0"/>
          </a:p>
        </p:txBody>
      </p:sp>
    </p:spTree>
    <p:extLst>
      <p:ext uri="{BB962C8B-B14F-4D97-AF65-F5344CB8AC3E}">
        <p14:creationId xmlns:p14="http://schemas.microsoft.com/office/powerpoint/2010/main" val="163793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ltLang="fr-FR" i="1" dirty="0"/>
          </a:p>
        </p:txBody>
      </p:sp>
      <p:sp>
        <p:nvSpPr>
          <p:cNvPr id="4" name="Espace réservé du numéro de diapositive 3"/>
          <p:cNvSpPr>
            <a:spLocks noGrp="1"/>
          </p:cNvSpPr>
          <p:nvPr>
            <p:ph type="sldNum" sz="quarter" idx="10"/>
          </p:nvPr>
        </p:nvSpPr>
        <p:spPr/>
        <p:txBody>
          <a:bodyPr/>
          <a:lstStyle/>
          <a:p>
            <a:pPr>
              <a:defRPr/>
            </a:pPr>
            <a:fld id="{746222AF-2293-4807-B3DA-261D2C17952F}" type="slidenum">
              <a:rPr lang="fr-FR" smtClean="0"/>
              <a:pPr>
                <a:defRPr/>
              </a:pPr>
              <a:t>20</a:t>
            </a:fld>
            <a:endParaRPr lang="fr-FR" dirty="0"/>
          </a:p>
        </p:txBody>
      </p:sp>
    </p:spTree>
    <p:extLst>
      <p:ext uri="{BB962C8B-B14F-4D97-AF65-F5344CB8AC3E}">
        <p14:creationId xmlns:p14="http://schemas.microsoft.com/office/powerpoint/2010/main" val="17683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22</a:t>
            </a:fld>
            <a:endParaRPr lang="fr-FR"/>
          </a:p>
        </p:txBody>
      </p:sp>
    </p:spTree>
    <p:extLst>
      <p:ext uri="{BB962C8B-B14F-4D97-AF65-F5344CB8AC3E}">
        <p14:creationId xmlns:p14="http://schemas.microsoft.com/office/powerpoint/2010/main" val="1829038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23</a:t>
            </a:fld>
            <a:endParaRPr lang="fr-FR"/>
          </a:p>
        </p:txBody>
      </p:sp>
    </p:spTree>
    <p:extLst>
      <p:ext uri="{BB962C8B-B14F-4D97-AF65-F5344CB8AC3E}">
        <p14:creationId xmlns:p14="http://schemas.microsoft.com/office/powerpoint/2010/main" val="37977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24</a:t>
            </a:fld>
            <a:endParaRPr lang="fr-FR"/>
          </a:p>
        </p:txBody>
      </p:sp>
    </p:spTree>
    <p:extLst>
      <p:ext uri="{BB962C8B-B14F-4D97-AF65-F5344CB8AC3E}">
        <p14:creationId xmlns:p14="http://schemas.microsoft.com/office/powerpoint/2010/main" val="2247257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not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fr-FR" dirty="0"/>
          </a:p>
        </p:txBody>
      </p:sp>
      <p:sp>
        <p:nvSpPr>
          <p:cNvPr id="59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213" indent="-286236">
              <a:defRPr>
                <a:solidFill>
                  <a:schemeClr val="tx1"/>
                </a:solidFill>
                <a:latin typeface="Arial" panose="020B0604020202020204" pitchFamily="34" charset="0"/>
              </a:defRPr>
            </a:lvl2pPr>
            <a:lvl3pPr marL="1144943" indent="-228989">
              <a:defRPr>
                <a:solidFill>
                  <a:schemeClr val="tx1"/>
                </a:solidFill>
                <a:latin typeface="Arial" panose="020B0604020202020204" pitchFamily="34" charset="0"/>
              </a:defRPr>
            </a:lvl3pPr>
            <a:lvl4pPr marL="1602920" indent="-228989">
              <a:defRPr>
                <a:solidFill>
                  <a:schemeClr val="tx1"/>
                </a:solidFill>
                <a:latin typeface="Arial" panose="020B0604020202020204" pitchFamily="34" charset="0"/>
              </a:defRPr>
            </a:lvl4pPr>
            <a:lvl5pPr marL="2060898" indent="-228989">
              <a:defRPr>
                <a:solidFill>
                  <a:schemeClr val="tx1"/>
                </a:solidFill>
                <a:latin typeface="Arial" panose="020B0604020202020204" pitchFamily="34" charset="0"/>
              </a:defRPr>
            </a:lvl5pPr>
            <a:lvl6pPr marL="2518875" indent="-228989" defTabSz="457977" eaLnBrk="0" fontAlgn="base" hangingPunct="0">
              <a:spcBef>
                <a:spcPct val="0"/>
              </a:spcBef>
              <a:spcAft>
                <a:spcPct val="0"/>
              </a:spcAft>
              <a:defRPr>
                <a:solidFill>
                  <a:schemeClr val="tx1"/>
                </a:solidFill>
                <a:latin typeface="Arial" panose="020B0604020202020204" pitchFamily="34" charset="0"/>
              </a:defRPr>
            </a:lvl6pPr>
            <a:lvl7pPr marL="2976852" indent="-228989" defTabSz="457977" eaLnBrk="0" fontAlgn="base" hangingPunct="0">
              <a:spcBef>
                <a:spcPct val="0"/>
              </a:spcBef>
              <a:spcAft>
                <a:spcPct val="0"/>
              </a:spcAft>
              <a:defRPr>
                <a:solidFill>
                  <a:schemeClr val="tx1"/>
                </a:solidFill>
                <a:latin typeface="Arial" panose="020B0604020202020204" pitchFamily="34" charset="0"/>
              </a:defRPr>
            </a:lvl7pPr>
            <a:lvl8pPr marL="3434829" indent="-228989" defTabSz="457977" eaLnBrk="0" fontAlgn="base" hangingPunct="0">
              <a:spcBef>
                <a:spcPct val="0"/>
              </a:spcBef>
              <a:spcAft>
                <a:spcPct val="0"/>
              </a:spcAft>
              <a:defRPr>
                <a:solidFill>
                  <a:schemeClr val="tx1"/>
                </a:solidFill>
                <a:latin typeface="Arial" panose="020B0604020202020204" pitchFamily="34" charset="0"/>
              </a:defRPr>
            </a:lvl8pPr>
            <a:lvl9pPr marL="3892807" indent="-228989" defTabSz="457977"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3FDFF01-06F5-49FE-81D1-A1398AA57710}" type="slidenum">
              <a:rPr kumimoji="0" lang="fr-FR" alt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altLang="fr-F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57301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76A27D7E-CB2B-493C-A4C8-00621EA13E82}" type="slidenum">
              <a:rPr lang="fr-FR" smtClean="0"/>
              <a:t>26</a:t>
            </a:fld>
            <a:endParaRPr lang="fr-FR"/>
          </a:p>
        </p:txBody>
      </p:sp>
    </p:spTree>
    <p:extLst>
      <p:ext uri="{BB962C8B-B14F-4D97-AF65-F5344CB8AC3E}">
        <p14:creationId xmlns:p14="http://schemas.microsoft.com/office/powerpoint/2010/main" val="1753921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76A27D7E-CB2B-493C-A4C8-00621EA13E82}" type="slidenum">
              <a:rPr lang="fr-FR" smtClean="0"/>
              <a:t>27</a:t>
            </a:fld>
            <a:endParaRPr lang="fr-FR"/>
          </a:p>
        </p:txBody>
      </p:sp>
    </p:spTree>
    <p:extLst>
      <p:ext uri="{BB962C8B-B14F-4D97-AF65-F5344CB8AC3E}">
        <p14:creationId xmlns:p14="http://schemas.microsoft.com/office/powerpoint/2010/main" val="1528591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http://www.agence-erasmus.fr/docs/2818_guide-competences-web.pdf</a:t>
            </a:r>
          </a:p>
          <a:p>
            <a:endParaRPr lang="fr-FR" altLang="fr-FR"/>
          </a:p>
        </p:txBody>
      </p:sp>
      <p:sp>
        <p:nvSpPr>
          <p:cNvPr id="95236"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a:t>fff</a:t>
            </a:r>
          </a:p>
        </p:txBody>
      </p:sp>
      <p:sp>
        <p:nvSpPr>
          <p:cNvPr id="95237"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944C53D-5941-43A0-B3B4-95F90DAF7628}" type="slidenum">
              <a:rPr lang="fr-FR" altLang="fr-FR" smtClean="0"/>
              <a:pPr/>
              <a:t>29</a:t>
            </a:fld>
            <a:endParaRPr lang="fr-FR" altLang="fr-FR"/>
          </a:p>
        </p:txBody>
      </p:sp>
    </p:spTree>
    <p:extLst>
      <p:ext uri="{BB962C8B-B14F-4D97-AF65-F5344CB8AC3E}">
        <p14:creationId xmlns:p14="http://schemas.microsoft.com/office/powerpoint/2010/main" val="179361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not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a:defRPr/>
            </a:pPr>
            <a:r>
              <a:rPr lang="fr-FR" b="1" dirty="0"/>
              <a:t>Finalités de EP1 : </a:t>
            </a:r>
            <a:r>
              <a:rPr lang="fr-FR" dirty="0"/>
              <a:t>Cette épreuve vise à apprécier l’aptitude du candidat à mobiliser ses compétences et connaissances dans le cadre de situations professionnelles relevant du domaine d’activités </a:t>
            </a:r>
          </a:p>
          <a:p>
            <a:pPr marL="228989" indent="-228989">
              <a:buFontTx/>
              <a:buAutoNum type="arabicPeriod"/>
              <a:defRPr/>
            </a:pPr>
            <a:r>
              <a:rPr lang="fr-FR" b="1" dirty="0"/>
              <a:t>Objectifs et contenus de l’épreuve : </a:t>
            </a:r>
            <a:r>
              <a:rPr lang="fr-FR" dirty="0"/>
              <a:t>Cette épreuve vise à apprécier les acquis d'apprentissage liés au bloc de compétences 1 « Recevoir et suivre les commandes » et aux savoirs associés. </a:t>
            </a:r>
          </a:p>
          <a:p>
            <a:pPr marL="228989" indent="-228989">
              <a:buFontTx/>
              <a:buAutoNum type="arabicPeriod"/>
              <a:defRPr/>
            </a:pPr>
            <a:r>
              <a:rPr lang="fr-FR" b="1" dirty="0"/>
              <a:t>Critères d’évaluation : </a:t>
            </a:r>
            <a:endParaRPr lang="fr-FR" dirty="0"/>
          </a:p>
          <a:p>
            <a:pPr>
              <a:defRPr/>
            </a:pPr>
            <a:r>
              <a:rPr lang="fr-FR" b="1" dirty="0"/>
              <a:t>•Fiabilité des informations transmises </a:t>
            </a:r>
          </a:p>
          <a:p>
            <a:pPr>
              <a:defRPr/>
            </a:pPr>
            <a:r>
              <a:rPr lang="fr-FR" b="1" dirty="0"/>
              <a:t>•Anticipation et évaluation correctes des quantités à commander </a:t>
            </a:r>
          </a:p>
          <a:p>
            <a:pPr>
              <a:defRPr/>
            </a:pPr>
            <a:r>
              <a:rPr lang="fr-FR" b="1" dirty="0"/>
              <a:t>•Fiabilité des contrôles lors de la réception des marchandises </a:t>
            </a:r>
          </a:p>
          <a:p>
            <a:pPr>
              <a:defRPr/>
            </a:pPr>
            <a:r>
              <a:rPr lang="fr-FR" b="1" dirty="0"/>
              <a:t>•Respect des règles d’hygiène et de sécurité </a:t>
            </a:r>
          </a:p>
          <a:p>
            <a:pPr>
              <a:defRPr/>
            </a:pPr>
            <a:r>
              <a:rPr lang="fr-FR" b="1" dirty="0"/>
              <a:t>•Qualité du traitement des anomalies </a:t>
            </a:r>
          </a:p>
          <a:p>
            <a:pPr>
              <a:defRPr/>
            </a:pPr>
            <a:r>
              <a:rPr lang="fr-FR" b="1" dirty="0"/>
              <a:t>•Respect des règles de stockage </a:t>
            </a:r>
          </a:p>
          <a:p>
            <a:pPr>
              <a:defRPr/>
            </a:pPr>
            <a:r>
              <a:rPr lang="fr-FR" b="1" dirty="0"/>
              <a:t>•Propreté et rangement de la réserve </a:t>
            </a:r>
          </a:p>
          <a:p>
            <a:pPr>
              <a:defRPr/>
            </a:pPr>
            <a:r>
              <a:rPr lang="fr-FR" b="1" dirty="0"/>
              <a:t>•Efficacité du tri et de l’évacuation des déchets </a:t>
            </a:r>
          </a:p>
          <a:p>
            <a:pPr>
              <a:defRPr/>
            </a:pPr>
            <a:r>
              <a:rPr lang="fr-FR" b="1" dirty="0"/>
              <a:t>•Conformité de la préparation des commandes des clients et respect des délais </a:t>
            </a:r>
          </a:p>
          <a:p>
            <a:pPr>
              <a:defRPr/>
            </a:pPr>
            <a:endParaRPr lang="fr-FR" b="1" dirty="0"/>
          </a:p>
          <a:p>
            <a:pPr>
              <a:defRPr/>
            </a:pPr>
            <a:endParaRPr lang="fr-FR" dirty="0"/>
          </a:p>
          <a:p>
            <a:pPr>
              <a:defRPr/>
            </a:pPr>
            <a:r>
              <a:rPr lang="fr-FR" b="1" dirty="0"/>
              <a:t>Finalités de EP2 :</a:t>
            </a:r>
          </a:p>
          <a:p>
            <a:pPr>
              <a:defRPr/>
            </a:pPr>
            <a:r>
              <a:rPr lang="fr-FR" b="1" dirty="0"/>
              <a:t> </a:t>
            </a:r>
            <a:r>
              <a:rPr lang="fr-FR" dirty="0"/>
              <a:t>Cette épreuve vise à apprécier l’aptitude du candidat à mobiliser ses compétences et connaissances dans le cadre de situations professionnelles relevant du domaine d’activités </a:t>
            </a:r>
          </a:p>
          <a:p>
            <a:pPr>
              <a:defRPr/>
            </a:pPr>
            <a:r>
              <a:rPr lang="fr-FR" dirty="0"/>
              <a:t>2. </a:t>
            </a:r>
            <a:r>
              <a:rPr lang="fr-FR" b="1" dirty="0"/>
              <a:t>Objectifs et contenus de l’épreuve </a:t>
            </a:r>
            <a:r>
              <a:rPr lang="fr-FR" dirty="0"/>
              <a:t>: Cette épreuve vise à apprécier les acquis d'apprentissage liés au bloc de compétences 2 « Mettre en valeur et approvisionner » et aux savoirs-associés.</a:t>
            </a:r>
          </a:p>
          <a:p>
            <a:pPr>
              <a:defRPr/>
            </a:pPr>
            <a:r>
              <a:rPr lang="fr-FR" dirty="0"/>
              <a:t> </a:t>
            </a:r>
            <a:r>
              <a:rPr lang="fr-FR" b="1" dirty="0"/>
              <a:t>Critères d'évaluation : </a:t>
            </a:r>
            <a:endParaRPr lang="fr-FR" dirty="0"/>
          </a:p>
          <a:p>
            <a:pPr>
              <a:defRPr/>
            </a:pPr>
            <a:r>
              <a:rPr lang="fr-FR" dirty="0"/>
              <a:t>•</a:t>
            </a:r>
            <a:r>
              <a:rPr lang="fr-FR" b="1" dirty="0"/>
              <a:t>Approvisionnement des rayons conforme aux consignes </a:t>
            </a:r>
          </a:p>
          <a:p>
            <a:pPr>
              <a:defRPr/>
            </a:pPr>
            <a:r>
              <a:rPr lang="fr-FR" b="1" dirty="0"/>
              <a:t>•Rotation des produits effective </a:t>
            </a:r>
          </a:p>
          <a:p>
            <a:pPr>
              <a:defRPr/>
            </a:pPr>
            <a:r>
              <a:rPr lang="fr-FR" b="1" dirty="0"/>
              <a:t>•Mise en place efficace de l’aménagement de l’espace commercial </a:t>
            </a:r>
          </a:p>
          <a:p>
            <a:pPr>
              <a:defRPr/>
            </a:pPr>
            <a:r>
              <a:rPr lang="fr-FR" b="1" dirty="0"/>
              <a:t>•Présentation des produits attractive </a:t>
            </a:r>
          </a:p>
          <a:p>
            <a:pPr>
              <a:defRPr/>
            </a:pPr>
            <a:r>
              <a:rPr lang="fr-FR" b="1" dirty="0"/>
              <a:t>•Maintien de la propreté des rayons, de l’espace commercial </a:t>
            </a:r>
          </a:p>
          <a:p>
            <a:pPr>
              <a:defRPr/>
            </a:pPr>
            <a:r>
              <a:rPr lang="fr-FR" b="1" dirty="0"/>
              <a:t>•Qualité des opérations de conditionnement </a:t>
            </a:r>
          </a:p>
          <a:p>
            <a:pPr>
              <a:defRPr/>
            </a:pPr>
            <a:r>
              <a:rPr lang="fr-FR" b="1" dirty="0"/>
              <a:t>•Signalétique conforme aux préconisations, fiable et visible </a:t>
            </a:r>
          </a:p>
          <a:p>
            <a:pPr>
              <a:defRPr/>
            </a:pPr>
            <a:r>
              <a:rPr lang="fr-FR" b="1" dirty="0"/>
              <a:t>•Prévention des ruptures et de la démarque </a:t>
            </a:r>
          </a:p>
          <a:p>
            <a:pPr>
              <a:defRPr/>
            </a:pPr>
            <a:r>
              <a:rPr lang="fr-FR" b="1" dirty="0"/>
              <a:t>•Respect des règles d’hygiène, de sécurité et d’économie d’effort </a:t>
            </a:r>
          </a:p>
          <a:p>
            <a:pPr>
              <a:defRPr/>
            </a:pPr>
            <a:r>
              <a:rPr lang="fr-FR" b="1" dirty="0"/>
              <a:t>•Fiabilité des informations recueillies et transmises </a:t>
            </a:r>
          </a:p>
          <a:p>
            <a:pPr>
              <a:defRPr/>
            </a:pPr>
            <a:r>
              <a:rPr lang="fr-FR" b="1" dirty="0"/>
              <a:t>•Utilisation pertinente des outils et des supports numériques </a:t>
            </a:r>
          </a:p>
          <a:p>
            <a:pPr>
              <a:defRPr/>
            </a:pPr>
            <a:endParaRPr lang="fr-FR" b="1" dirty="0"/>
          </a:p>
          <a:p>
            <a:pPr>
              <a:defRPr/>
            </a:pPr>
            <a:endParaRPr lang="fr-FR" dirty="0"/>
          </a:p>
          <a:p>
            <a:pPr>
              <a:defRPr/>
            </a:pPr>
            <a:r>
              <a:rPr lang="fr-FR" b="1" dirty="0"/>
              <a:t>Finalités de EP3 : </a:t>
            </a:r>
          </a:p>
          <a:p>
            <a:pPr>
              <a:defRPr/>
            </a:pPr>
            <a:r>
              <a:rPr lang="fr-FR" dirty="0"/>
              <a:t>Cette épreuve vise à apprécier l’aptitude du candidat à mobiliser ses compétences et connaissances dans le cadre de situations professionnelles relevant du domaine d’activités 3. </a:t>
            </a:r>
          </a:p>
          <a:p>
            <a:pPr>
              <a:defRPr/>
            </a:pPr>
            <a:r>
              <a:rPr lang="fr-FR" b="1" dirty="0"/>
              <a:t>Objectifs et contenus de l’épreuve </a:t>
            </a:r>
            <a:r>
              <a:rPr lang="fr-FR" dirty="0"/>
              <a:t>Cette épreuve vise à apprécier les acquis d'apprentissage liés au bloc de compétences 3 « Conseiller et accompagner le client dans son parcours d’achat » et aux savoirs-associés. </a:t>
            </a:r>
          </a:p>
          <a:p>
            <a:pPr>
              <a:defRPr/>
            </a:pPr>
            <a:r>
              <a:rPr lang="fr-FR" b="1" dirty="0"/>
              <a:t>Critères d'évaluation </a:t>
            </a:r>
            <a:endParaRPr lang="fr-FR" dirty="0"/>
          </a:p>
          <a:p>
            <a:pPr>
              <a:defRPr/>
            </a:pPr>
            <a:r>
              <a:rPr lang="fr-FR" dirty="0"/>
              <a:t>•</a:t>
            </a:r>
            <a:r>
              <a:rPr lang="fr-FR" b="1" dirty="0"/>
              <a:t>Efficacité de la préparation de l’environnement de travail </a:t>
            </a:r>
          </a:p>
          <a:p>
            <a:pPr>
              <a:defRPr/>
            </a:pPr>
            <a:r>
              <a:rPr lang="fr-FR" b="1" dirty="0"/>
              <a:t>•Adaptation de l’accueil aux codes de l’entreprise </a:t>
            </a:r>
          </a:p>
          <a:p>
            <a:pPr>
              <a:defRPr/>
            </a:pPr>
            <a:r>
              <a:rPr lang="fr-FR" b="1" dirty="0"/>
              <a:t>•Qualité de l’écoute et de l’identification de la demande du client </a:t>
            </a:r>
          </a:p>
          <a:p>
            <a:pPr>
              <a:defRPr/>
            </a:pPr>
            <a:r>
              <a:rPr lang="fr-FR" b="1" dirty="0"/>
              <a:t>•Mise en </a:t>
            </a:r>
            <a:r>
              <a:rPr lang="fr-FR" b="1" dirty="0" err="1"/>
              <a:t>oeuvre</a:t>
            </a:r>
            <a:r>
              <a:rPr lang="fr-FR" b="1" dirty="0"/>
              <a:t> d’une présentation, d’une démonstration ou d’une dégustation convaincante et efficace </a:t>
            </a:r>
          </a:p>
          <a:p>
            <a:pPr>
              <a:defRPr/>
            </a:pPr>
            <a:r>
              <a:rPr lang="fr-FR" b="1" dirty="0"/>
              <a:t>•Adaptation de la communication verbale et non verbale au contexte de la vente </a:t>
            </a:r>
          </a:p>
          <a:p>
            <a:pPr>
              <a:defRPr/>
            </a:pPr>
            <a:r>
              <a:rPr lang="fr-FR" b="1" dirty="0"/>
              <a:t>•Utilisation pertinente des moyens de communication et des supports numériques </a:t>
            </a:r>
          </a:p>
          <a:p>
            <a:pPr>
              <a:defRPr/>
            </a:pPr>
            <a:r>
              <a:rPr lang="fr-FR" b="1" dirty="0"/>
              <a:t>•Prise de commande comportant toutes les informations indispensables à son traitement </a:t>
            </a:r>
          </a:p>
          <a:p>
            <a:pPr>
              <a:defRPr/>
            </a:pPr>
            <a:r>
              <a:rPr lang="fr-FR" b="1" dirty="0"/>
              <a:t>•Pertinence des conseils apportés et adéquation avec les produits vendus </a:t>
            </a:r>
          </a:p>
          <a:p>
            <a:pPr>
              <a:defRPr/>
            </a:pPr>
            <a:r>
              <a:rPr lang="fr-FR" b="1" dirty="0"/>
              <a:t>•Respect des procédures de remises et de retours des colis </a:t>
            </a:r>
          </a:p>
          <a:p>
            <a:pPr>
              <a:defRPr/>
            </a:pPr>
            <a:r>
              <a:rPr lang="fr-FR" b="1" dirty="0"/>
              <a:t>•Prise de congé instaurant des conditions favorables à la fidélisation </a:t>
            </a:r>
          </a:p>
          <a:p>
            <a:pPr>
              <a:defRPr/>
            </a:pPr>
            <a:r>
              <a:rPr lang="fr-FR" b="1" dirty="0"/>
              <a:t>•Efficacité de l’encaissement et des opérations de clôture de caisse </a:t>
            </a:r>
          </a:p>
          <a:p>
            <a:pPr>
              <a:defRPr/>
            </a:pPr>
            <a:endParaRPr lang="fr-FR" dirty="0"/>
          </a:p>
        </p:txBody>
      </p:sp>
      <p:sp>
        <p:nvSpPr>
          <p:cNvPr id="59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213" indent="-286236">
              <a:defRPr>
                <a:solidFill>
                  <a:schemeClr val="tx1"/>
                </a:solidFill>
                <a:latin typeface="Arial" panose="020B0604020202020204" pitchFamily="34" charset="0"/>
              </a:defRPr>
            </a:lvl2pPr>
            <a:lvl3pPr marL="1144943" indent="-228989">
              <a:defRPr>
                <a:solidFill>
                  <a:schemeClr val="tx1"/>
                </a:solidFill>
                <a:latin typeface="Arial" panose="020B0604020202020204" pitchFamily="34" charset="0"/>
              </a:defRPr>
            </a:lvl3pPr>
            <a:lvl4pPr marL="1602920" indent="-228989">
              <a:defRPr>
                <a:solidFill>
                  <a:schemeClr val="tx1"/>
                </a:solidFill>
                <a:latin typeface="Arial" panose="020B0604020202020204" pitchFamily="34" charset="0"/>
              </a:defRPr>
            </a:lvl4pPr>
            <a:lvl5pPr marL="2060898" indent="-228989">
              <a:defRPr>
                <a:solidFill>
                  <a:schemeClr val="tx1"/>
                </a:solidFill>
                <a:latin typeface="Arial" panose="020B0604020202020204" pitchFamily="34" charset="0"/>
              </a:defRPr>
            </a:lvl5pPr>
            <a:lvl6pPr marL="2518875" indent="-228989" defTabSz="457977" eaLnBrk="0" fontAlgn="base" hangingPunct="0">
              <a:spcBef>
                <a:spcPct val="0"/>
              </a:spcBef>
              <a:spcAft>
                <a:spcPct val="0"/>
              </a:spcAft>
              <a:defRPr>
                <a:solidFill>
                  <a:schemeClr val="tx1"/>
                </a:solidFill>
                <a:latin typeface="Arial" panose="020B0604020202020204" pitchFamily="34" charset="0"/>
              </a:defRPr>
            </a:lvl6pPr>
            <a:lvl7pPr marL="2976852" indent="-228989" defTabSz="457977" eaLnBrk="0" fontAlgn="base" hangingPunct="0">
              <a:spcBef>
                <a:spcPct val="0"/>
              </a:spcBef>
              <a:spcAft>
                <a:spcPct val="0"/>
              </a:spcAft>
              <a:defRPr>
                <a:solidFill>
                  <a:schemeClr val="tx1"/>
                </a:solidFill>
                <a:latin typeface="Arial" panose="020B0604020202020204" pitchFamily="34" charset="0"/>
              </a:defRPr>
            </a:lvl7pPr>
            <a:lvl8pPr marL="3434829" indent="-228989" defTabSz="457977" eaLnBrk="0" fontAlgn="base" hangingPunct="0">
              <a:spcBef>
                <a:spcPct val="0"/>
              </a:spcBef>
              <a:spcAft>
                <a:spcPct val="0"/>
              </a:spcAft>
              <a:defRPr>
                <a:solidFill>
                  <a:schemeClr val="tx1"/>
                </a:solidFill>
                <a:latin typeface="Arial" panose="020B0604020202020204" pitchFamily="34" charset="0"/>
              </a:defRPr>
            </a:lvl8pPr>
            <a:lvl9pPr marL="3892807" indent="-228989" defTabSz="457977" eaLnBrk="0" fontAlgn="base" hangingPunct="0">
              <a:spcBef>
                <a:spcPct val="0"/>
              </a:spcBef>
              <a:spcAft>
                <a:spcPct val="0"/>
              </a:spcAft>
              <a:defRPr>
                <a:solidFill>
                  <a:schemeClr val="tx1"/>
                </a:solidFill>
                <a:latin typeface="Arial" panose="020B0604020202020204" pitchFamily="34" charset="0"/>
              </a:defRPr>
            </a:lvl9pPr>
          </a:lstStyle>
          <a:p>
            <a:fld id="{A3FDFF01-06F5-49FE-81D1-A1398AA57710}" type="slidenum">
              <a:rPr lang="fr-FR" altLang="fr-FR" smtClean="0"/>
              <a:pPr/>
              <a:t>4</a:t>
            </a:fld>
            <a:endParaRPr lang="fr-FR" altLang="fr-FR"/>
          </a:p>
        </p:txBody>
      </p:sp>
    </p:spTree>
    <p:extLst>
      <p:ext uri="{BB962C8B-B14F-4D97-AF65-F5344CB8AC3E}">
        <p14:creationId xmlns:p14="http://schemas.microsoft.com/office/powerpoint/2010/main" val="17206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Tree>
    <p:extLst>
      <p:ext uri="{BB962C8B-B14F-4D97-AF65-F5344CB8AC3E}">
        <p14:creationId xmlns:p14="http://schemas.microsoft.com/office/powerpoint/2010/main" val="2803606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http://www.agence-erasmus.fr/docs/2818_guide-competences-web.pdf</a:t>
            </a:r>
          </a:p>
          <a:p>
            <a:endParaRPr lang="fr-FR" altLang="fr-FR"/>
          </a:p>
        </p:txBody>
      </p:sp>
      <p:sp>
        <p:nvSpPr>
          <p:cNvPr id="95236"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a:t>fff</a:t>
            </a:r>
          </a:p>
        </p:txBody>
      </p:sp>
      <p:sp>
        <p:nvSpPr>
          <p:cNvPr id="95237"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944C53D-5941-43A0-B3B4-95F90DAF7628}" type="slidenum">
              <a:rPr lang="fr-FR" altLang="fr-FR" smtClean="0"/>
              <a:pPr/>
              <a:t>34</a:t>
            </a:fld>
            <a:endParaRPr lang="fr-FR" altLang="fr-FR"/>
          </a:p>
        </p:txBody>
      </p:sp>
    </p:spTree>
    <p:extLst>
      <p:ext uri="{BB962C8B-B14F-4D97-AF65-F5344CB8AC3E}">
        <p14:creationId xmlns:p14="http://schemas.microsoft.com/office/powerpoint/2010/main" val="1793619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05476"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a:t>fff</a:t>
            </a:r>
          </a:p>
        </p:txBody>
      </p:sp>
      <p:sp>
        <p:nvSpPr>
          <p:cNvPr id="105477"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2E61FBA-D7C1-46C7-B263-8206DB904380}" type="slidenum">
              <a:rPr lang="fr-FR" altLang="fr-FR" smtClean="0"/>
              <a:pPr/>
              <a:t>35</a:t>
            </a:fld>
            <a:endParaRPr lang="fr-FR" altLang="fr-FR"/>
          </a:p>
        </p:txBody>
      </p:sp>
    </p:spTree>
    <p:extLst>
      <p:ext uri="{BB962C8B-B14F-4D97-AF65-F5344CB8AC3E}">
        <p14:creationId xmlns:p14="http://schemas.microsoft.com/office/powerpoint/2010/main" val="3614321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https://view.genial.ly/5d7ea41eb93d570f2433e7c1/interactive-content-carte-des-competences-transversales-rect</a:t>
            </a:r>
          </a:p>
          <a:p>
            <a:endParaRPr lang="fr-FR" altLang="fr-FR"/>
          </a:p>
          <a:p>
            <a:r>
              <a:rPr lang="fr-FR" altLang="fr-FR"/>
              <a:t>C’est un modèle à expliciter, pas un modèle à cocher des acquis / non acquis</a:t>
            </a:r>
          </a:p>
        </p:txBody>
      </p:sp>
      <p:sp>
        <p:nvSpPr>
          <p:cNvPr id="97284"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a:t>fff</a:t>
            </a:r>
          </a:p>
        </p:txBody>
      </p:sp>
      <p:sp>
        <p:nvSpPr>
          <p:cNvPr id="97285"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9CDEAE0C-A2C8-4C0D-B631-7DCBBC10E521}" type="slidenum">
              <a:rPr lang="fr-FR" altLang="fr-FR" smtClean="0"/>
              <a:pPr/>
              <a:t>36</a:t>
            </a:fld>
            <a:endParaRPr lang="fr-FR" altLang="fr-FR"/>
          </a:p>
        </p:txBody>
      </p:sp>
    </p:spTree>
    <p:extLst>
      <p:ext uri="{BB962C8B-B14F-4D97-AF65-F5344CB8AC3E}">
        <p14:creationId xmlns:p14="http://schemas.microsoft.com/office/powerpoint/2010/main" val="3735824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01380"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a:t>fff</a:t>
            </a:r>
          </a:p>
        </p:txBody>
      </p:sp>
      <p:sp>
        <p:nvSpPr>
          <p:cNvPr id="101381"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B18B4871-CF18-4243-8FEA-01435F5A691B}" type="slidenum">
              <a:rPr lang="fr-FR" altLang="fr-FR" smtClean="0"/>
              <a:pPr/>
              <a:t>37</a:t>
            </a:fld>
            <a:endParaRPr lang="fr-FR" altLang="fr-FR"/>
          </a:p>
        </p:txBody>
      </p:sp>
    </p:spTree>
    <p:extLst>
      <p:ext uri="{BB962C8B-B14F-4D97-AF65-F5344CB8AC3E}">
        <p14:creationId xmlns:p14="http://schemas.microsoft.com/office/powerpoint/2010/main" val="343847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9332"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a:t>fff</a:t>
            </a:r>
          </a:p>
        </p:txBody>
      </p:sp>
      <p:sp>
        <p:nvSpPr>
          <p:cNvPr id="99333"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287D9539-B7B4-42E0-9691-C56FAA642BBA}" type="slidenum">
              <a:rPr lang="fr-FR" altLang="fr-FR" smtClean="0"/>
              <a:pPr/>
              <a:t>38</a:t>
            </a:fld>
            <a:endParaRPr lang="fr-FR" altLang="fr-FR"/>
          </a:p>
        </p:txBody>
      </p:sp>
    </p:spTree>
    <p:extLst>
      <p:ext uri="{BB962C8B-B14F-4D97-AF65-F5344CB8AC3E}">
        <p14:creationId xmlns:p14="http://schemas.microsoft.com/office/powerpoint/2010/main" val="892518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https://view.genial.ly/5d7ea41eb93d570f2433e7c1/interactive-content-carte-des-competences-transversales-rect</a:t>
            </a:r>
          </a:p>
        </p:txBody>
      </p:sp>
      <p:sp>
        <p:nvSpPr>
          <p:cNvPr id="107524"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a:t>fff</a:t>
            </a:r>
          </a:p>
        </p:txBody>
      </p:sp>
      <p:sp>
        <p:nvSpPr>
          <p:cNvPr id="107525"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37829EE-E809-4997-8C99-47EF83E86295}" type="slidenum">
              <a:rPr lang="fr-FR" altLang="fr-FR" smtClean="0"/>
              <a:pPr/>
              <a:t>39</a:t>
            </a:fld>
            <a:endParaRPr lang="fr-FR" altLang="fr-FR"/>
          </a:p>
        </p:txBody>
      </p:sp>
    </p:spTree>
    <p:extLst>
      <p:ext uri="{BB962C8B-B14F-4D97-AF65-F5344CB8AC3E}">
        <p14:creationId xmlns:p14="http://schemas.microsoft.com/office/powerpoint/2010/main" val="23658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not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a:defRPr/>
            </a:pPr>
            <a:r>
              <a:rPr lang="fr-FR" b="1" dirty="0"/>
              <a:t>Finalités de EP1 : </a:t>
            </a:r>
            <a:r>
              <a:rPr lang="fr-FR" dirty="0"/>
              <a:t>Cette épreuve vise à apprécier l’aptitude du candidat à mobiliser ses compétences et connaissances dans le cadre de situations professionnelles relevant du domaine d’activités </a:t>
            </a:r>
          </a:p>
          <a:p>
            <a:pPr marL="228989" indent="-228989">
              <a:buFontTx/>
              <a:buAutoNum type="arabicPeriod"/>
              <a:defRPr/>
            </a:pPr>
            <a:r>
              <a:rPr lang="fr-FR" b="1" dirty="0"/>
              <a:t>Objectifs et contenus de l’épreuve : </a:t>
            </a:r>
            <a:r>
              <a:rPr lang="fr-FR" dirty="0"/>
              <a:t>Cette épreuve vise à apprécier les acquis d'apprentissage liés au bloc de compétences 1 « Recevoir et suivre les commandes » et aux savoirs associés. </a:t>
            </a:r>
          </a:p>
          <a:p>
            <a:pPr marL="228989" indent="-228989">
              <a:buFontTx/>
              <a:buAutoNum type="arabicPeriod"/>
              <a:defRPr/>
            </a:pPr>
            <a:r>
              <a:rPr lang="fr-FR" b="1" dirty="0"/>
              <a:t>Critères d’évaluation : </a:t>
            </a:r>
            <a:endParaRPr lang="fr-FR" dirty="0"/>
          </a:p>
          <a:p>
            <a:pPr>
              <a:defRPr/>
            </a:pPr>
            <a:r>
              <a:rPr lang="fr-FR" b="1" dirty="0"/>
              <a:t>•Fiabilité des informations transmises </a:t>
            </a:r>
          </a:p>
          <a:p>
            <a:pPr>
              <a:defRPr/>
            </a:pPr>
            <a:r>
              <a:rPr lang="fr-FR" b="1" dirty="0"/>
              <a:t>•Anticipation et évaluation correctes des quantités à commander </a:t>
            </a:r>
          </a:p>
          <a:p>
            <a:pPr>
              <a:defRPr/>
            </a:pPr>
            <a:r>
              <a:rPr lang="fr-FR" b="1" dirty="0"/>
              <a:t>•Fiabilité des contrôles lors de la réception des marchandises </a:t>
            </a:r>
          </a:p>
          <a:p>
            <a:pPr>
              <a:defRPr/>
            </a:pPr>
            <a:r>
              <a:rPr lang="fr-FR" b="1" dirty="0"/>
              <a:t>•Respect des règles d’hygiène et de sécurité </a:t>
            </a:r>
          </a:p>
          <a:p>
            <a:pPr>
              <a:defRPr/>
            </a:pPr>
            <a:r>
              <a:rPr lang="fr-FR" b="1" dirty="0"/>
              <a:t>•Qualité du traitement des anomalies </a:t>
            </a:r>
          </a:p>
          <a:p>
            <a:pPr>
              <a:defRPr/>
            </a:pPr>
            <a:r>
              <a:rPr lang="fr-FR" b="1" dirty="0"/>
              <a:t>•Respect des règles de stockage </a:t>
            </a:r>
          </a:p>
          <a:p>
            <a:pPr>
              <a:defRPr/>
            </a:pPr>
            <a:r>
              <a:rPr lang="fr-FR" b="1" dirty="0"/>
              <a:t>•Propreté et rangement de la réserve </a:t>
            </a:r>
          </a:p>
          <a:p>
            <a:pPr>
              <a:defRPr/>
            </a:pPr>
            <a:r>
              <a:rPr lang="fr-FR" b="1" dirty="0"/>
              <a:t>•Efficacité du tri et de l’évacuation des déchets </a:t>
            </a:r>
          </a:p>
          <a:p>
            <a:pPr>
              <a:defRPr/>
            </a:pPr>
            <a:r>
              <a:rPr lang="fr-FR" b="1" dirty="0"/>
              <a:t>•Conformité de la préparation des commandes des clients et respect des délais </a:t>
            </a:r>
          </a:p>
          <a:p>
            <a:pPr>
              <a:defRPr/>
            </a:pPr>
            <a:endParaRPr lang="fr-FR" b="1" dirty="0"/>
          </a:p>
          <a:p>
            <a:pPr>
              <a:defRPr/>
            </a:pPr>
            <a:endParaRPr lang="fr-FR" dirty="0"/>
          </a:p>
          <a:p>
            <a:pPr>
              <a:defRPr/>
            </a:pPr>
            <a:r>
              <a:rPr lang="fr-FR" b="1" dirty="0"/>
              <a:t>Finalités de EP2 :</a:t>
            </a:r>
          </a:p>
          <a:p>
            <a:pPr>
              <a:defRPr/>
            </a:pPr>
            <a:r>
              <a:rPr lang="fr-FR" b="1" dirty="0"/>
              <a:t> </a:t>
            </a:r>
            <a:r>
              <a:rPr lang="fr-FR" dirty="0"/>
              <a:t>Cette épreuve vise à apprécier l’aptitude du candidat à mobiliser ses compétences et connaissances dans le cadre de situations professionnelles relevant du domaine d’activités </a:t>
            </a:r>
          </a:p>
          <a:p>
            <a:pPr>
              <a:defRPr/>
            </a:pPr>
            <a:r>
              <a:rPr lang="fr-FR" dirty="0"/>
              <a:t>2. </a:t>
            </a:r>
            <a:r>
              <a:rPr lang="fr-FR" b="1" dirty="0"/>
              <a:t>Objectifs et contenus de l’épreuve </a:t>
            </a:r>
            <a:r>
              <a:rPr lang="fr-FR" dirty="0"/>
              <a:t>: Cette épreuve vise à apprécier les acquis d'apprentissage liés au bloc de compétences 2 « Mettre en valeur et approvisionner » et aux savoirs-associés.</a:t>
            </a:r>
          </a:p>
          <a:p>
            <a:pPr>
              <a:defRPr/>
            </a:pPr>
            <a:r>
              <a:rPr lang="fr-FR" dirty="0"/>
              <a:t> </a:t>
            </a:r>
            <a:r>
              <a:rPr lang="fr-FR" b="1" dirty="0"/>
              <a:t>Critères d'évaluation : </a:t>
            </a:r>
            <a:endParaRPr lang="fr-FR" dirty="0"/>
          </a:p>
          <a:p>
            <a:pPr>
              <a:defRPr/>
            </a:pPr>
            <a:r>
              <a:rPr lang="fr-FR" dirty="0"/>
              <a:t>•</a:t>
            </a:r>
            <a:r>
              <a:rPr lang="fr-FR" b="1" dirty="0"/>
              <a:t>Approvisionnement des rayons conforme aux consignes </a:t>
            </a:r>
          </a:p>
          <a:p>
            <a:pPr>
              <a:defRPr/>
            </a:pPr>
            <a:r>
              <a:rPr lang="fr-FR" b="1" dirty="0"/>
              <a:t>•Rotation des produits effective </a:t>
            </a:r>
          </a:p>
          <a:p>
            <a:pPr>
              <a:defRPr/>
            </a:pPr>
            <a:r>
              <a:rPr lang="fr-FR" b="1" dirty="0"/>
              <a:t>•Mise en place efficace de l’aménagement de l’espace commercial </a:t>
            </a:r>
          </a:p>
          <a:p>
            <a:pPr>
              <a:defRPr/>
            </a:pPr>
            <a:r>
              <a:rPr lang="fr-FR" b="1" dirty="0"/>
              <a:t>•Présentation des produits attractive </a:t>
            </a:r>
          </a:p>
          <a:p>
            <a:pPr>
              <a:defRPr/>
            </a:pPr>
            <a:r>
              <a:rPr lang="fr-FR" b="1" dirty="0"/>
              <a:t>•Maintien de la propreté des rayons, de l’espace commercial </a:t>
            </a:r>
          </a:p>
          <a:p>
            <a:pPr>
              <a:defRPr/>
            </a:pPr>
            <a:r>
              <a:rPr lang="fr-FR" b="1" dirty="0"/>
              <a:t>•Qualité des opérations de conditionnement </a:t>
            </a:r>
          </a:p>
          <a:p>
            <a:pPr>
              <a:defRPr/>
            </a:pPr>
            <a:r>
              <a:rPr lang="fr-FR" b="1" dirty="0"/>
              <a:t>•Signalétique conforme aux préconisations, fiable et visible </a:t>
            </a:r>
          </a:p>
          <a:p>
            <a:pPr>
              <a:defRPr/>
            </a:pPr>
            <a:r>
              <a:rPr lang="fr-FR" b="1" dirty="0"/>
              <a:t>•Prévention des ruptures et de la démarque </a:t>
            </a:r>
          </a:p>
          <a:p>
            <a:pPr>
              <a:defRPr/>
            </a:pPr>
            <a:r>
              <a:rPr lang="fr-FR" b="1" dirty="0"/>
              <a:t>•Respect des règles d’hygiène, de sécurité et d’économie d’effort </a:t>
            </a:r>
          </a:p>
          <a:p>
            <a:pPr>
              <a:defRPr/>
            </a:pPr>
            <a:r>
              <a:rPr lang="fr-FR" b="1" dirty="0"/>
              <a:t>•Fiabilité des informations recueillies et transmises </a:t>
            </a:r>
          </a:p>
          <a:p>
            <a:pPr>
              <a:defRPr/>
            </a:pPr>
            <a:r>
              <a:rPr lang="fr-FR" b="1" dirty="0"/>
              <a:t>•Utilisation pertinente des outils et des supports numériques </a:t>
            </a:r>
          </a:p>
          <a:p>
            <a:pPr>
              <a:defRPr/>
            </a:pPr>
            <a:endParaRPr lang="fr-FR" b="1" dirty="0"/>
          </a:p>
          <a:p>
            <a:pPr>
              <a:defRPr/>
            </a:pPr>
            <a:endParaRPr lang="fr-FR" dirty="0"/>
          </a:p>
          <a:p>
            <a:pPr>
              <a:defRPr/>
            </a:pPr>
            <a:r>
              <a:rPr lang="fr-FR" b="1" dirty="0"/>
              <a:t>Finalités de EP3 : </a:t>
            </a:r>
          </a:p>
          <a:p>
            <a:pPr>
              <a:defRPr/>
            </a:pPr>
            <a:r>
              <a:rPr lang="fr-FR" dirty="0"/>
              <a:t>Cette épreuve vise à apprécier l’aptitude du candidat à mobiliser ses compétences et connaissances dans le cadre de situations professionnelles relevant du domaine d’activités 3. </a:t>
            </a:r>
          </a:p>
          <a:p>
            <a:pPr>
              <a:defRPr/>
            </a:pPr>
            <a:r>
              <a:rPr lang="fr-FR" b="1" dirty="0"/>
              <a:t>Objectifs et contenus de l’épreuve </a:t>
            </a:r>
            <a:r>
              <a:rPr lang="fr-FR" dirty="0"/>
              <a:t>Cette épreuve vise à apprécier les acquis d'apprentissage liés au bloc de compétences 3 « Conseiller et accompagner le client dans son parcours d’achat » et aux savoirs-associés. </a:t>
            </a:r>
          </a:p>
          <a:p>
            <a:pPr>
              <a:defRPr/>
            </a:pPr>
            <a:r>
              <a:rPr lang="fr-FR" b="1" dirty="0"/>
              <a:t>Critères d'évaluation </a:t>
            </a:r>
            <a:endParaRPr lang="fr-FR" dirty="0"/>
          </a:p>
          <a:p>
            <a:pPr>
              <a:defRPr/>
            </a:pPr>
            <a:r>
              <a:rPr lang="fr-FR" dirty="0"/>
              <a:t>•</a:t>
            </a:r>
            <a:r>
              <a:rPr lang="fr-FR" b="1" dirty="0"/>
              <a:t>Efficacité de la préparation de l’environnement de travail </a:t>
            </a:r>
          </a:p>
          <a:p>
            <a:pPr>
              <a:defRPr/>
            </a:pPr>
            <a:r>
              <a:rPr lang="fr-FR" b="1" dirty="0"/>
              <a:t>•Adaptation de l’accueil aux codes de l’entreprise </a:t>
            </a:r>
          </a:p>
          <a:p>
            <a:pPr>
              <a:defRPr/>
            </a:pPr>
            <a:r>
              <a:rPr lang="fr-FR" b="1" dirty="0"/>
              <a:t>•Qualité de l’écoute et de l’identification de la demande du client </a:t>
            </a:r>
          </a:p>
          <a:p>
            <a:pPr>
              <a:defRPr/>
            </a:pPr>
            <a:r>
              <a:rPr lang="fr-FR" b="1" dirty="0"/>
              <a:t>•Mise en </a:t>
            </a:r>
            <a:r>
              <a:rPr lang="fr-FR" b="1" dirty="0" err="1"/>
              <a:t>oeuvre</a:t>
            </a:r>
            <a:r>
              <a:rPr lang="fr-FR" b="1" dirty="0"/>
              <a:t> d’une présentation, d’une démonstration ou d’une dégustation convaincante et efficace </a:t>
            </a:r>
          </a:p>
          <a:p>
            <a:pPr>
              <a:defRPr/>
            </a:pPr>
            <a:r>
              <a:rPr lang="fr-FR" b="1" dirty="0"/>
              <a:t>•Adaptation de la communication verbale et non verbale au contexte de la vente </a:t>
            </a:r>
          </a:p>
          <a:p>
            <a:pPr>
              <a:defRPr/>
            </a:pPr>
            <a:r>
              <a:rPr lang="fr-FR" b="1" dirty="0"/>
              <a:t>•Utilisation pertinente des moyens de communication et des supports numériques </a:t>
            </a:r>
          </a:p>
          <a:p>
            <a:pPr>
              <a:defRPr/>
            </a:pPr>
            <a:r>
              <a:rPr lang="fr-FR" b="1" dirty="0"/>
              <a:t>•Prise de commande comportant toutes les informations indispensables à son traitement </a:t>
            </a:r>
          </a:p>
          <a:p>
            <a:pPr>
              <a:defRPr/>
            </a:pPr>
            <a:r>
              <a:rPr lang="fr-FR" b="1" dirty="0"/>
              <a:t>•Pertinence des conseils apportés et adéquation avec les produits vendus </a:t>
            </a:r>
          </a:p>
          <a:p>
            <a:pPr>
              <a:defRPr/>
            </a:pPr>
            <a:r>
              <a:rPr lang="fr-FR" b="1" dirty="0"/>
              <a:t>•Respect des procédures de remises et de retours des colis </a:t>
            </a:r>
          </a:p>
          <a:p>
            <a:pPr>
              <a:defRPr/>
            </a:pPr>
            <a:r>
              <a:rPr lang="fr-FR" b="1" dirty="0"/>
              <a:t>•Prise de congé instaurant des conditions favorables à la fidélisation </a:t>
            </a:r>
          </a:p>
          <a:p>
            <a:pPr>
              <a:defRPr/>
            </a:pPr>
            <a:r>
              <a:rPr lang="fr-FR" b="1" dirty="0"/>
              <a:t>•Efficacité de l’encaissement et des opérations de clôture de caisse </a:t>
            </a:r>
          </a:p>
          <a:p>
            <a:pPr>
              <a:defRPr/>
            </a:pPr>
            <a:endParaRPr lang="fr-FR" dirty="0"/>
          </a:p>
        </p:txBody>
      </p:sp>
      <p:sp>
        <p:nvSpPr>
          <p:cNvPr id="59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213" indent="-286236">
              <a:defRPr>
                <a:solidFill>
                  <a:schemeClr val="tx1"/>
                </a:solidFill>
                <a:latin typeface="Arial" panose="020B0604020202020204" pitchFamily="34" charset="0"/>
              </a:defRPr>
            </a:lvl2pPr>
            <a:lvl3pPr marL="1144943" indent="-228989">
              <a:defRPr>
                <a:solidFill>
                  <a:schemeClr val="tx1"/>
                </a:solidFill>
                <a:latin typeface="Arial" panose="020B0604020202020204" pitchFamily="34" charset="0"/>
              </a:defRPr>
            </a:lvl3pPr>
            <a:lvl4pPr marL="1602920" indent="-228989">
              <a:defRPr>
                <a:solidFill>
                  <a:schemeClr val="tx1"/>
                </a:solidFill>
                <a:latin typeface="Arial" panose="020B0604020202020204" pitchFamily="34" charset="0"/>
              </a:defRPr>
            </a:lvl4pPr>
            <a:lvl5pPr marL="2060898" indent="-228989">
              <a:defRPr>
                <a:solidFill>
                  <a:schemeClr val="tx1"/>
                </a:solidFill>
                <a:latin typeface="Arial" panose="020B0604020202020204" pitchFamily="34" charset="0"/>
              </a:defRPr>
            </a:lvl5pPr>
            <a:lvl6pPr marL="2518875" indent="-228989" defTabSz="457977" eaLnBrk="0" fontAlgn="base" hangingPunct="0">
              <a:spcBef>
                <a:spcPct val="0"/>
              </a:spcBef>
              <a:spcAft>
                <a:spcPct val="0"/>
              </a:spcAft>
              <a:defRPr>
                <a:solidFill>
                  <a:schemeClr val="tx1"/>
                </a:solidFill>
                <a:latin typeface="Arial" panose="020B0604020202020204" pitchFamily="34" charset="0"/>
              </a:defRPr>
            </a:lvl6pPr>
            <a:lvl7pPr marL="2976852" indent="-228989" defTabSz="457977" eaLnBrk="0" fontAlgn="base" hangingPunct="0">
              <a:spcBef>
                <a:spcPct val="0"/>
              </a:spcBef>
              <a:spcAft>
                <a:spcPct val="0"/>
              </a:spcAft>
              <a:defRPr>
                <a:solidFill>
                  <a:schemeClr val="tx1"/>
                </a:solidFill>
                <a:latin typeface="Arial" panose="020B0604020202020204" pitchFamily="34" charset="0"/>
              </a:defRPr>
            </a:lvl7pPr>
            <a:lvl8pPr marL="3434829" indent="-228989" defTabSz="457977" eaLnBrk="0" fontAlgn="base" hangingPunct="0">
              <a:spcBef>
                <a:spcPct val="0"/>
              </a:spcBef>
              <a:spcAft>
                <a:spcPct val="0"/>
              </a:spcAft>
              <a:defRPr>
                <a:solidFill>
                  <a:schemeClr val="tx1"/>
                </a:solidFill>
                <a:latin typeface="Arial" panose="020B0604020202020204" pitchFamily="34" charset="0"/>
              </a:defRPr>
            </a:lvl8pPr>
            <a:lvl9pPr marL="3892807" indent="-228989" defTabSz="457977" eaLnBrk="0" fontAlgn="base" hangingPunct="0">
              <a:spcBef>
                <a:spcPct val="0"/>
              </a:spcBef>
              <a:spcAft>
                <a:spcPct val="0"/>
              </a:spcAft>
              <a:defRPr>
                <a:solidFill>
                  <a:schemeClr val="tx1"/>
                </a:solidFill>
                <a:latin typeface="Arial" panose="020B0604020202020204" pitchFamily="34" charset="0"/>
              </a:defRPr>
            </a:lvl9pPr>
          </a:lstStyle>
          <a:p>
            <a:fld id="{A3FDFF01-06F5-49FE-81D1-A1398AA57710}" type="slidenum">
              <a:rPr lang="fr-FR" altLang="fr-FR" smtClean="0"/>
              <a:pPr/>
              <a:t>5</a:t>
            </a:fld>
            <a:endParaRPr lang="fr-FR" altLang="fr-FR"/>
          </a:p>
        </p:txBody>
      </p:sp>
    </p:spTree>
    <p:extLst>
      <p:ext uri="{BB962C8B-B14F-4D97-AF65-F5344CB8AC3E}">
        <p14:creationId xmlns:p14="http://schemas.microsoft.com/office/powerpoint/2010/main" val="24063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0- Tout part des situations singulières rencontrées au cours des scénarios proposés. Même simulées, elles doivent être vécues comme étant le plus proche possible du réel</a:t>
            </a:r>
          </a:p>
          <a:p>
            <a:r>
              <a:rPr lang="fr-FR" altLang="fr-FR" dirty="0"/>
              <a:t>1- </a:t>
            </a:r>
            <a:r>
              <a:rPr lang="fr-FR" altLang="fr-FR" b="1" dirty="0"/>
              <a:t>L’élève va raconter sa situation</a:t>
            </a:r>
            <a:r>
              <a:rPr lang="fr-FR" altLang="fr-FR" dirty="0"/>
              <a:t>, mettre en mots… avec ses mots à lui, avec d’innombrables détails, sans les hiérarchiser ni  structurer, sans même utiliser de vocabulaire professionnel ou technique</a:t>
            </a:r>
          </a:p>
          <a:p>
            <a:r>
              <a:rPr lang="fr-FR" altLang="fr-FR" dirty="0"/>
              <a:t>2- </a:t>
            </a:r>
            <a:r>
              <a:rPr lang="fr-FR" altLang="fr-FR" b="1" dirty="0"/>
              <a:t>La conceptualisation </a:t>
            </a:r>
            <a:r>
              <a:rPr lang="fr-FR" altLang="fr-FR" dirty="0"/>
              <a:t>: il s’agit, au cours d’un entretien, de </a:t>
            </a:r>
            <a:r>
              <a:rPr lang="fr-FR" altLang="fr-FR" b="1" dirty="0"/>
              <a:t>distinguer avec l’élève ce qui est important et accessoire, de repérer les invariants</a:t>
            </a:r>
            <a:r>
              <a:rPr lang="fr-FR" altLang="fr-FR" dirty="0"/>
              <a:t> c a d les concepts qu’il retrouvera dans n’importe quelle autre situation. </a:t>
            </a:r>
          </a:p>
          <a:p>
            <a:r>
              <a:rPr lang="fr-FR" altLang="fr-FR" dirty="0"/>
              <a:t>Cette recherche des invariants peut se faire à plusieurs élèves qui comparent leurs situations entre elles.</a:t>
            </a:r>
          </a:p>
          <a:p>
            <a:r>
              <a:rPr lang="fr-FR" altLang="fr-FR" dirty="0"/>
              <a:t>3- </a:t>
            </a:r>
            <a:r>
              <a:rPr lang="fr-FR" altLang="fr-FR" b="1" dirty="0"/>
              <a:t>la généralisation</a:t>
            </a:r>
            <a:r>
              <a:rPr lang="fr-FR" altLang="fr-FR" dirty="0"/>
              <a:t> : après avoir repéré les invariants, l’élève va pouvoir </a:t>
            </a:r>
            <a:r>
              <a:rPr lang="fr-FR" altLang="fr-FR" b="1" dirty="0"/>
              <a:t>se projeter dans d’autres situations </a:t>
            </a:r>
            <a:r>
              <a:rPr lang="fr-FR" altLang="fr-FR" dirty="0"/>
              <a:t>de travail de même nature mais </a:t>
            </a:r>
            <a:r>
              <a:rPr lang="fr-FR" altLang="fr-FR" b="1" dirty="0"/>
              <a:t>plus ou moins complexes et avec plus ou moins d’aléas</a:t>
            </a:r>
          </a:p>
          <a:p>
            <a:endParaRPr lang="fr-FR" altLang="fr-FR" b="1" dirty="0"/>
          </a:p>
          <a:p>
            <a:r>
              <a:rPr lang="fr-FR" altLang="fr-FR" i="1" dirty="0"/>
              <a:t>Source : Vidéo Didier Michel IGEN économie gestion – Magistère Famille métiers GATL</a:t>
            </a:r>
          </a:p>
        </p:txBody>
      </p:sp>
      <p:sp>
        <p:nvSpPr>
          <p:cNvPr id="4" name="Espace réservé du numéro de diapositive 3"/>
          <p:cNvSpPr>
            <a:spLocks noGrp="1"/>
          </p:cNvSpPr>
          <p:nvPr>
            <p:ph type="sldNum" sz="quarter" idx="10"/>
          </p:nvPr>
        </p:nvSpPr>
        <p:spPr/>
        <p:txBody>
          <a:bodyPr/>
          <a:lstStyle/>
          <a:p>
            <a:pPr>
              <a:defRPr/>
            </a:pPr>
            <a:fld id="{746222AF-2293-4807-B3DA-261D2C17952F}" type="slidenum">
              <a:rPr lang="fr-FR" smtClean="0"/>
              <a:pPr>
                <a:defRPr/>
              </a:pPr>
              <a:t>7</a:t>
            </a:fld>
            <a:endParaRPr lang="fr-FR" dirty="0"/>
          </a:p>
        </p:txBody>
      </p:sp>
    </p:spTree>
    <p:extLst>
      <p:ext uri="{BB962C8B-B14F-4D97-AF65-F5344CB8AC3E}">
        <p14:creationId xmlns:p14="http://schemas.microsoft.com/office/powerpoint/2010/main" val="219523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t>0- Tout part des situations singulières rencontrées au cours des scénarios proposés. Même simulées, elles doivent être vécues comme étant le plus proche possible du réel</a:t>
            </a:r>
          </a:p>
          <a:p>
            <a:r>
              <a:rPr lang="fr-FR" altLang="fr-FR" dirty="0"/>
              <a:t>1- </a:t>
            </a:r>
            <a:r>
              <a:rPr lang="fr-FR" altLang="fr-FR" b="1" dirty="0"/>
              <a:t>L’élève va raconter sa situation</a:t>
            </a:r>
            <a:r>
              <a:rPr lang="fr-FR" altLang="fr-FR" dirty="0"/>
              <a:t>, mettre en mots… avec ses mots à lui, avec d’innombrables détails, sans les hiérarchiser ni  structurer, sans même utiliser de vocabulaire professionnel ou technique</a:t>
            </a:r>
          </a:p>
          <a:p>
            <a:r>
              <a:rPr lang="fr-FR" altLang="fr-FR" dirty="0"/>
              <a:t>2- </a:t>
            </a:r>
            <a:r>
              <a:rPr lang="fr-FR" altLang="fr-FR" b="1" dirty="0"/>
              <a:t>La conceptualisation </a:t>
            </a:r>
            <a:r>
              <a:rPr lang="fr-FR" altLang="fr-FR" dirty="0"/>
              <a:t>: il s’agit, au cours d’un entretien, de </a:t>
            </a:r>
            <a:r>
              <a:rPr lang="fr-FR" altLang="fr-FR" b="1" dirty="0"/>
              <a:t>distinguer avec l’élève ce qui est important et accessoire, de repérer les invariants</a:t>
            </a:r>
            <a:r>
              <a:rPr lang="fr-FR" altLang="fr-FR" dirty="0"/>
              <a:t> c a d les concepts qu’il retrouvera dans n’importe quelle autre situation. </a:t>
            </a:r>
          </a:p>
          <a:p>
            <a:r>
              <a:rPr lang="fr-FR" altLang="fr-FR" dirty="0"/>
              <a:t>Cette recherche des invariants peut se faire à plusieurs élèves qui comparent leurs situations entre elles.</a:t>
            </a:r>
          </a:p>
          <a:p>
            <a:r>
              <a:rPr lang="fr-FR" altLang="fr-FR" dirty="0"/>
              <a:t>3- </a:t>
            </a:r>
            <a:r>
              <a:rPr lang="fr-FR" altLang="fr-FR" b="1" dirty="0"/>
              <a:t>la généralisation</a:t>
            </a:r>
            <a:r>
              <a:rPr lang="fr-FR" altLang="fr-FR" dirty="0"/>
              <a:t> : après avoir repéré les invariants, l’élève va pouvoir </a:t>
            </a:r>
            <a:r>
              <a:rPr lang="fr-FR" altLang="fr-FR" b="1" dirty="0"/>
              <a:t>se projeter dans d’autres situations </a:t>
            </a:r>
            <a:r>
              <a:rPr lang="fr-FR" altLang="fr-FR" dirty="0"/>
              <a:t>de travail de même nature mais </a:t>
            </a:r>
            <a:r>
              <a:rPr lang="fr-FR" altLang="fr-FR" b="1" dirty="0"/>
              <a:t>plus ou moins complexes et avec plus ou moins d’aléas</a:t>
            </a:r>
          </a:p>
          <a:p>
            <a:endParaRPr lang="fr-FR" altLang="fr-FR" b="1" dirty="0"/>
          </a:p>
          <a:p>
            <a:r>
              <a:rPr lang="fr-FR" altLang="fr-FR" i="1" dirty="0"/>
              <a:t>Source : Vidéo Didier Michel IGEN économie gestion – Magistère Famille métiers GATL</a:t>
            </a:r>
          </a:p>
        </p:txBody>
      </p:sp>
      <p:sp>
        <p:nvSpPr>
          <p:cNvPr id="4" name="Espace réservé du numéro de diapositive 3"/>
          <p:cNvSpPr>
            <a:spLocks noGrp="1"/>
          </p:cNvSpPr>
          <p:nvPr>
            <p:ph type="sldNum" sz="quarter" idx="10"/>
          </p:nvPr>
        </p:nvSpPr>
        <p:spPr/>
        <p:txBody>
          <a:bodyPr/>
          <a:lstStyle/>
          <a:p>
            <a:pPr>
              <a:defRPr/>
            </a:pPr>
            <a:fld id="{746222AF-2293-4807-B3DA-261D2C17952F}" type="slidenum">
              <a:rPr lang="fr-FR" smtClean="0"/>
              <a:pPr>
                <a:defRPr/>
              </a:pPr>
              <a:t>9</a:t>
            </a:fld>
            <a:endParaRPr lang="fr-FR" dirty="0"/>
          </a:p>
        </p:txBody>
      </p:sp>
    </p:spTree>
    <p:extLst>
      <p:ext uri="{BB962C8B-B14F-4D97-AF65-F5344CB8AC3E}">
        <p14:creationId xmlns:p14="http://schemas.microsoft.com/office/powerpoint/2010/main" val="137400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notes 2"/>
          <p:cNvSpPr>
            <a:spLocks noGrp="1"/>
          </p:cNvSpPr>
          <p:nvPr>
            <p:ph type="body" idx="1"/>
          </p:nvPr>
        </p:nvSpPr>
        <p:spPr bwMode="auto">
          <a:xfrm>
            <a:off x="679450" y="4933950"/>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737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FF324B7-68BA-4A2A-9D06-BF818866EB86}" type="slidenum">
              <a:rPr lang="fr-FR" altLang="fr-FR" smtClean="0"/>
              <a:pPr/>
              <a:t>13</a:t>
            </a:fld>
            <a:endParaRPr lang="fr-FR" altLang="fr-FR"/>
          </a:p>
        </p:txBody>
      </p:sp>
    </p:spTree>
    <p:extLst>
      <p:ext uri="{BB962C8B-B14F-4D97-AF65-F5344CB8AC3E}">
        <p14:creationId xmlns:p14="http://schemas.microsoft.com/office/powerpoint/2010/main" val="389899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5233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85718" indent="-185718">
              <a:buFont typeface="Arial" panose="020B0604020202020204" pitchFamily="34" charset="0"/>
              <a:buChar char="•"/>
            </a:pPr>
            <a:r>
              <a:rPr lang="fr-FR" dirty="0"/>
              <a:t>Former par les activités</a:t>
            </a:r>
          </a:p>
          <a:p>
            <a:pPr marL="185718" indent="-185718">
              <a:buFont typeface="Arial" panose="020B0604020202020204" pitchFamily="34" charset="0"/>
              <a:buChar char="•"/>
            </a:pPr>
            <a:r>
              <a:rPr lang="fr-FR" dirty="0"/>
              <a:t>Évaluer des compétences – on pose la matière et on expertise avec</a:t>
            </a:r>
            <a:r>
              <a:rPr lang="fr-FR" baseline="0" dirty="0"/>
              <a:t> une périodicité qui peut être longue. On nous demande en fin de 1ere et </a:t>
            </a:r>
            <a:r>
              <a:rPr lang="fr-FR" baseline="0" dirty="0" err="1"/>
              <a:t>term</a:t>
            </a:r>
            <a:r>
              <a:rPr lang="fr-FR" baseline="0" dirty="0"/>
              <a:t> !</a:t>
            </a:r>
          </a:p>
          <a:p>
            <a:pPr marL="185718" indent="-185718">
              <a:buFont typeface="Arial" panose="020B0604020202020204" pitchFamily="34" charset="0"/>
              <a:buChar char="•"/>
            </a:pPr>
            <a:r>
              <a:rPr lang="fr-FR" baseline="0" dirty="0"/>
              <a:t>Des positionnements réguliers mais non systématiques</a:t>
            </a:r>
            <a:endParaRPr lang="fr-FR" dirty="0"/>
          </a:p>
        </p:txBody>
      </p:sp>
      <p:sp>
        <p:nvSpPr>
          <p:cNvPr id="4" name="Espace réservé du numéro de diapositive 3"/>
          <p:cNvSpPr>
            <a:spLocks noGrp="1"/>
          </p:cNvSpPr>
          <p:nvPr>
            <p:ph type="sldNum" sz="quarter" idx="10"/>
          </p:nvPr>
        </p:nvSpPr>
        <p:spPr/>
        <p:txBody>
          <a:bodyPr/>
          <a:lstStyle/>
          <a:p>
            <a:pPr defTabSz="937260">
              <a:defRPr/>
            </a:pPr>
            <a:fld id="{76A27D7E-CB2B-493C-A4C8-00621EA13E82}" type="slidenum">
              <a:rPr lang="fr-FR">
                <a:solidFill>
                  <a:prstClr val="black"/>
                </a:solidFill>
              </a:rPr>
              <a:pPr defTabSz="937260">
                <a:defRPr/>
              </a:pPr>
              <a:t>15</a:t>
            </a:fld>
            <a:endParaRPr lang="fr-FR">
              <a:solidFill>
                <a:prstClr val="black"/>
              </a:solidFill>
            </a:endParaRPr>
          </a:p>
        </p:txBody>
      </p:sp>
    </p:spTree>
    <p:extLst>
      <p:ext uri="{BB962C8B-B14F-4D97-AF65-F5344CB8AC3E}">
        <p14:creationId xmlns:p14="http://schemas.microsoft.com/office/powerpoint/2010/main" val="378183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85718" indent="-185718">
              <a:buFont typeface="Arial" panose="020B0604020202020204" pitchFamily="34" charset="0"/>
              <a:buChar char="•"/>
            </a:pPr>
            <a:r>
              <a:rPr lang="fr-FR" dirty="0"/>
              <a:t>Former par les activités</a:t>
            </a:r>
          </a:p>
          <a:p>
            <a:pPr marL="185718" indent="-185718">
              <a:buFont typeface="Arial" panose="020B0604020202020204" pitchFamily="34" charset="0"/>
              <a:buChar char="•"/>
            </a:pPr>
            <a:r>
              <a:rPr lang="fr-FR" dirty="0"/>
              <a:t>Évaluer des compétences – on pose la matière et on expertise avec</a:t>
            </a:r>
            <a:r>
              <a:rPr lang="fr-FR" baseline="0" dirty="0"/>
              <a:t> une périodicité qui peut être longue. On nous demande en fin de 1ere et </a:t>
            </a:r>
            <a:r>
              <a:rPr lang="fr-FR" baseline="0" dirty="0" err="1"/>
              <a:t>term</a:t>
            </a:r>
            <a:r>
              <a:rPr lang="fr-FR" baseline="0" dirty="0"/>
              <a:t> !</a:t>
            </a:r>
          </a:p>
          <a:p>
            <a:pPr marL="185718" indent="-185718">
              <a:buFont typeface="Arial" panose="020B0604020202020204" pitchFamily="34" charset="0"/>
              <a:buChar char="•"/>
            </a:pPr>
            <a:r>
              <a:rPr lang="fr-FR" baseline="0" dirty="0"/>
              <a:t>Des positionnements réguliers mais non systématiques</a:t>
            </a:r>
            <a:endParaRPr lang="fr-FR" dirty="0"/>
          </a:p>
        </p:txBody>
      </p:sp>
      <p:sp>
        <p:nvSpPr>
          <p:cNvPr id="4" name="Espace réservé du numéro de diapositive 3"/>
          <p:cNvSpPr>
            <a:spLocks noGrp="1"/>
          </p:cNvSpPr>
          <p:nvPr>
            <p:ph type="sldNum" sz="quarter" idx="10"/>
          </p:nvPr>
        </p:nvSpPr>
        <p:spPr/>
        <p:txBody>
          <a:bodyPr/>
          <a:lstStyle/>
          <a:p>
            <a:pPr defTabSz="937260">
              <a:defRPr/>
            </a:pPr>
            <a:fld id="{76A27D7E-CB2B-493C-A4C8-00621EA13E82}" type="slidenum">
              <a:rPr lang="fr-FR">
                <a:solidFill>
                  <a:prstClr val="black"/>
                </a:solidFill>
              </a:rPr>
              <a:pPr defTabSz="937260">
                <a:defRPr/>
              </a:pPr>
              <a:t>16</a:t>
            </a:fld>
            <a:endParaRPr lang="fr-FR">
              <a:solidFill>
                <a:prstClr val="black"/>
              </a:solidFill>
            </a:endParaRPr>
          </a:p>
        </p:txBody>
      </p:sp>
    </p:spTree>
    <p:extLst>
      <p:ext uri="{BB962C8B-B14F-4D97-AF65-F5344CB8AC3E}">
        <p14:creationId xmlns:p14="http://schemas.microsoft.com/office/powerpoint/2010/main" val="382041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r>
              <a:rPr lang="fr-FR" dirty="0"/>
              <a:t>7 &amp; 8 DECEMBRE 2020</a:t>
            </a:r>
          </a:p>
        </p:txBody>
      </p:sp>
      <p:sp>
        <p:nvSpPr>
          <p:cNvPr id="5" name="Espace réservé du pied de page 4"/>
          <p:cNvSpPr>
            <a:spLocks noGrp="1"/>
          </p:cNvSpPr>
          <p:nvPr>
            <p:ph type="ftr" sz="quarter" idx="11"/>
          </p:nvPr>
        </p:nvSpPr>
        <p:spPr bwMode="gray">
          <a:xfrm>
            <a:off x="780000" y="5226529"/>
            <a:ext cx="3510000" cy="1200000"/>
          </a:xfrm>
        </p:spPr>
        <p:txBody>
          <a:bodyPr anchor="b" anchorCtr="0"/>
          <a:lstStyle>
            <a:lvl1pPr>
              <a:defRPr sz="1150"/>
            </a:lvl1pPr>
          </a:lstStyle>
          <a:p>
            <a:r>
              <a:rPr lang="fr-FR" dirty="0"/>
              <a:t>Académie de Nantes – Regroupement académique BCP MRC</a:t>
            </a:r>
          </a:p>
        </p:txBody>
      </p:sp>
      <p:sp>
        <p:nvSpPr>
          <p:cNvPr id="6" name="Espace réservé du numéro de diapositive 5"/>
          <p:cNvSpPr>
            <a:spLocks noGrp="1"/>
          </p:cNvSpPr>
          <p:nvPr>
            <p:ph type="sldNum" sz="quarter" idx="12"/>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stretch>
            <a:fillRect/>
          </a:stretch>
        </p:blipFill>
        <p:spPr bwMode="gray">
          <a:xfrm>
            <a:off x="540000" y="360000"/>
            <a:ext cx="2696882" cy="2700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texte 2"/>
          <p:cNvSpPr>
            <a:spLocks noGrp="1"/>
          </p:cNvSpPr>
          <p:nvPr>
            <p:ph idx="1"/>
          </p:nvPr>
        </p:nvSpPr>
        <p:spPr bwMode="auto">
          <a:xfrm>
            <a:off x="757447" y="1473591"/>
            <a:ext cx="861656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altLang="fr-FR" dirty="0"/>
              <a:t>Cliquez et 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Tree>
    <p:extLst>
      <p:ext uri="{BB962C8B-B14F-4D97-AF65-F5344CB8AC3E}">
        <p14:creationId xmlns:p14="http://schemas.microsoft.com/office/powerpoint/2010/main" val="219508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901680" y="882360"/>
            <a:ext cx="8097960" cy="2926080"/>
          </a:xfrm>
          <a:prstGeom prst="rect">
            <a:avLst/>
          </a:prstGeom>
        </p:spPr>
        <p:txBody>
          <a:bodyPr wrap="none" lIns="0" tIns="0" rIns="0" bIns="0"/>
          <a:lstStyle/>
          <a:p>
            <a:endParaRPr/>
          </a:p>
        </p:txBody>
      </p:sp>
      <p:sp>
        <p:nvSpPr>
          <p:cNvPr id="51" name="PlaceHolder 2"/>
          <p:cNvSpPr>
            <a:spLocks noGrp="1"/>
          </p:cNvSpPr>
          <p:nvPr>
            <p:ph type="body"/>
          </p:nvPr>
        </p:nvSpPr>
        <p:spPr>
          <a:xfrm>
            <a:off x="495300" y="1604520"/>
            <a:ext cx="8915010" cy="3977280"/>
          </a:xfrm>
          <a:prstGeom prst="rect">
            <a:avLst/>
          </a:prstGeom>
        </p:spPr>
        <p:txBody>
          <a:bodyPr wrap="none" lIns="0" tIns="0" rIns="0" bIns="0"/>
          <a:lstStyle/>
          <a:p>
            <a:endParaRPr/>
          </a:p>
        </p:txBody>
      </p:sp>
    </p:spTree>
    <p:extLst>
      <p:ext uri="{BB962C8B-B14F-4D97-AF65-F5344CB8AC3E}">
        <p14:creationId xmlns:p14="http://schemas.microsoft.com/office/powerpoint/2010/main" val="90725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6975475" y="6427788"/>
            <a:ext cx="1829858"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fr-FR" altLang="fr-FR" sz="1200"/>
              <a:t>Mars 2019</a:t>
            </a:r>
          </a:p>
        </p:txBody>
      </p:sp>
      <p:sp>
        <p:nvSpPr>
          <p:cNvPr id="7" name="Espace réservé du texte 6"/>
          <p:cNvSpPr>
            <a:spLocks noGrp="1"/>
          </p:cNvSpPr>
          <p:nvPr>
            <p:ph type="body" sz="quarter" idx="13"/>
          </p:nvPr>
        </p:nvSpPr>
        <p:spPr>
          <a:xfrm>
            <a:off x="871936" y="1469379"/>
            <a:ext cx="8538765" cy="4397375"/>
          </a:xfrm>
        </p:spPr>
        <p:txBody>
          <a:bodyPr/>
          <a:lstStyle>
            <a:lvl1pPr>
              <a:buClr>
                <a:srgbClr val="00A6BE"/>
              </a:buClr>
              <a:defRPr>
                <a:solidFill>
                  <a:srgbClr val="00A6BE"/>
                </a:solidFill>
              </a:defRPr>
            </a:lvl1pPr>
          </a:lstStyle>
          <a:p>
            <a:pPr lvl="0"/>
            <a:r>
              <a:rPr lang="fr-FR"/>
              <a:t>Modifier les styles du texte du masque</a:t>
            </a:r>
          </a:p>
        </p:txBody>
      </p:sp>
      <p:sp>
        <p:nvSpPr>
          <p:cNvPr id="3" name="Titre 2"/>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4"/>
          </p:nvPr>
        </p:nvSpPr>
        <p:spPr/>
        <p:txBody>
          <a:bodyPr/>
          <a:lstStyle>
            <a:lvl1pPr>
              <a:defRPr/>
            </a:lvl1pPr>
          </a:lstStyle>
          <a:p>
            <a:pPr>
              <a:defRPr/>
            </a:pPr>
            <a:fld id="{320F2585-447A-4228-91C2-3E3ACF8B6DF7}" type="slidenum">
              <a:rPr lang="fr-FR"/>
              <a:pPr>
                <a:defRPr/>
              </a:pPr>
              <a:t>‹N°›</a:t>
            </a:fld>
            <a:endParaRPr lang="fr-FR" dirty="0"/>
          </a:p>
        </p:txBody>
      </p:sp>
    </p:spTree>
    <p:extLst>
      <p:ext uri="{BB962C8B-B14F-4D97-AF65-F5344CB8AC3E}">
        <p14:creationId xmlns:p14="http://schemas.microsoft.com/office/powerpoint/2010/main" val="324594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dirty="0"/>
              <a:t>7 &amp; 8 DECEMBRE 2020</a:t>
            </a:r>
          </a:p>
        </p:txBody>
      </p:sp>
      <p:sp>
        <p:nvSpPr>
          <p:cNvPr id="3" name="Espace réservé du pied de page 2"/>
          <p:cNvSpPr>
            <a:spLocks noGrp="1"/>
          </p:cNvSpPr>
          <p:nvPr>
            <p:ph type="ftr" sz="quarter" idx="11"/>
          </p:nvPr>
        </p:nvSpPr>
        <p:spPr bwMode="gray"/>
        <p:txBody>
          <a:bodyPr/>
          <a:lstStyle/>
          <a:p>
            <a:r>
              <a:rPr lang="fr-FR" dirty="0"/>
              <a:t>Académie de Nantes – Regroupement académique BCP MRC</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a:stretch>
            <a:fillRect/>
          </a:stretch>
        </p:blipFill>
        <p:spPr bwMode="gray">
          <a:xfrm>
            <a:off x="180000" y="180000"/>
            <a:ext cx="1440000" cy="14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7 &amp; 8 DECEMBRE 2020</a:t>
            </a:r>
          </a:p>
        </p:txBody>
      </p:sp>
      <p:sp>
        <p:nvSpPr>
          <p:cNvPr id="4" name="Espace réservé du pied de page 3"/>
          <p:cNvSpPr>
            <a:spLocks noGrp="1"/>
          </p:cNvSpPr>
          <p:nvPr>
            <p:ph type="ftr" sz="quarter" idx="11"/>
          </p:nvPr>
        </p:nvSpPr>
        <p:spPr bwMode="gray"/>
        <p:txBody>
          <a:bodyPr/>
          <a:lstStyle/>
          <a:p>
            <a:r>
              <a:rPr lang="fr-FR" dirty="0"/>
              <a:t>Académie de Nantes – Regroupement académique BCP MRC</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9906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89999" y="984000"/>
            <a:ext cx="9126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7 &amp; 8 DECEMBRE 2020</a:t>
            </a:r>
          </a:p>
        </p:txBody>
      </p:sp>
      <p:sp>
        <p:nvSpPr>
          <p:cNvPr id="4" name="Espace réservé du pied de page 3"/>
          <p:cNvSpPr>
            <a:spLocks noGrp="1"/>
          </p:cNvSpPr>
          <p:nvPr>
            <p:ph type="ftr" sz="quarter" idx="11"/>
          </p:nvPr>
        </p:nvSpPr>
        <p:spPr bwMode="gray"/>
        <p:txBody>
          <a:bodyPr/>
          <a:lstStyle/>
          <a:p>
            <a:r>
              <a:rPr lang="fr-FR" dirty="0"/>
              <a:t>Académie de Nantes – Regroupement académique BCP MRC</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7 &amp; 8 DECEMBRE 2020</a:t>
            </a:r>
          </a:p>
        </p:txBody>
      </p:sp>
      <p:sp>
        <p:nvSpPr>
          <p:cNvPr id="4" name="Espace réservé du pied de page 3"/>
          <p:cNvSpPr>
            <a:spLocks noGrp="1"/>
          </p:cNvSpPr>
          <p:nvPr>
            <p:ph type="ftr" sz="quarter" idx="11"/>
          </p:nvPr>
        </p:nvSpPr>
        <p:spPr bwMode="gray"/>
        <p:txBody>
          <a:bodyPr/>
          <a:lstStyle/>
          <a:p>
            <a:r>
              <a:rPr lang="fr-FR" dirty="0"/>
              <a:t>Académie de Nantes – Regroupement académique BCP MRC</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89999"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588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786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C228B-4BD7-4FF7-BD53-C4EE6F0649E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73182E-DA86-4F9C-A11D-EEB0CE7A3631}"/>
              </a:ext>
            </a:extLst>
          </p:cNvPr>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04F6BB-2C29-4DC8-A795-9F310EF549C2}"/>
              </a:ext>
            </a:extLst>
          </p:cNvPr>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FBD9852-8CEF-4780-8C13-0E995A2190AD}"/>
              </a:ext>
            </a:extLst>
          </p:cNvPr>
          <p:cNvSpPr>
            <a:spLocks noGrp="1"/>
          </p:cNvSpPr>
          <p:nvPr>
            <p:ph type="dt" sz="half" idx="10"/>
          </p:nvPr>
        </p:nvSpPr>
        <p:spPr/>
        <p:txBody>
          <a:bodyPr/>
          <a:lstStyle/>
          <a:p>
            <a:r>
              <a:rPr lang="fr-FR" dirty="0"/>
              <a:t>7 &amp; 8 DECEMBRE 2020</a:t>
            </a:r>
          </a:p>
        </p:txBody>
      </p:sp>
      <p:sp>
        <p:nvSpPr>
          <p:cNvPr id="6" name="Espace réservé du pied de page 5">
            <a:extLst>
              <a:ext uri="{FF2B5EF4-FFF2-40B4-BE49-F238E27FC236}">
                <a16:creationId xmlns:a16="http://schemas.microsoft.com/office/drawing/2014/main" id="{2C71F82D-21FA-4F72-BEAC-046E183AE851}"/>
              </a:ext>
            </a:extLst>
          </p:cNvPr>
          <p:cNvSpPr>
            <a:spLocks noGrp="1"/>
          </p:cNvSpPr>
          <p:nvPr>
            <p:ph type="ftr" sz="quarter" idx="11"/>
          </p:nvPr>
        </p:nvSpPr>
        <p:spPr/>
        <p:txBody>
          <a:bodyPr/>
          <a:lstStyle/>
          <a:p>
            <a:r>
              <a:rPr lang="fr-FR" dirty="0"/>
              <a:t>Académie de Nantes – Regroupement académique BCP MRC</a:t>
            </a:r>
          </a:p>
        </p:txBody>
      </p:sp>
      <p:sp>
        <p:nvSpPr>
          <p:cNvPr id="7" name="Espace réservé du numéro de diapositive 6">
            <a:extLst>
              <a:ext uri="{FF2B5EF4-FFF2-40B4-BE49-F238E27FC236}">
                <a16:creationId xmlns:a16="http://schemas.microsoft.com/office/drawing/2014/main" id="{F64FDA5E-6EB5-4C39-9E51-0A2D0A60B9DC}"/>
              </a:ext>
            </a:extLst>
          </p:cNvPr>
          <p:cNvSpPr>
            <a:spLocks noGrp="1"/>
          </p:cNvSpPr>
          <p:nvPr>
            <p:ph type="sldNum" sz="quarter" idx="12"/>
          </p:nvPr>
        </p:nvSpPr>
        <p:spPr/>
        <p:txBody>
          <a:bodyPr/>
          <a:lstStyle/>
          <a:p>
            <a:fld id="{60F40A19-B747-4F60-9443-2893E004108B}" type="slidenum">
              <a:rPr lang="fr-FR" smtClean="0"/>
              <a:t>‹N°›</a:t>
            </a:fld>
            <a:endParaRPr lang="fr-FR"/>
          </a:p>
        </p:txBody>
      </p:sp>
    </p:spTree>
    <p:extLst>
      <p:ext uri="{BB962C8B-B14F-4D97-AF65-F5344CB8AC3E}">
        <p14:creationId xmlns:p14="http://schemas.microsoft.com/office/powerpoint/2010/main" val="249672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71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72517" y="1476297"/>
            <a:ext cx="8538183" cy="4525963"/>
          </a:xfrm>
        </p:spPr>
        <p:txBody>
          <a:bodyPr/>
          <a:lstStyle>
            <a:lvl1pPr marL="192611" marR="0" indent="-192611" algn="l" defTabSz="495285"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79297" marR="0" indent="-184013" algn="l" defTabSz="495285" rtl="0" eaLnBrk="1" fontAlgn="auto" latinLnBrk="0" hangingPunct="1">
              <a:lnSpc>
                <a:spcPct val="100000"/>
              </a:lnSpc>
              <a:spcBef>
                <a:spcPct val="20000"/>
              </a:spcBef>
              <a:spcAft>
                <a:spcPts val="0"/>
              </a:spcAft>
              <a:buClr>
                <a:srgbClr val="1A86D0"/>
              </a:buClr>
              <a:buSzTx/>
              <a:buFont typeface="Arial Italic"/>
              <a:buChar char="■"/>
              <a:tabLst/>
              <a:defRPr/>
            </a:lvl2pPr>
            <a:lvl3pPr marL="679297" marR="0" indent="0" algn="l" defTabSz="495285" rtl="0" eaLnBrk="1" fontAlgn="auto" latinLnBrk="0" hangingPunct="1">
              <a:lnSpc>
                <a:spcPct val="100000"/>
              </a:lnSpc>
              <a:spcBef>
                <a:spcPct val="20000"/>
              </a:spcBef>
              <a:spcAft>
                <a:spcPts val="0"/>
              </a:spcAft>
              <a:buClrTx/>
              <a:buSzTx/>
              <a:buFont typeface="Arial"/>
              <a:buNone/>
              <a:tabLst/>
              <a:defRPr/>
            </a:lvl3pPr>
            <a:lvl4pPr marL="679297" marR="0" indent="192611" algn="l" defTabSz="495285" rtl="0" eaLnBrk="1" fontAlgn="auto" latinLnBrk="0" hangingPunct="1">
              <a:lnSpc>
                <a:spcPct val="100000"/>
              </a:lnSpc>
              <a:spcBef>
                <a:spcPct val="20000"/>
              </a:spcBef>
              <a:spcAft>
                <a:spcPts val="0"/>
              </a:spcAft>
              <a:buClr>
                <a:srgbClr val="1A86D0"/>
              </a:buClr>
              <a:buSzTx/>
              <a:buFont typeface="Arial"/>
              <a:buChar char="–"/>
              <a:tabLst/>
              <a:defRPr/>
            </a:lvl4pPr>
            <a:lvl5pPr marL="873627" marR="0" indent="0" algn="l" defTabSz="495285"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2431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dirty="0"/>
              <a:t>Modifiez le style du titre</a:t>
            </a:r>
            <a:endParaRPr lang="en-US" dirty="0"/>
          </a:p>
        </p:txBody>
      </p:sp>
    </p:spTree>
    <p:extLst>
      <p:ext uri="{BB962C8B-B14F-4D97-AF65-F5344CB8AC3E}">
        <p14:creationId xmlns:p14="http://schemas.microsoft.com/office/powerpoint/2010/main" val="391716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248500" y="6378000"/>
            <a:ext cx="12675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dirty="0"/>
              <a:t>7 &amp; 8 DECEMBRE 2020</a:t>
            </a:r>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Académie de Nantes – Regroupement académique BCP MRC</a:t>
            </a:r>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descr="logoAC_NANTES_diaporama.wmf"/>
          <p:cNvPicPr>
            <a:picLocks noChangeAspect="1"/>
          </p:cNvPicPr>
          <p:nvPr userDrawn="1"/>
        </p:nvPicPr>
        <p:blipFill>
          <a:blip r:embed="rId14"/>
          <a:stretch>
            <a:fillRect/>
          </a:stretch>
        </p:blipFill>
        <p:spPr>
          <a:xfrm>
            <a:off x="324000" y="144000"/>
            <a:ext cx="449481" cy="45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4" r:id="rId6"/>
    <p:sldLayoutId id="2147483815" r:id="rId7"/>
    <p:sldLayoutId id="2147483818" r:id="rId8"/>
    <p:sldLayoutId id="2147483820" r:id="rId9"/>
    <p:sldLayoutId id="2147483821" r:id="rId10"/>
    <p:sldLayoutId id="2147483822" r:id="rId11"/>
    <p:sldLayoutId id="2147483823" r:id="rId12"/>
  </p:sldLayoutIdLst>
  <p:hf hdr="0" ft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22.png"/><Relationship Id="rId3" Type="http://schemas.openxmlformats.org/officeDocument/2006/relationships/image" Target="../media/image31.png"/><Relationship Id="rId7" Type="http://schemas.openxmlformats.org/officeDocument/2006/relationships/image" Target="../media/image21.png"/><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diagramColors" Target="../diagrams/colors2.xml"/><Relationship Id="rId5" Type="http://schemas.openxmlformats.org/officeDocument/2006/relationships/image" Target="../media/image19.png"/><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image" Target="../media/image16.png"/><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22.png"/><Relationship Id="rId3" Type="http://schemas.openxmlformats.org/officeDocument/2006/relationships/image" Target="../media/image31.png"/><Relationship Id="rId7" Type="http://schemas.openxmlformats.org/officeDocument/2006/relationships/image" Target="../media/image21.png"/><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9.xml"/><Relationship Id="rId16" Type="http://schemas.openxmlformats.org/officeDocument/2006/relationships/diagramColors" Target="../diagrams/colors5.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diagramColors" Target="../diagrams/colors4.xml"/><Relationship Id="rId5" Type="http://schemas.openxmlformats.org/officeDocument/2006/relationships/image" Target="../media/image19.png"/><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image" Target="../media/image16.png"/><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didapro.me/2018/08/15/lintelligence-professionnelle-2/"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hyperlink" Target="http://www.agence-erasmus.fr/docs/2818%20guide-competences-web.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jpeg"/><Relationship Id="rId7" Type="http://schemas.openxmlformats.org/officeDocument/2006/relationships/hyperlink" Target="https://www.pedagogie.ac-nantes.fr/economie-gestion-lp/" TargetMode="External"/><Relationship Id="rId2" Type="http://schemas.openxmlformats.org/officeDocument/2006/relationships/hyperlink" Target="https://eduscol.education.fr/ecogest" TargetMode="External"/><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hyperlink" Target="https://www.pedagogie.ac-nantes.fr/nouveau-lycee-general-technologique-et-professionnel/la-voie-professionelle-1374555.kjsp" TargetMode="External"/><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hyperlink" Target="https://www.ac-nantes.fr/animations-pedagogiques-commerce-vente-124195"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agence-erasmus.fr/docs/2818_guide-competences-web.pdf" TargetMode="External"/><Relationship Id="rId4" Type="http://schemas.openxmlformats.org/officeDocument/2006/relationships/hyperlink" Target="http://www.agence-erasmus.fr/docs/2818%20guide-competences-web.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hyperlink" Target="https://view.genial.ly/5d7ea41eb93d570f2433e7c1/interactive-content-carte-des-competences-transversales-rec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J1%20MRC%20FEVRIER%2020/GATL_competences_32.mp4"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11" name="Titre 1"/>
          <p:cNvSpPr txBox="1">
            <a:spLocks/>
          </p:cNvSpPr>
          <p:nvPr/>
        </p:nvSpPr>
        <p:spPr bwMode="auto">
          <a:xfrm>
            <a:off x="56456" y="1209082"/>
            <a:ext cx="9793087" cy="17878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altLang="fr-FR" b="1" dirty="0">
                <a:solidFill>
                  <a:srgbClr val="002060"/>
                </a:solidFill>
              </a:rPr>
              <a:t>WEBINAIRE </a:t>
            </a:r>
          </a:p>
          <a:p>
            <a:r>
              <a:rPr lang="fr-FR" altLang="fr-FR" sz="3200" b="1" dirty="0">
                <a:solidFill>
                  <a:srgbClr val="002060"/>
                </a:solidFill>
              </a:rPr>
              <a:t>LE CCF dans les formations</a:t>
            </a:r>
          </a:p>
          <a:p>
            <a:r>
              <a:rPr lang="fr-FR" altLang="fr-FR" sz="3200" b="1" dirty="0">
                <a:solidFill>
                  <a:srgbClr val="002060"/>
                </a:solidFill>
              </a:rPr>
              <a:t>MÉTIERS DE LA RELATION CLIENT</a:t>
            </a:r>
          </a:p>
        </p:txBody>
      </p:sp>
      <p:sp>
        <p:nvSpPr>
          <p:cNvPr id="7" name="Rectangle 6"/>
          <p:cNvSpPr/>
          <p:nvPr/>
        </p:nvSpPr>
        <p:spPr>
          <a:xfrm rot="16200000">
            <a:off x="3141735" y="3424344"/>
            <a:ext cx="52358" cy="4598342"/>
          </a:xfrm>
          <a:prstGeom prst="rect">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Rectangle 7"/>
          <p:cNvSpPr/>
          <p:nvPr/>
        </p:nvSpPr>
        <p:spPr>
          <a:xfrm rot="16200000">
            <a:off x="6862635" y="-2378462"/>
            <a:ext cx="52358" cy="6175883"/>
          </a:xfrm>
          <a:prstGeom prst="rect">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2" name="Espace réservé du pied de page 2"/>
          <p:cNvSpPr txBox="1">
            <a:spLocks/>
          </p:cNvSpPr>
          <p:nvPr/>
        </p:nvSpPr>
        <p:spPr>
          <a:xfrm>
            <a:off x="357200" y="6516036"/>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dirty="0"/>
              <a:t>Académie de Nantes – Regroupement académique BCP MRC</a:t>
            </a:r>
          </a:p>
        </p:txBody>
      </p:sp>
      <p:pic>
        <p:nvPicPr>
          <p:cNvPr id="13" name="Image 12">
            <a:extLst>
              <a:ext uri="{FF2B5EF4-FFF2-40B4-BE49-F238E27FC236}">
                <a16:creationId xmlns:a16="http://schemas.microsoft.com/office/drawing/2014/main" id="{9A076356-E754-4F1C-9BD4-AB44A1DC69F5}"/>
              </a:ext>
            </a:extLst>
          </p:cNvPr>
          <p:cNvPicPr>
            <a:picLocks noChangeAspect="1"/>
          </p:cNvPicPr>
          <p:nvPr/>
        </p:nvPicPr>
        <p:blipFill>
          <a:blip r:embed="rId2"/>
          <a:stretch>
            <a:fillRect/>
          </a:stretch>
        </p:blipFill>
        <p:spPr>
          <a:xfrm>
            <a:off x="7004760" y="4479601"/>
            <a:ext cx="2487480" cy="1658320"/>
          </a:xfrm>
          <a:prstGeom prst="rect">
            <a:avLst/>
          </a:prstGeom>
        </p:spPr>
      </p:pic>
      <p:pic>
        <p:nvPicPr>
          <p:cNvPr id="14" name="Image 13">
            <a:extLst>
              <a:ext uri="{FF2B5EF4-FFF2-40B4-BE49-F238E27FC236}">
                <a16:creationId xmlns:a16="http://schemas.microsoft.com/office/drawing/2014/main" id="{58C32481-3DB9-4B58-B961-8448E42097FD}"/>
              </a:ext>
            </a:extLst>
          </p:cNvPr>
          <p:cNvPicPr>
            <a:picLocks noChangeAspect="1"/>
          </p:cNvPicPr>
          <p:nvPr/>
        </p:nvPicPr>
        <p:blipFill>
          <a:blip r:embed="rId3"/>
          <a:stretch>
            <a:fillRect/>
          </a:stretch>
        </p:blipFill>
        <p:spPr>
          <a:xfrm>
            <a:off x="560512" y="3119724"/>
            <a:ext cx="2356656" cy="1237104"/>
          </a:xfrm>
          <a:prstGeom prst="rect">
            <a:avLst/>
          </a:prstGeom>
        </p:spPr>
      </p:pic>
      <p:pic>
        <p:nvPicPr>
          <p:cNvPr id="10" name="Image 9">
            <a:extLst>
              <a:ext uri="{FF2B5EF4-FFF2-40B4-BE49-F238E27FC236}">
                <a16:creationId xmlns:a16="http://schemas.microsoft.com/office/drawing/2014/main" id="{5ACE0245-8C7D-46B2-88B9-BC3DA678C9ED}"/>
              </a:ext>
            </a:extLst>
          </p:cNvPr>
          <p:cNvPicPr>
            <a:picLocks noChangeAspect="1"/>
          </p:cNvPicPr>
          <p:nvPr/>
        </p:nvPicPr>
        <p:blipFill>
          <a:blip r:embed="rId4"/>
          <a:stretch>
            <a:fillRect/>
          </a:stretch>
        </p:blipFill>
        <p:spPr>
          <a:xfrm>
            <a:off x="3356923" y="3554446"/>
            <a:ext cx="3396277" cy="2142889"/>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a:extLst>
              <a:ext uri="{FF2B5EF4-FFF2-40B4-BE49-F238E27FC236}">
                <a16:creationId xmlns:a16="http://schemas.microsoft.com/office/drawing/2014/main" id="{376F1780-AEAE-445C-92AC-0B4543E05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92" y="2060848"/>
            <a:ext cx="714692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a:extLst>
              <a:ext uri="{FF2B5EF4-FFF2-40B4-BE49-F238E27FC236}">
                <a16:creationId xmlns:a16="http://schemas.microsoft.com/office/drawing/2014/main" id="{4095CCE1-0DFA-4A70-821B-403E81B9A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792" y="2477283"/>
            <a:ext cx="18637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a:extLst>
              <a:ext uri="{FF2B5EF4-FFF2-40B4-BE49-F238E27FC236}">
                <a16:creationId xmlns:a16="http://schemas.microsoft.com/office/drawing/2014/main" id="{A574DD26-4C18-4B8C-B501-C1A2B57615F0}"/>
              </a:ext>
            </a:extLst>
          </p:cNvPr>
          <p:cNvSpPr>
            <a:spLocks noGrp="1"/>
          </p:cNvSpPr>
          <p:nvPr>
            <p:ph type="title"/>
          </p:nvPr>
        </p:nvSpPr>
        <p:spPr>
          <a:xfrm>
            <a:off x="1311504" y="245214"/>
            <a:ext cx="9126000" cy="960000"/>
          </a:xfrm>
        </p:spPr>
        <p:txBody>
          <a:bodyPr/>
          <a:lstStyle/>
          <a:p>
            <a:r>
              <a:rPr lang="fr-FR" sz="3200" dirty="0">
                <a:solidFill>
                  <a:srgbClr val="002060"/>
                </a:solidFill>
              </a:rPr>
              <a:t>DÉVELOPPER DES COMPÉTENCES</a:t>
            </a:r>
            <a:endParaRPr lang="fr-FR" dirty="0">
              <a:solidFill>
                <a:srgbClr val="002060"/>
              </a:solidFill>
            </a:endParaRPr>
          </a:p>
        </p:txBody>
      </p:sp>
      <p:cxnSp>
        <p:nvCxnSpPr>
          <p:cNvPr id="8" name="Connecteur droit 7">
            <a:extLst>
              <a:ext uri="{FF2B5EF4-FFF2-40B4-BE49-F238E27FC236}">
                <a16:creationId xmlns:a16="http://schemas.microsoft.com/office/drawing/2014/main" id="{07DCB6D3-97BF-433A-B06B-EFE055DB91AD}"/>
              </a:ext>
            </a:extLst>
          </p:cNvPr>
          <p:cNvCxnSpPr/>
          <p:nvPr/>
        </p:nvCxnSpPr>
        <p:spPr>
          <a:xfrm>
            <a:off x="475256" y="908720"/>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0F7A357D-7F3F-48F3-B7D6-1D570DEF8E81}"/>
              </a:ext>
            </a:extLst>
          </p:cNvPr>
          <p:cNvSpPr txBox="1">
            <a:spLocks/>
          </p:cNvSpPr>
          <p:nvPr/>
        </p:nvSpPr>
        <p:spPr bwMode="gray">
          <a:xfrm>
            <a:off x="306056" y="1102648"/>
            <a:ext cx="3782848" cy="1174224"/>
          </a:xfrm>
          <a:prstGeom prst="rect">
            <a:avLst/>
          </a:prstGeom>
        </p:spPr>
        <p:txBody>
          <a:bodyPr vert="horz" wrap="none"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defRPr/>
            </a:pPr>
            <a:r>
              <a:rPr lang="fr-FR" altLang="fr-FR" sz="3600" dirty="0">
                <a:solidFill>
                  <a:srgbClr val="FF9900"/>
                </a:solidFill>
                <a:effectLst>
                  <a:outerShdw blurRad="38100" dist="38100" dir="2700000" algn="tl">
                    <a:srgbClr val="000000"/>
                  </a:outerShdw>
                </a:effectLst>
                <a:latin typeface="Calibri" panose="020F0502020204030204" pitchFamily="34" charset="0"/>
              </a:rPr>
              <a:t>= L’approche </a:t>
            </a:r>
            <a:br>
              <a:rPr lang="fr-FR" altLang="fr-FR" sz="3600" dirty="0">
                <a:solidFill>
                  <a:srgbClr val="FF9900"/>
                </a:solidFill>
                <a:effectLst>
                  <a:outerShdw blurRad="38100" dist="38100" dir="2700000" algn="tl">
                    <a:srgbClr val="000000"/>
                  </a:outerShdw>
                </a:effectLst>
                <a:latin typeface="Calibri" panose="020F0502020204030204" pitchFamily="34" charset="0"/>
              </a:rPr>
            </a:br>
            <a:r>
              <a:rPr lang="fr-FR" altLang="fr-FR" sz="3600" dirty="0">
                <a:solidFill>
                  <a:srgbClr val="FF9900"/>
                </a:solidFill>
                <a:effectLst>
                  <a:outerShdw blurRad="38100" dist="38100" dir="2700000" algn="tl">
                    <a:srgbClr val="000000"/>
                  </a:outerShdw>
                </a:effectLst>
                <a:latin typeface="Calibri" panose="020F0502020204030204" pitchFamily="34" charset="0"/>
              </a:rPr>
              <a:t>par les situations</a:t>
            </a:r>
            <a:endParaRPr lang="fr-FR" altLang="fr-FR" sz="2000" dirty="0">
              <a:solidFill>
                <a:srgbClr val="FF99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35" presetClass="path" presetSubtype="0" repeatCount="5000" accel="50000" decel="50000" fill="remove" nodeType="afterEffect">
                                  <p:stCondLst>
                                    <p:cond delay="0"/>
                                  </p:stCondLst>
                                  <p:childTnLst>
                                    <p:animMotion origin="layout" path="M -3.33333E-6 -3.7037E-6 L -0.51198 -3.7037E-6 " pathEditMode="fixed" rAng="0" ptsTypes="AA">
                                      <p:cBhvr>
                                        <p:cTn id="9" dur="2000" fill="hold"/>
                                        <p:tgtEl>
                                          <p:spTgt spid="13"/>
                                        </p:tgtEl>
                                        <p:attrNameLst>
                                          <p:attrName>ppt_x</p:attrName>
                                          <p:attrName>ppt_y</p:attrName>
                                        </p:attrNameLst>
                                      </p:cBhvr>
                                      <p:rCtr x="-256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925614A6-0418-41CE-A937-395BB9ADD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2133600"/>
            <a:ext cx="7148512"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
            <a:extLst>
              <a:ext uri="{FF2B5EF4-FFF2-40B4-BE49-F238E27FC236}">
                <a16:creationId xmlns:a16="http://schemas.microsoft.com/office/drawing/2014/main" id="{37E1EA5D-79CC-4396-9454-818574C80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2133601"/>
            <a:ext cx="18637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e 7">
            <a:extLst>
              <a:ext uri="{FF2B5EF4-FFF2-40B4-BE49-F238E27FC236}">
                <a16:creationId xmlns:a16="http://schemas.microsoft.com/office/drawing/2014/main" id="{0236F97D-55E6-4718-BB99-323F74411A46}"/>
              </a:ext>
            </a:extLst>
          </p:cNvPr>
          <p:cNvGrpSpPr>
            <a:grpSpLocks/>
          </p:cNvGrpSpPr>
          <p:nvPr/>
        </p:nvGrpSpPr>
        <p:grpSpPr bwMode="auto">
          <a:xfrm>
            <a:off x="3657600" y="936626"/>
            <a:ext cx="5327650" cy="5400675"/>
            <a:chOff x="3275856" y="936353"/>
            <a:chExt cx="5328592" cy="5400600"/>
          </a:xfrm>
        </p:grpSpPr>
        <p:sp>
          <p:nvSpPr>
            <p:cNvPr id="3" name="Larme 2">
              <a:extLst>
                <a:ext uri="{FF2B5EF4-FFF2-40B4-BE49-F238E27FC236}">
                  <a16:creationId xmlns:a16="http://schemas.microsoft.com/office/drawing/2014/main" id="{0FAF5568-4D54-420B-9A69-49D28A4BAD37}"/>
                </a:ext>
              </a:extLst>
            </p:cNvPr>
            <p:cNvSpPr/>
            <p:nvPr/>
          </p:nvSpPr>
          <p:spPr>
            <a:xfrm>
              <a:off x="3275856" y="936353"/>
              <a:ext cx="5328592" cy="5400600"/>
            </a:xfrm>
            <a:prstGeom prst="teardrop">
              <a:avLst/>
            </a:prstGeom>
            <a:solidFill>
              <a:schemeClr val="accent1">
                <a:lumMod val="40000"/>
                <a:lumOff val="60000"/>
                <a:alpha val="20000"/>
              </a:schemeClr>
            </a:solidFill>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51209" name="ZoneTexte 4">
              <a:extLst>
                <a:ext uri="{FF2B5EF4-FFF2-40B4-BE49-F238E27FC236}">
                  <a16:creationId xmlns:a16="http://schemas.microsoft.com/office/drawing/2014/main" id="{A732EA58-3E18-4410-BAB7-8CDFF7CB3D0E}"/>
                </a:ext>
              </a:extLst>
            </p:cNvPr>
            <p:cNvSpPr txBox="1">
              <a:spLocks noChangeArrowheads="1"/>
            </p:cNvSpPr>
            <p:nvPr/>
          </p:nvSpPr>
          <p:spPr bwMode="auto">
            <a:xfrm>
              <a:off x="5362912" y="1209526"/>
              <a:ext cx="32403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800" b="1" i="0" u="none" strike="noStrike" kern="1200" cap="none" spc="0" normalizeH="0" baseline="0" noProof="0">
                  <a:ln>
                    <a:noFill/>
                  </a:ln>
                  <a:solidFill>
                    <a:srgbClr val="005841"/>
                  </a:solidFill>
                  <a:effectLst/>
                  <a:uLnTx/>
                  <a:uFillTx/>
                  <a:latin typeface="Calibri" panose="020F0502020204030204" pitchFamily="34" charset="0"/>
                  <a:ea typeface="+mn-ea"/>
                  <a:cs typeface="Calibri" panose="020F0502020204030204" pitchFamily="34" charset="0"/>
                </a:rPr>
                <a:t>Un débutant s’appuiera plus sur les ressources externes pour réaliser les activités …</a:t>
              </a:r>
            </a:p>
          </p:txBody>
        </p:sp>
      </p:grpSp>
      <p:cxnSp>
        <p:nvCxnSpPr>
          <p:cNvPr id="11" name="Connecteur droit 10">
            <a:extLst>
              <a:ext uri="{FF2B5EF4-FFF2-40B4-BE49-F238E27FC236}">
                <a16:creationId xmlns:a16="http://schemas.microsoft.com/office/drawing/2014/main" id="{D0AEE90A-AF4E-4525-AFF3-2980AA2B21D2}"/>
              </a:ext>
            </a:extLst>
          </p:cNvPr>
          <p:cNvCxnSpPr/>
          <p:nvPr/>
        </p:nvCxnSpPr>
        <p:spPr>
          <a:xfrm>
            <a:off x="523839" y="93662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1">
            <a:extLst>
              <a:ext uri="{FF2B5EF4-FFF2-40B4-BE49-F238E27FC236}">
                <a16:creationId xmlns:a16="http://schemas.microsoft.com/office/drawing/2014/main" id="{6C8D7FDA-C742-4836-B6D0-CBB69E79A2CB}"/>
              </a:ext>
            </a:extLst>
          </p:cNvPr>
          <p:cNvSpPr txBox="1">
            <a:spLocks/>
          </p:cNvSpPr>
          <p:nvPr/>
        </p:nvSpPr>
        <p:spPr bwMode="gray">
          <a:xfrm>
            <a:off x="352559" y="1025725"/>
            <a:ext cx="3782848" cy="1174224"/>
          </a:xfrm>
          <a:prstGeom prst="rect">
            <a:avLst/>
          </a:prstGeom>
        </p:spPr>
        <p:txBody>
          <a:bodyPr vert="horz" wrap="none"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defRPr/>
            </a:pPr>
            <a:r>
              <a:rPr lang="fr-FR" altLang="fr-FR" sz="3600" dirty="0">
                <a:solidFill>
                  <a:srgbClr val="FF9900"/>
                </a:solidFill>
                <a:effectLst>
                  <a:outerShdw blurRad="38100" dist="38100" dir="2700000" algn="tl">
                    <a:srgbClr val="000000"/>
                  </a:outerShdw>
                </a:effectLst>
                <a:latin typeface="Calibri" panose="020F0502020204030204" pitchFamily="34" charset="0"/>
              </a:rPr>
              <a:t>= L’approche </a:t>
            </a:r>
            <a:br>
              <a:rPr lang="fr-FR" altLang="fr-FR" sz="3600" dirty="0">
                <a:solidFill>
                  <a:srgbClr val="FF9900"/>
                </a:solidFill>
                <a:effectLst>
                  <a:outerShdw blurRad="38100" dist="38100" dir="2700000" algn="tl">
                    <a:srgbClr val="000000"/>
                  </a:outerShdw>
                </a:effectLst>
                <a:latin typeface="Calibri" panose="020F0502020204030204" pitchFamily="34" charset="0"/>
              </a:rPr>
            </a:br>
            <a:r>
              <a:rPr lang="fr-FR" altLang="fr-FR" sz="3600" dirty="0">
                <a:solidFill>
                  <a:srgbClr val="FF9900"/>
                </a:solidFill>
                <a:effectLst>
                  <a:outerShdw blurRad="38100" dist="38100" dir="2700000" algn="tl">
                    <a:srgbClr val="000000"/>
                  </a:outerShdw>
                </a:effectLst>
                <a:latin typeface="Calibri" panose="020F0502020204030204" pitchFamily="34" charset="0"/>
              </a:rPr>
              <a:t>par les situations</a:t>
            </a:r>
            <a:endParaRPr lang="fr-FR" altLang="fr-FR" sz="2000" dirty="0">
              <a:solidFill>
                <a:srgbClr val="FF9900"/>
              </a:solidFill>
              <a:latin typeface="Calibri" panose="020F0502020204030204" pitchFamily="34" charset="0"/>
            </a:endParaRPr>
          </a:p>
        </p:txBody>
      </p:sp>
      <p:sp>
        <p:nvSpPr>
          <p:cNvPr id="12" name="Titre 1">
            <a:extLst>
              <a:ext uri="{FF2B5EF4-FFF2-40B4-BE49-F238E27FC236}">
                <a16:creationId xmlns:a16="http://schemas.microsoft.com/office/drawing/2014/main" id="{A41E3B82-D2CA-4E29-8CF9-83AA1507DA9D}"/>
              </a:ext>
            </a:extLst>
          </p:cNvPr>
          <p:cNvSpPr>
            <a:spLocks noGrp="1"/>
          </p:cNvSpPr>
          <p:nvPr>
            <p:ph type="title"/>
          </p:nvPr>
        </p:nvSpPr>
        <p:spPr>
          <a:xfrm>
            <a:off x="1311504" y="245214"/>
            <a:ext cx="9126000" cy="960000"/>
          </a:xfrm>
        </p:spPr>
        <p:txBody>
          <a:bodyPr/>
          <a:lstStyle/>
          <a:p>
            <a:r>
              <a:rPr lang="fr-FR" sz="3200" dirty="0">
                <a:solidFill>
                  <a:srgbClr val="002060"/>
                </a:solidFill>
              </a:rPr>
              <a:t>DÉVELOPPER DES COMPÉTENCES</a:t>
            </a:r>
            <a:endParaRPr lang="fr-FR"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a:extLst>
              <a:ext uri="{FF2B5EF4-FFF2-40B4-BE49-F238E27FC236}">
                <a16:creationId xmlns:a16="http://schemas.microsoft.com/office/drawing/2014/main" id="{A06A17FF-ED1C-4EE0-BCF5-406F2C63D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2133600"/>
            <a:ext cx="7148512"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
            <a:extLst>
              <a:ext uri="{FF2B5EF4-FFF2-40B4-BE49-F238E27FC236}">
                <a16:creationId xmlns:a16="http://schemas.microsoft.com/office/drawing/2014/main" id="{9D31E4A1-7442-466C-AC4B-20B5DF7C5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2133601"/>
            <a:ext cx="18637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e 7">
            <a:extLst>
              <a:ext uri="{FF2B5EF4-FFF2-40B4-BE49-F238E27FC236}">
                <a16:creationId xmlns:a16="http://schemas.microsoft.com/office/drawing/2014/main" id="{49204744-7BB9-4EBA-9BBE-AC8AA5443782}"/>
              </a:ext>
            </a:extLst>
          </p:cNvPr>
          <p:cNvGrpSpPr>
            <a:grpSpLocks/>
          </p:cNvGrpSpPr>
          <p:nvPr/>
        </p:nvGrpSpPr>
        <p:grpSpPr bwMode="auto">
          <a:xfrm flipH="1">
            <a:off x="992189" y="936626"/>
            <a:ext cx="5545137" cy="5540375"/>
            <a:chOff x="3275856" y="936353"/>
            <a:chExt cx="5328592" cy="5400600"/>
          </a:xfrm>
        </p:grpSpPr>
        <p:sp>
          <p:nvSpPr>
            <p:cNvPr id="3" name="Larme 2">
              <a:extLst>
                <a:ext uri="{FF2B5EF4-FFF2-40B4-BE49-F238E27FC236}">
                  <a16:creationId xmlns:a16="http://schemas.microsoft.com/office/drawing/2014/main" id="{8F81D3EB-9FF8-4762-BD28-98FFEFB1C120}"/>
                </a:ext>
              </a:extLst>
            </p:cNvPr>
            <p:cNvSpPr/>
            <p:nvPr/>
          </p:nvSpPr>
          <p:spPr>
            <a:xfrm>
              <a:off x="3275856" y="936353"/>
              <a:ext cx="5328592" cy="5400600"/>
            </a:xfrm>
            <a:prstGeom prst="teardrop">
              <a:avLst/>
            </a:prstGeom>
            <a:solidFill>
              <a:schemeClr val="accent6">
                <a:lumMod val="60000"/>
                <a:lumOff val="40000"/>
                <a:alpha val="20000"/>
              </a:schemeClr>
            </a:solidFill>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5" name="ZoneTexte 4">
              <a:extLst>
                <a:ext uri="{FF2B5EF4-FFF2-40B4-BE49-F238E27FC236}">
                  <a16:creationId xmlns:a16="http://schemas.microsoft.com/office/drawing/2014/main" id="{9DA4DAA6-F3AD-4F55-A507-A9E4E5388EC8}"/>
                </a:ext>
              </a:extLst>
            </p:cNvPr>
            <p:cNvSpPr txBox="1"/>
            <p:nvPr/>
          </p:nvSpPr>
          <p:spPr>
            <a:xfrm>
              <a:off x="5362748" y="1210252"/>
              <a:ext cx="3240175" cy="89906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9311F">
                      <a:lumMod val="50000"/>
                    </a:srgbClr>
                  </a:solidFill>
                  <a:effectLst/>
                  <a:uLnTx/>
                  <a:uFillTx/>
                  <a:latin typeface="Calibri" panose="020F0502020204030204" pitchFamily="34" charset="0"/>
                  <a:ea typeface="+mn-ea"/>
                  <a:cs typeface="Calibri" panose="020F0502020204030204" pitchFamily="34" charset="0"/>
                </a:rPr>
                <a:t>Un expert exploite au maximum ses ressources internes pour réaliser ces mêmes activités …</a:t>
              </a:r>
            </a:p>
          </p:txBody>
        </p:sp>
      </p:grpSp>
      <p:cxnSp>
        <p:nvCxnSpPr>
          <p:cNvPr id="11" name="Connecteur droit 10">
            <a:extLst>
              <a:ext uri="{FF2B5EF4-FFF2-40B4-BE49-F238E27FC236}">
                <a16:creationId xmlns:a16="http://schemas.microsoft.com/office/drawing/2014/main" id="{14E6026C-9DF8-4FF6-914C-298270C72E63}"/>
              </a:ext>
            </a:extLst>
          </p:cNvPr>
          <p:cNvCxnSpPr/>
          <p:nvPr/>
        </p:nvCxnSpPr>
        <p:spPr>
          <a:xfrm>
            <a:off x="549432" y="904983"/>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1">
            <a:extLst>
              <a:ext uri="{FF2B5EF4-FFF2-40B4-BE49-F238E27FC236}">
                <a16:creationId xmlns:a16="http://schemas.microsoft.com/office/drawing/2014/main" id="{715D3CC1-AF94-4C5D-9015-97EB4982808C}"/>
              </a:ext>
            </a:extLst>
          </p:cNvPr>
          <p:cNvSpPr txBox="1">
            <a:spLocks/>
          </p:cNvSpPr>
          <p:nvPr/>
        </p:nvSpPr>
        <p:spPr bwMode="gray">
          <a:xfrm>
            <a:off x="6478512" y="1043897"/>
            <a:ext cx="3782848" cy="1174224"/>
          </a:xfrm>
          <a:prstGeom prst="rect">
            <a:avLst/>
          </a:prstGeom>
        </p:spPr>
        <p:txBody>
          <a:bodyPr vert="horz" wrap="none"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defRPr/>
            </a:pPr>
            <a:r>
              <a:rPr lang="fr-FR" altLang="fr-FR" sz="3600">
                <a:solidFill>
                  <a:srgbClr val="FF9900"/>
                </a:solidFill>
                <a:effectLst>
                  <a:outerShdw blurRad="38100" dist="38100" dir="2700000" algn="tl">
                    <a:srgbClr val="000000"/>
                  </a:outerShdw>
                </a:effectLst>
                <a:latin typeface="Calibri" panose="020F0502020204030204" pitchFamily="34" charset="0"/>
              </a:rPr>
              <a:t>= L’approche </a:t>
            </a:r>
            <a:br>
              <a:rPr lang="fr-FR" altLang="fr-FR" sz="3600">
                <a:solidFill>
                  <a:srgbClr val="FF9900"/>
                </a:solidFill>
                <a:effectLst>
                  <a:outerShdw blurRad="38100" dist="38100" dir="2700000" algn="tl">
                    <a:srgbClr val="000000"/>
                  </a:outerShdw>
                </a:effectLst>
                <a:latin typeface="Calibri" panose="020F0502020204030204" pitchFamily="34" charset="0"/>
              </a:rPr>
            </a:br>
            <a:r>
              <a:rPr lang="fr-FR" altLang="fr-FR" sz="3600">
                <a:solidFill>
                  <a:srgbClr val="FF9900"/>
                </a:solidFill>
                <a:effectLst>
                  <a:outerShdw blurRad="38100" dist="38100" dir="2700000" algn="tl">
                    <a:srgbClr val="000000"/>
                  </a:outerShdw>
                </a:effectLst>
                <a:latin typeface="Calibri" panose="020F0502020204030204" pitchFamily="34" charset="0"/>
              </a:rPr>
              <a:t>par les situations</a:t>
            </a:r>
            <a:endParaRPr lang="fr-FR" altLang="fr-FR" sz="2000" dirty="0">
              <a:solidFill>
                <a:srgbClr val="FF9900"/>
              </a:solidFill>
              <a:latin typeface="Calibri" panose="020F0502020204030204" pitchFamily="34" charset="0"/>
            </a:endParaRPr>
          </a:p>
        </p:txBody>
      </p:sp>
      <p:sp>
        <p:nvSpPr>
          <p:cNvPr id="12" name="Titre 1">
            <a:extLst>
              <a:ext uri="{FF2B5EF4-FFF2-40B4-BE49-F238E27FC236}">
                <a16:creationId xmlns:a16="http://schemas.microsoft.com/office/drawing/2014/main" id="{56CFE2B1-DBED-45E4-9AE2-B8886D1037FB}"/>
              </a:ext>
            </a:extLst>
          </p:cNvPr>
          <p:cNvSpPr>
            <a:spLocks noGrp="1"/>
          </p:cNvSpPr>
          <p:nvPr>
            <p:ph type="title"/>
          </p:nvPr>
        </p:nvSpPr>
        <p:spPr>
          <a:xfrm>
            <a:off x="1311504" y="245214"/>
            <a:ext cx="9126000" cy="960000"/>
          </a:xfrm>
        </p:spPr>
        <p:txBody>
          <a:bodyPr/>
          <a:lstStyle/>
          <a:p>
            <a:r>
              <a:rPr lang="fr-FR" sz="3200" dirty="0">
                <a:solidFill>
                  <a:srgbClr val="002060"/>
                </a:solidFill>
              </a:rPr>
              <a:t>DÉVELOPPER DES COMPÉTENCES</a:t>
            </a:r>
            <a:endParaRPr lang="fr-FR"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6976" y="2570190"/>
            <a:ext cx="4699000" cy="1939925"/>
          </a:xfrm>
          <a:prstGeom prst="rect">
            <a:avLst/>
          </a:prstGeom>
          <a:noFill/>
          <a:ln w="28575">
            <a:solidFill>
              <a:srgbClr val="C00000"/>
            </a:solidFill>
          </a:ln>
        </p:spPr>
        <p:txBody>
          <a:bodyPr>
            <a:spAutoFit/>
          </a:bodyPr>
          <a:lstStyle/>
          <a:p>
            <a:pPr algn="just">
              <a:lnSpc>
                <a:spcPct val="150000"/>
              </a:lnSpc>
              <a:defRPr/>
            </a:pPr>
            <a:r>
              <a:rPr lang="fr-FR" sz="2000" b="1" dirty="0">
                <a:solidFill>
                  <a:srgbClr val="EA3800"/>
                </a:solidFill>
              </a:rPr>
              <a:t>C’est la répétition des gestes dans différents contextes de travail qui permet de développer des compétences</a:t>
            </a:r>
          </a:p>
        </p:txBody>
      </p:sp>
      <p:sp>
        <p:nvSpPr>
          <p:cNvPr id="25606" name="ZoneTexte 7"/>
          <p:cNvSpPr txBox="1">
            <a:spLocks noChangeArrowheads="1"/>
          </p:cNvSpPr>
          <p:nvPr/>
        </p:nvSpPr>
        <p:spPr bwMode="auto">
          <a:xfrm>
            <a:off x="3872880" y="4701820"/>
            <a:ext cx="4665663" cy="1477328"/>
          </a:xfrm>
          <a:prstGeom prst="rect">
            <a:avLst/>
          </a:prstGeom>
          <a:solidFill>
            <a:schemeClr val="bg1">
              <a:lumMod val="95000"/>
            </a:schemeClr>
          </a:solidFill>
          <a:ln w="28575">
            <a:solidFill>
              <a:schemeClr val="bg1">
                <a:lumMod val="95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defRPr/>
            </a:pPr>
            <a:r>
              <a:rPr lang="fr-FR" altLang="fr-FR" sz="2000" b="1" dirty="0">
                <a:solidFill>
                  <a:srgbClr val="002060"/>
                </a:solidFill>
              </a:rPr>
              <a:t>La prise en compte de l’erreur et de l’activité de formation est primordiale</a:t>
            </a:r>
          </a:p>
        </p:txBody>
      </p:sp>
      <p:sp>
        <p:nvSpPr>
          <p:cNvPr id="6" name="Flèche à angle droit 5"/>
          <p:cNvSpPr/>
          <p:nvPr/>
        </p:nvSpPr>
        <p:spPr>
          <a:xfrm rot="5400000">
            <a:off x="2236763" y="4562038"/>
            <a:ext cx="1289050" cy="1473200"/>
          </a:xfrm>
          <a:prstGeom prst="bentUp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fr-FR"/>
          </a:p>
        </p:txBody>
      </p:sp>
      <p:sp>
        <p:nvSpPr>
          <p:cNvPr id="72711" name="ZoneTexte 8"/>
          <p:cNvSpPr txBox="1">
            <a:spLocks noChangeArrowheads="1"/>
          </p:cNvSpPr>
          <p:nvPr/>
        </p:nvSpPr>
        <p:spPr bwMode="auto">
          <a:xfrm>
            <a:off x="381001" y="5773738"/>
            <a:ext cx="10509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72714" name="ZoneTexte 2"/>
          <p:cNvSpPr txBox="1">
            <a:spLocks noChangeArrowheads="1"/>
          </p:cNvSpPr>
          <p:nvPr/>
        </p:nvSpPr>
        <p:spPr bwMode="auto">
          <a:xfrm>
            <a:off x="661361" y="1659357"/>
            <a:ext cx="8735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i="1" dirty="0">
                <a:solidFill>
                  <a:srgbClr val="002060"/>
                </a:solidFill>
                <a:latin typeface="Arial" panose="020B0604020202020204" pitchFamily="34" charset="0"/>
              </a:rPr>
              <a:t>« </a:t>
            </a:r>
            <a:r>
              <a:rPr lang="fr-FR" altLang="fr-FR" sz="1800" i="1">
                <a:solidFill>
                  <a:srgbClr val="002060"/>
                </a:solidFill>
                <a:latin typeface="Arial" panose="020B0604020202020204" pitchFamily="34" charset="0"/>
              </a:rPr>
              <a:t>Les savoirs </a:t>
            </a:r>
            <a:r>
              <a:rPr lang="fr-FR" altLang="fr-FR" sz="1800" i="1" dirty="0">
                <a:solidFill>
                  <a:srgbClr val="002060"/>
                </a:solidFill>
                <a:latin typeface="Arial" panose="020B0604020202020204" pitchFamily="34" charset="0"/>
              </a:rPr>
              <a:t>sont des ressources pour l’action et l’action vient questionner </a:t>
            </a:r>
            <a:r>
              <a:rPr lang="fr-FR" altLang="fr-FR" sz="1800" i="1">
                <a:solidFill>
                  <a:srgbClr val="002060"/>
                </a:solidFill>
                <a:latin typeface="Arial" panose="020B0604020202020204" pitchFamily="34" charset="0"/>
              </a:rPr>
              <a:t>les savoirs». </a:t>
            </a:r>
            <a:r>
              <a:rPr lang="fr-FR" altLang="fr-FR" sz="1800" i="1" dirty="0">
                <a:solidFill>
                  <a:srgbClr val="002060"/>
                </a:solidFill>
                <a:latin typeface="Arial" panose="020B0604020202020204" pitchFamily="34" charset="0"/>
              </a:rPr>
              <a:t>Mme </a:t>
            </a:r>
            <a:r>
              <a:rPr lang="fr-FR" altLang="fr-FR" sz="1800" i="1" dirty="0" err="1">
                <a:solidFill>
                  <a:srgbClr val="002060"/>
                </a:solidFill>
                <a:latin typeface="Arial" panose="020B0604020202020204" pitchFamily="34" charset="0"/>
              </a:rPr>
              <a:t>Ulman</a:t>
            </a:r>
            <a:r>
              <a:rPr lang="fr-FR" altLang="fr-FR" sz="1800" i="1" dirty="0">
                <a:solidFill>
                  <a:srgbClr val="002060"/>
                </a:solidFill>
                <a:latin typeface="Arial" panose="020B0604020202020204" pitchFamily="34" charset="0"/>
              </a:rPr>
              <a:t> </a:t>
            </a:r>
            <a:r>
              <a:rPr lang="fr-FR" altLang="fr-FR" sz="1600" i="1" dirty="0">
                <a:solidFill>
                  <a:srgbClr val="002060"/>
                </a:solidFill>
                <a:latin typeface="Arial" panose="020B0604020202020204" pitchFamily="34" charset="0"/>
              </a:rPr>
              <a:t>Dr en sciences de l’éducation- Maître conférence CNAM</a:t>
            </a:r>
          </a:p>
        </p:txBody>
      </p:sp>
      <p:sp>
        <p:nvSpPr>
          <p:cNvPr id="13" name="Titre 4"/>
          <p:cNvSpPr txBox="1">
            <a:spLocks/>
          </p:cNvSpPr>
          <p:nvPr/>
        </p:nvSpPr>
        <p:spPr bwMode="gray">
          <a:xfrm>
            <a:off x="1453346" y="366445"/>
            <a:ext cx="8199251" cy="873292"/>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a:solidFill>
                  <a:srgbClr val="002060"/>
                </a:solidFill>
              </a:rPr>
              <a:t>PROCESSUS D’ACQUISITION D’UNE COMPÉTENCE POUR DES ÉLÈVES</a:t>
            </a:r>
          </a:p>
        </p:txBody>
      </p:sp>
      <p:cxnSp>
        <p:nvCxnSpPr>
          <p:cNvPr id="14" name="Connecteur droit 13"/>
          <p:cNvCxnSpPr/>
          <p:nvPr/>
        </p:nvCxnSpPr>
        <p:spPr>
          <a:xfrm>
            <a:off x="390000" y="1242167"/>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3"/>
          <a:stretch>
            <a:fillRect/>
          </a:stretch>
        </p:blipFill>
        <p:spPr>
          <a:xfrm>
            <a:off x="686976" y="395734"/>
            <a:ext cx="542449" cy="533255"/>
          </a:xfrm>
          <a:prstGeom prst="rect">
            <a:avLst/>
          </a:prstGeom>
        </p:spPr>
      </p:pic>
      <p:sp>
        <p:nvSpPr>
          <p:cNvPr id="16" name="Espace réservé du pied de page 2"/>
          <p:cNvSpPr txBox="1">
            <a:spLocks/>
          </p:cNvSpPr>
          <p:nvPr/>
        </p:nvSpPr>
        <p:spPr>
          <a:xfrm>
            <a:off x="390000" y="6477392"/>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4" name="ZoneTexte 3"/>
          <p:cNvSpPr txBox="1"/>
          <p:nvPr/>
        </p:nvSpPr>
        <p:spPr>
          <a:xfrm>
            <a:off x="6786000" y="6475156"/>
            <a:ext cx="1191336" cy="369332"/>
          </a:xfrm>
          <a:prstGeom prst="rect">
            <a:avLst/>
          </a:prstGeom>
          <a:solidFill>
            <a:schemeClr val="bg1"/>
          </a:solidFill>
          <a:ln>
            <a:solidFill>
              <a:schemeClr val="bg1"/>
            </a:solidFill>
          </a:ln>
        </p:spPr>
        <p:txBody>
          <a:bodyPr wrap="square" rtlCol="0">
            <a:spAutoFit/>
          </a:bodyPr>
          <a:lstStyle/>
          <a:p>
            <a:endParaRPr lang="fr-FR" dirty="0"/>
          </a:p>
        </p:txBody>
      </p:sp>
      <p:pic>
        <p:nvPicPr>
          <p:cNvPr id="17" name="Image 16">
            <a:extLst>
              <a:ext uri="{FF2B5EF4-FFF2-40B4-BE49-F238E27FC236}">
                <a16:creationId xmlns:a16="http://schemas.microsoft.com/office/drawing/2014/main" id="{1B8FDB42-97A9-4E44-8F09-24F5063BE285}"/>
              </a:ext>
            </a:extLst>
          </p:cNvPr>
          <p:cNvPicPr>
            <a:picLocks noChangeAspect="1"/>
          </p:cNvPicPr>
          <p:nvPr/>
        </p:nvPicPr>
        <p:blipFill>
          <a:blip r:embed="rId4"/>
          <a:stretch>
            <a:fillRect/>
          </a:stretch>
        </p:blipFill>
        <p:spPr bwMode="auto">
          <a:xfrm>
            <a:off x="6659365" y="2375615"/>
            <a:ext cx="2635941" cy="2106770"/>
          </a:xfrm>
          <a:prstGeom prst="rect">
            <a:avLst/>
          </a:prstGeom>
        </p:spPr>
      </p:pic>
    </p:spTree>
    <p:extLst>
      <p:ext uri="{BB962C8B-B14F-4D97-AF65-F5344CB8AC3E}">
        <p14:creationId xmlns:p14="http://schemas.microsoft.com/office/powerpoint/2010/main" val="12406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500" fill="hold"/>
                                        <p:tgtEl>
                                          <p:spTgt spid="17"/>
                                        </p:tgtEl>
                                        <p:attrNameLst>
                                          <p:attrName>ppt_x</p:attrName>
                                        </p:attrNameLst>
                                      </p:cBhvr>
                                      <p:tavLst>
                                        <p:tav tm="0">
                                          <p:val>
                                            <p:strVal val="#ppt_x"/>
                                          </p:val>
                                        </p:tav>
                                        <p:tav tm="100000">
                                          <p:val>
                                            <p:strVal val="#ppt_x"/>
                                          </p:val>
                                        </p:tav>
                                      </p:tavLst>
                                    </p:anim>
                                    <p:anim calcmode="lin" valueType="num">
                                      <p:cBhvr additive="base">
                                        <p:cTn id="8" dur="2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Connecteur droit 30"/>
          <p:cNvCxnSpPr/>
          <p:nvPr/>
        </p:nvCxnSpPr>
        <p:spPr>
          <a:xfrm>
            <a:off x="390000" y="764704"/>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27" name="Image 26"/>
          <p:cNvPicPr>
            <a:picLocks noChangeAspect="1"/>
          </p:cNvPicPr>
          <p:nvPr/>
        </p:nvPicPr>
        <p:blipFill>
          <a:blip r:embed="rId3"/>
          <a:stretch>
            <a:fillRect/>
          </a:stretch>
        </p:blipFill>
        <p:spPr>
          <a:xfrm>
            <a:off x="6169493" y="1036255"/>
            <a:ext cx="3498205" cy="2795932"/>
          </a:xfrm>
          <a:prstGeom prst="rect">
            <a:avLst/>
          </a:prstGeom>
        </p:spPr>
      </p:pic>
      <p:sp>
        <p:nvSpPr>
          <p:cNvPr id="28" name="Rectangle à coins arrondis 14">
            <a:extLst>
              <a:ext uri="{FF2B5EF4-FFF2-40B4-BE49-F238E27FC236}">
                <a16:creationId xmlns:a16="http://schemas.microsoft.com/office/drawing/2014/main" id="{745406C3-8C5A-4F2B-B247-74991F4D95A0}"/>
              </a:ext>
            </a:extLst>
          </p:cNvPr>
          <p:cNvSpPr/>
          <p:nvPr/>
        </p:nvSpPr>
        <p:spPr>
          <a:xfrm>
            <a:off x="1346663" y="5729453"/>
            <a:ext cx="1638004" cy="524592"/>
          </a:xfrm>
          <a:prstGeom prst="roundRect">
            <a:avLst/>
          </a:prstGeom>
          <a:solidFill>
            <a:srgbClr val="99FF66"/>
          </a:solidFill>
          <a:ln w="28575">
            <a:solidFill>
              <a:srgbClr val="99FF66"/>
            </a:solid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2060"/>
                </a:solidFill>
                <a:effectLst/>
                <a:uLnTx/>
                <a:uFillTx/>
                <a:latin typeface="Marianne"/>
                <a:ea typeface="+mn-ea"/>
                <a:cs typeface="+mn-cs"/>
              </a:rPr>
              <a:t>Palier  de réussite 1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002060"/>
                </a:solidFill>
                <a:effectLst/>
                <a:uLnTx/>
                <a:uFillTx/>
                <a:latin typeface="Marianne"/>
                <a:ea typeface="+mn-ea"/>
                <a:cs typeface="+mn-cs"/>
              </a:rPr>
              <a:t>IMITER - EXÉCUTER</a:t>
            </a:r>
            <a:endParaRPr kumimoji="0" lang="fr-FR" sz="1050" b="0" i="0" u="none" strike="noStrike" kern="1200" cap="none" spc="0" normalizeH="0" baseline="0" noProof="0" dirty="0">
              <a:ln>
                <a:noFill/>
              </a:ln>
              <a:solidFill>
                <a:srgbClr val="002060"/>
              </a:solidFill>
              <a:effectLst/>
              <a:uLnTx/>
              <a:uFillTx/>
              <a:latin typeface="Marianne"/>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2060"/>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2060"/>
              </a:solidFill>
              <a:effectLst/>
              <a:uLnTx/>
              <a:uFillTx/>
              <a:latin typeface="Mariann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2060"/>
              </a:solidFill>
              <a:effectLst/>
              <a:uLnTx/>
              <a:uFillTx/>
              <a:latin typeface="Marianne"/>
              <a:ea typeface="+mn-ea"/>
              <a:cs typeface="+mn-cs"/>
            </a:endParaRPr>
          </a:p>
        </p:txBody>
      </p:sp>
      <p:sp>
        <p:nvSpPr>
          <p:cNvPr id="29" name="Rectangle à coins arrondis 15">
            <a:extLst>
              <a:ext uri="{FF2B5EF4-FFF2-40B4-BE49-F238E27FC236}">
                <a16:creationId xmlns:a16="http://schemas.microsoft.com/office/drawing/2014/main" id="{5AE152E3-BFD8-4B60-B229-118EF5B1F30F}"/>
              </a:ext>
            </a:extLst>
          </p:cNvPr>
          <p:cNvSpPr/>
          <p:nvPr/>
        </p:nvSpPr>
        <p:spPr>
          <a:xfrm>
            <a:off x="3074182" y="5724142"/>
            <a:ext cx="1691155" cy="529903"/>
          </a:xfrm>
          <a:prstGeom prst="roundRect">
            <a:avLst/>
          </a:prstGeom>
          <a:solidFill>
            <a:srgbClr val="99FF66"/>
          </a:solidFill>
          <a:ln w="28575">
            <a:solidFill>
              <a:srgbClr val="99FF66"/>
            </a:solidFill>
          </a:ln>
        </p:spPr>
        <p:style>
          <a:lnRef idx="2">
            <a:schemeClr val="accent3"/>
          </a:lnRef>
          <a:fillRef idx="1">
            <a:schemeClr val="lt1"/>
          </a:fillRef>
          <a:effectRef idx="0">
            <a:schemeClr val="accent3"/>
          </a:effectRef>
          <a:fontRef idx="minor">
            <a:schemeClr val="dk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2060"/>
                </a:solidFill>
                <a:effectLst/>
                <a:uLnTx/>
                <a:uFillTx/>
                <a:latin typeface="Marianne"/>
                <a:ea typeface="+mn-ea"/>
                <a:cs typeface="+mn-cs"/>
              </a:rPr>
              <a:t>Palier de réussite 2 = </a:t>
            </a:r>
            <a:r>
              <a:rPr kumimoji="0" lang="fr-FR" sz="1050" b="1" i="0" u="none" strike="noStrike" kern="1200" cap="none" spc="0" normalizeH="0" baseline="0" noProof="0" dirty="0">
                <a:ln>
                  <a:noFill/>
                </a:ln>
                <a:solidFill>
                  <a:srgbClr val="002060"/>
                </a:solidFill>
                <a:effectLst/>
                <a:uLnTx/>
                <a:uFillTx/>
                <a:latin typeface="Marianne"/>
                <a:ea typeface="+mn-ea"/>
                <a:cs typeface="+mn-cs"/>
              </a:rPr>
              <a:t>EXÉCUTER - APPLIQUER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002060"/>
              </a:solidFill>
              <a:effectLst/>
              <a:uLnTx/>
              <a:uFillTx/>
              <a:latin typeface="Marianne"/>
              <a:ea typeface="+mn-ea"/>
              <a:cs typeface="+mn-cs"/>
            </a:endParaRPr>
          </a:p>
        </p:txBody>
      </p:sp>
      <p:sp>
        <p:nvSpPr>
          <p:cNvPr id="30" name="Rectangle à coins arrondis 16">
            <a:extLst>
              <a:ext uri="{FF2B5EF4-FFF2-40B4-BE49-F238E27FC236}">
                <a16:creationId xmlns:a16="http://schemas.microsoft.com/office/drawing/2014/main" id="{98497F79-5B1C-4034-9DD8-26E49BBBA2FC}"/>
              </a:ext>
            </a:extLst>
          </p:cNvPr>
          <p:cNvSpPr/>
          <p:nvPr/>
        </p:nvSpPr>
        <p:spPr>
          <a:xfrm>
            <a:off x="4836458" y="5718596"/>
            <a:ext cx="1691155" cy="535449"/>
          </a:xfrm>
          <a:prstGeom prst="roundRect">
            <a:avLst/>
          </a:prstGeom>
          <a:solidFill>
            <a:srgbClr val="99FF66"/>
          </a:solidFill>
          <a:ln w="28575">
            <a:solidFill>
              <a:srgbClr val="99FF66"/>
            </a:solidFill>
          </a:ln>
        </p:spPr>
        <p:style>
          <a:lnRef idx="2">
            <a:schemeClr val="accent3"/>
          </a:lnRef>
          <a:fillRef idx="1">
            <a:schemeClr val="lt1"/>
          </a:fillRef>
          <a:effectRef idx="0">
            <a:schemeClr val="accent3"/>
          </a:effectRef>
          <a:fontRef idx="minor">
            <a:schemeClr val="dk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2060"/>
                </a:solidFill>
                <a:effectLst/>
                <a:uLnTx/>
                <a:uFillTx/>
                <a:latin typeface="Marianne"/>
                <a:ea typeface="+mn-ea"/>
                <a:cs typeface="+mn-cs"/>
              </a:rPr>
              <a:t>Palier de réussite 3 = </a:t>
            </a:r>
            <a:r>
              <a:rPr kumimoji="0" lang="fr-FR" sz="1050" b="1" i="0" u="none" strike="noStrike" kern="1200" cap="none" spc="0" normalizeH="0" baseline="0" noProof="0" dirty="0">
                <a:ln>
                  <a:noFill/>
                </a:ln>
                <a:solidFill>
                  <a:srgbClr val="002060"/>
                </a:solidFill>
                <a:effectLst/>
                <a:uLnTx/>
                <a:uFillTx/>
                <a:latin typeface="Marianne"/>
                <a:ea typeface="+mn-ea"/>
                <a:cs typeface="+mn-cs"/>
              </a:rPr>
              <a:t>APPLIQUER - ANTICIPER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37" name="Rectangle à coins arrondis 17">
            <a:extLst>
              <a:ext uri="{FF2B5EF4-FFF2-40B4-BE49-F238E27FC236}">
                <a16:creationId xmlns:a16="http://schemas.microsoft.com/office/drawing/2014/main" id="{1BE3AB9A-63FD-42A5-B748-8A22C3EA9B94}"/>
              </a:ext>
            </a:extLst>
          </p:cNvPr>
          <p:cNvSpPr/>
          <p:nvPr/>
        </p:nvSpPr>
        <p:spPr>
          <a:xfrm>
            <a:off x="6584181" y="5718595"/>
            <a:ext cx="1690430" cy="535449"/>
          </a:xfrm>
          <a:prstGeom prst="roundRect">
            <a:avLst/>
          </a:prstGeom>
          <a:solidFill>
            <a:srgbClr val="99FF66"/>
          </a:solidFill>
          <a:ln w="28575">
            <a:solidFill>
              <a:srgbClr val="99FF66"/>
            </a:solid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2060"/>
                </a:solidFill>
                <a:effectLst/>
                <a:uLnTx/>
                <a:uFillTx/>
                <a:latin typeface="Marianne"/>
                <a:ea typeface="+mn-ea"/>
                <a:cs typeface="+mn-cs"/>
              </a:rPr>
              <a:t>Palier de réussite 4 = </a:t>
            </a:r>
            <a:r>
              <a:rPr kumimoji="0" lang="fr-FR" sz="1050" b="1" i="0" u="none" strike="noStrike" kern="1200" cap="none" spc="0" normalizeH="0" baseline="0" noProof="0" dirty="0">
                <a:ln>
                  <a:noFill/>
                </a:ln>
                <a:solidFill>
                  <a:srgbClr val="002060"/>
                </a:solidFill>
                <a:effectLst/>
                <a:uLnTx/>
                <a:uFillTx/>
                <a:latin typeface="Marianne"/>
                <a:ea typeface="+mn-ea"/>
                <a:cs typeface="+mn-cs"/>
              </a:rPr>
              <a:t>ANTICIPER - CONCEVOIR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40" name="Rectangle à coins arrondis 39"/>
          <p:cNvSpPr/>
          <p:nvPr/>
        </p:nvSpPr>
        <p:spPr>
          <a:xfrm>
            <a:off x="433650" y="973643"/>
            <a:ext cx="5289837" cy="2315528"/>
          </a:xfrm>
          <a:prstGeom prst="roundRect">
            <a:avLst/>
          </a:prstGeom>
          <a:solidFill>
            <a:schemeClr val="tx2">
              <a:lumMod val="20000"/>
              <a:lumOff val="80000"/>
            </a:schemeClr>
          </a:solidFill>
          <a:ln w="12700">
            <a:solidFill>
              <a:srgbClr val="98AD48"/>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
                <a:srgbClr val="005841"/>
              </a:buClr>
              <a:buSzTx/>
              <a:buFontTx/>
              <a:buNone/>
              <a:tabLst/>
              <a:defRPr/>
            </a:pPr>
            <a:r>
              <a:rPr kumimoji="0" lang="fr-FR" sz="1600" b="1" i="1" u="none" strike="noStrike" kern="1200" cap="none" spc="0" normalizeH="0" baseline="0" noProof="0" dirty="0">
                <a:ln>
                  <a:noFill/>
                </a:ln>
                <a:solidFill>
                  <a:srgbClr val="002060"/>
                </a:solidFill>
                <a:effectLst/>
                <a:uLnTx/>
                <a:uFillTx/>
                <a:latin typeface="Marianne"/>
                <a:ea typeface="+mn-ea"/>
                <a:cs typeface="+mn-cs"/>
              </a:rPr>
              <a:t>MODALITÉS DE FORMATION</a:t>
            </a:r>
          </a:p>
          <a:p>
            <a:pPr marL="0" marR="0" lvl="0" indent="0" algn="just" defTabSz="914400" rtl="0" eaLnBrk="1" fontAlgn="auto" latinLnBrk="0" hangingPunct="1">
              <a:lnSpc>
                <a:spcPct val="100000"/>
              </a:lnSpc>
              <a:spcBef>
                <a:spcPts val="0"/>
              </a:spcBef>
              <a:spcAft>
                <a:spcPts val="0"/>
              </a:spcAft>
              <a:buClr>
                <a:srgbClr val="005841"/>
              </a:buClr>
              <a:buSzTx/>
              <a:buFontTx/>
              <a:buNone/>
              <a:tabLst/>
              <a:defRPr/>
            </a:pPr>
            <a:endParaRPr kumimoji="0" lang="fr-FR" sz="100" b="1" i="1" u="none" strike="noStrike" kern="1200" cap="none" spc="0" normalizeH="0" baseline="0" noProof="0" dirty="0">
              <a:ln>
                <a:noFill/>
              </a:ln>
              <a:solidFill>
                <a:srgbClr val="000091"/>
              </a:solidFill>
              <a:effectLst/>
              <a:uLnTx/>
              <a:uFillTx/>
              <a:latin typeface="Marianne"/>
              <a:ea typeface="+mn-ea"/>
              <a:cs typeface="+mn-cs"/>
            </a:endParaRPr>
          </a:p>
          <a:p>
            <a:pPr marL="168275" marR="0" lvl="0" indent="-168275" algn="just" defTabSz="914400" rtl="0" eaLnBrk="1" fontAlgn="auto" latinLnBrk="0" hangingPunct="1">
              <a:lnSpc>
                <a:spcPct val="100000"/>
              </a:lnSpc>
              <a:spcBef>
                <a:spcPts val="600"/>
              </a:spcBef>
              <a:spcAft>
                <a:spcPts val="0"/>
              </a:spcAft>
              <a:buClr>
                <a:srgbClr val="005841"/>
              </a:buClr>
              <a:buSzTx/>
              <a:buFont typeface="Wingdings" panose="05000000000000000000" pitchFamily="2" charset="2"/>
              <a:buChar char="§"/>
              <a:tabLst/>
              <a:defRPr/>
            </a:pPr>
            <a:r>
              <a:rPr kumimoji="0" lang="fr-FR" sz="1400" b="0" i="0" u="none" strike="noStrike" kern="1200" cap="none" spc="-40" normalizeH="0" baseline="0" noProof="0" dirty="0">
                <a:ln>
                  <a:noFill/>
                </a:ln>
                <a:solidFill>
                  <a:srgbClr val="002060"/>
                </a:solidFill>
                <a:effectLst/>
                <a:uLnTx/>
                <a:uFillTx/>
                <a:latin typeface="Marianne"/>
                <a:ea typeface="+mn-ea"/>
                <a:cs typeface="+mn-cs"/>
              </a:rPr>
              <a:t>Proposer des occasions multiples d’acquérir une compétence  tout au long du cycle</a:t>
            </a:r>
          </a:p>
          <a:p>
            <a:pPr marL="168275" marR="0" lvl="0" indent="-168275" algn="just" defTabSz="914400" rtl="0" eaLnBrk="1" fontAlgn="auto" latinLnBrk="0" hangingPunct="1">
              <a:lnSpc>
                <a:spcPct val="100000"/>
              </a:lnSpc>
              <a:spcBef>
                <a:spcPts val="600"/>
              </a:spcBef>
              <a:spcAft>
                <a:spcPts val="0"/>
              </a:spcAft>
              <a:buClr>
                <a:srgbClr val="005841"/>
              </a:buClr>
              <a:buSzTx/>
              <a:buFont typeface="Wingdings" panose="05000000000000000000" pitchFamily="2" charset="2"/>
              <a:buChar char="§"/>
              <a:tabLst/>
              <a:defRPr/>
            </a:pPr>
            <a:r>
              <a:rPr kumimoji="0" lang="fr-FR" sz="1400" b="0" i="0" u="none" strike="noStrike" kern="1200" cap="none" spc="-40" normalizeH="0" baseline="0" noProof="0" dirty="0">
                <a:ln>
                  <a:noFill/>
                </a:ln>
                <a:solidFill>
                  <a:srgbClr val="002060"/>
                </a:solidFill>
                <a:effectLst/>
                <a:uLnTx/>
                <a:uFillTx/>
                <a:latin typeface="Marianne"/>
                <a:ea typeface="+mn-ea"/>
                <a:cs typeface="+mn-cs"/>
              </a:rPr>
              <a:t>Développer la compétence en graduant la complexité au fur et à mesure - Variabilité de situations </a:t>
            </a:r>
          </a:p>
          <a:p>
            <a:pPr marL="168275" marR="0" lvl="0" indent="-168275" algn="just" defTabSz="914400" rtl="0" eaLnBrk="1" fontAlgn="auto" latinLnBrk="0" hangingPunct="1">
              <a:lnSpc>
                <a:spcPct val="100000"/>
              </a:lnSpc>
              <a:spcBef>
                <a:spcPts val="600"/>
              </a:spcBef>
              <a:spcAft>
                <a:spcPts val="0"/>
              </a:spcAft>
              <a:buClr>
                <a:srgbClr val="005841"/>
              </a:buClr>
              <a:buSzTx/>
              <a:buFont typeface="Wingdings" panose="05000000000000000000" pitchFamily="2" charset="2"/>
              <a:buChar char="§"/>
              <a:tabLst/>
              <a:defRPr/>
            </a:pPr>
            <a:r>
              <a:rPr kumimoji="0" lang="fr-FR" sz="1400" b="0" i="0" u="none" strike="noStrike" kern="1200" cap="none" spc="-40" normalizeH="0" baseline="0" noProof="0" dirty="0">
                <a:ln>
                  <a:noFill/>
                </a:ln>
                <a:solidFill>
                  <a:srgbClr val="002060"/>
                </a:solidFill>
                <a:effectLst/>
                <a:uLnTx/>
                <a:uFillTx/>
                <a:latin typeface="Marianne"/>
                <a:ea typeface="+mn-ea"/>
                <a:cs typeface="+mn-cs"/>
              </a:rPr>
              <a:t>Accompagner au retour réflexif, à la prise de conscience et à la conceptualisation, faire verbaliser les élèves sur leur action</a:t>
            </a:r>
          </a:p>
        </p:txBody>
      </p:sp>
      <p:sp>
        <p:nvSpPr>
          <p:cNvPr id="45" name="Rectangle à coins arrondis 44">
            <a:extLst>
              <a:ext uri="{FF2B5EF4-FFF2-40B4-BE49-F238E27FC236}">
                <a16:creationId xmlns:a16="http://schemas.microsoft.com/office/drawing/2014/main" id="{B0471922-88EF-4A61-9187-652B1F1A1242}"/>
              </a:ext>
            </a:extLst>
          </p:cNvPr>
          <p:cNvSpPr/>
          <p:nvPr/>
        </p:nvSpPr>
        <p:spPr>
          <a:xfrm rot="470088">
            <a:off x="7965205" y="4060613"/>
            <a:ext cx="1637168" cy="1524958"/>
          </a:xfrm>
          <a:prstGeom prst="roundRe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Marianne"/>
                <a:ea typeface="+mn-ea"/>
                <a:cs typeface="+mn-cs"/>
              </a:rPr>
              <a:t>Se servir des critères d’évaluation, des attendus  et de descripteurs plus complets</a:t>
            </a:r>
            <a:endParaRPr kumimoji="0" lang="fr-FR" sz="1400" b="0" i="1" u="none" strike="noStrike" kern="1200" cap="none" spc="0" normalizeH="0" baseline="0" noProof="0" dirty="0">
              <a:ln>
                <a:noFill/>
              </a:ln>
              <a:solidFill>
                <a:srgbClr val="002060"/>
              </a:solidFill>
              <a:effectLst/>
              <a:uLnTx/>
              <a:uFillTx/>
              <a:latin typeface="Marianne"/>
              <a:ea typeface="+mn-ea"/>
              <a:cs typeface="+mn-cs"/>
            </a:endParaRPr>
          </a:p>
        </p:txBody>
      </p:sp>
      <p:graphicFrame>
        <p:nvGraphicFramePr>
          <p:cNvPr id="50" name="Diagramme 49"/>
          <p:cNvGraphicFramePr/>
          <p:nvPr>
            <p:extLst>
              <p:ext uri="{D42A27DB-BD31-4B8C-83A1-F6EECF244321}">
                <p14:modId xmlns:p14="http://schemas.microsoft.com/office/powerpoint/2010/main" val="2787953349"/>
              </p:ext>
            </p:extLst>
          </p:nvPr>
        </p:nvGraphicFramePr>
        <p:xfrm>
          <a:off x="400395" y="3536993"/>
          <a:ext cx="7170005" cy="2449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 name="Titre 1"/>
          <p:cNvSpPr txBox="1">
            <a:spLocks/>
          </p:cNvSpPr>
          <p:nvPr/>
        </p:nvSpPr>
        <p:spPr bwMode="gray">
          <a:xfrm>
            <a:off x="1785660" y="256726"/>
            <a:ext cx="7703844" cy="384024"/>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kumimoji="0" lang="fr-FR" sz="2550" b="1" i="0" u="none" strike="noStrike" kern="1200" cap="none" spc="0" normalizeH="0" baseline="0" noProof="0" dirty="0">
                <a:ln>
                  <a:noFill/>
                </a:ln>
                <a:solidFill>
                  <a:srgbClr val="002060"/>
                </a:solidFill>
                <a:effectLst/>
                <a:uLnTx/>
                <a:uFillTx/>
                <a:latin typeface="Marianne"/>
                <a:ea typeface="+mj-ea"/>
                <a:cs typeface="+mj-cs"/>
              </a:rPr>
              <a:t>LE </a:t>
            </a:r>
            <a:r>
              <a:rPr kumimoji="0" lang="fr-FR" sz="2400" b="1" i="0" u="none" strike="noStrike" kern="1200" cap="none" spc="0" normalizeH="0" baseline="0" noProof="0" dirty="0">
                <a:ln>
                  <a:noFill/>
                </a:ln>
                <a:solidFill>
                  <a:srgbClr val="002060"/>
                </a:solidFill>
                <a:effectLst/>
                <a:uLnTx/>
                <a:uFillTx/>
                <a:latin typeface="Marianne"/>
                <a:ea typeface="+mj-ea"/>
                <a:cs typeface="+mj-cs"/>
              </a:rPr>
              <a:t>PROCESSUS</a:t>
            </a:r>
            <a:r>
              <a:rPr kumimoji="0" lang="fr-FR" sz="2550" b="1" i="0" u="none" strike="noStrike" kern="1200" cap="none" spc="0" normalizeH="0" baseline="0" noProof="0" dirty="0">
                <a:ln>
                  <a:noFill/>
                </a:ln>
                <a:solidFill>
                  <a:srgbClr val="002060"/>
                </a:solidFill>
                <a:effectLst/>
                <a:uLnTx/>
                <a:uFillTx/>
                <a:latin typeface="Marianne"/>
                <a:ea typeface="+mj-ea"/>
                <a:cs typeface="+mj-cs"/>
              </a:rPr>
              <a:t> D’APPRENTISSAGE MÉTIER</a:t>
            </a:r>
          </a:p>
        </p:txBody>
      </p:sp>
      <p:pic>
        <p:nvPicPr>
          <p:cNvPr id="52" name="Image 51"/>
          <p:cNvPicPr>
            <a:picLocks noChangeAspect="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l="20802" t="19447" r="25326" b="18176"/>
          <a:stretch/>
        </p:blipFill>
        <p:spPr>
          <a:xfrm>
            <a:off x="908676" y="72083"/>
            <a:ext cx="581384" cy="673180"/>
          </a:xfrm>
          <a:prstGeom prst="rect">
            <a:avLst/>
          </a:prstGeom>
        </p:spPr>
      </p:pic>
    </p:spTree>
    <p:extLst>
      <p:ext uri="{BB962C8B-B14F-4D97-AF65-F5344CB8AC3E}">
        <p14:creationId xmlns:p14="http://schemas.microsoft.com/office/powerpoint/2010/main" val="230208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804305" y="3138366"/>
            <a:ext cx="714527" cy="632960"/>
          </a:xfrm>
          <a:prstGeom prst="rect">
            <a:avLst/>
          </a:prstGeom>
        </p:spPr>
      </p:pic>
      <p:sp>
        <p:nvSpPr>
          <p:cNvPr id="36" name="Flèche droite rayée 35"/>
          <p:cNvSpPr/>
          <p:nvPr/>
        </p:nvSpPr>
        <p:spPr>
          <a:xfrm>
            <a:off x="1561226" y="1476578"/>
            <a:ext cx="6699112" cy="1294877"/>
          </a:xfrm>
          <a:prstGeom prst="stripedRightArrow">
            <a:avLst/>
          </a:prstGeom>
          <a:solidFill>
            <a:schemeClr val="accent2">
              <a:lumMod val="40000"/>
              <a:lumOff val="60000"/>
              <a:alpha val="42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25" b="1" i="0" u="none" strike="noStrike" kern="1200" cap="none" spc="0" normalizeH="0" baseline="0" noProof="0" dirty="0">
              <a:ln>
                <a:noFill/>
              </a:ln>
              <a:solidFill>
                <a:srgbClr val="000000"/>
              </a:solidFill>
              <a:effectLst/>
              <a:uLnTx/>
              <a:uFillTx/>
              <a:latin typeface="Marianne"/>
              <a:ea typeface="+mn-ea"/>
              <a:cs typeface="+mn-cs"/>
            </a:endParaRPr>
          </a:p>
        </p:txBody>
      </p:sp>
      <p:sp>
        <p:nvSpPr>
          <p:cNvPr id="32" name="Titre 4"/>
          <p:cNvSpPr txBox="1">
            <a:spLocks/>
          </p:cNvSpPr>
          <p:nvPr/>
        </p:nvSpPr>
        <p:spPr>
          <a:xfrm>
            <a:off x="0" y="5955113"/>
            <a:ext cx="3988924" cy="338145"/>
          </a:xfrm>
          <a:prstGeom prst="rect">
            <a:avLst/>
          </a:prstGeom>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138" b="0" i="1"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TVP – Parcours de formation hybride </a:t>
            </a:r>
          </a:p>
        </p:txBody>
      </p:sp>
      <p:sp>
        <p:nvSpPr>
          <p:cNvPr id="21" name="Espace réservé du texte 5"/>
          <p:cNvSpPr txBox="1">
            <a:spLocks/>
          </p:cNvSpPr>
          <p:nvPr/>
        </p:nvSpPr>
        <p:spPr>
          <a:xfrm>
            <a:off x="1708780" y="186765"/>
            <a:ext cx="7831768" cy="515710"/>
          </a:xfrm>
          <a:prstGeom prst="rect">
            <a:avLst/>
          </a:prstGeom>
          <a:solidFill>
            <a:schemeClr val="bg1"/>
          </a:solidFill>
        </p:spPr>
        <p:txBody>
          <a:bodyPr/>
          <a:lst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500"/>
              </a:spcAft>
              <a:buClrTx/>
              <a:buSzTx/>
              <a:buFont typeface="Arial" pitchFamily="34" charset="0"/>
              <a:buNone/>
              <a:tabLst/>
              <a:defRPr/>
            </a:pPr>
            <a:r>
              <a:rPr kumimoji="0" lang="fr-FR" sz="2800" b="1" i="0" u="none" strike="noStrike" kern="1200" cap="none" spc="0" normalizeH="0" baseline="0" noProof="0" dirty="0">
                <a:ln>
                  <a:noFill/>
                </a:ln>
                <a:solidFill>
                  <a:srgbClr val="21215A"/>
                </a:solidFill>
                <a:effectLst/>
                <a:uLnTx/>
                <a:uFillTx/>
                <a:latin typeface="Marianne"/>
                <a:ea typeface="+mn-ea"/>
                <a:cs typeface="+mn-cs"/>
              </a:rPr>
              <a:t>LA STRATÉGIE DE POSITIONNEMENT</a:t>
            </a:r>
            <a:endParaRPr kumimoji="0" lang="fr-FR" sz="2400" b="1" i="0" u="sng" strike="noStrike" kern="1200" cap="none" spc="0" normalizeH="0" baseline="0" noProof="0" dirty="0">
              <a:ln>
                <a:noFill/>
              </a:ln>
              <a:solidFill>
                <a:srgbClr val="000000"/>
              </a:solidFill>
              <a:effectLst/>
              <a:uLnTx/>
              <a:uFillTx/>
              <a:latin typeface="Marianne"/>
              <a:ea typeface="+mn-ea"/>
              <a:cs typeface="+mn-cs"/>
            </a:endParaRPr>
          </a:p>
        </p:txBody>
      </p:sp>
      <p:pic>
        <p:nvPicPr>
          <p:cNvPr id="24" name="Image 2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68310" y="919679"/>
            <a:ext cx="1133158" cy="418289"/>
          </a:xfrm>
          <a:prstGeom prst="rect">
            <a:avLst/>
          </a:prstGeom>
        </p:spPr>
      </p:pic>
      <p:sp>
        <p:nvSpPr>
          <p:cNvPr id="25" name="ZoneTexte 24"/>
          <p:cNvSpPr txBox="1"/>
          <p:nvPr/>
        </p:nvSpPr>
        <p:spPr>
          <a:xfrm>
            <a:off x="1708781" y="1358107"/>
            <a:ext cx="58658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70C0"/>
                </a:solidFill>
                <a:effectLst/>
                <a:uLnTx/>
                <a:uFillTx/>
                <a:latin typeface="Marianne"/>
                <a:ea typeface="+mn-ea"/>
                <a:cs typeface="+mn-cs"/>
              </a:rPr>
              <a:t>Processus de  professionnalisation, d’apprentissage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5841">
                  <a:lumMod val="75000"/>
                </a:srgbClr>
              </a:solidFill>
              <a:effectLst/>
              <a:uLnTx/>
              <a:uFillTx/>
              <a:latin typeface="Arial Narrow" panose="020B0606020202030204" pitchFamily="34" charset="0"/>
              <a:ea typeface="+mn-ea"/>
              <a:cs typeface="+mn-cs"/>
            </a:endParaRPr>
          </a:p>
        </p:txBody>
      </p:sp>
      <p:pic>
        <p:nvPicPr>
          <p:cNvPr id="29" name="Imag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4118" y="1587984"/>
            <a:ext cx="468051" cy="113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29"/>
          <p:cNvPicPr>
            <a:picLocks noChangeAspect="1"/>
          </p:cNvPicPr>
          <p:nvPr/>
        </p:nvPicPr>
        <p:blipFill>
          <a:blip r:embed="rId6"/>
          <a:stretch>
            <a:fillRect/>
          </a:stretch>
        </p:blipFill>
        <p:spPr>
          <a:xfrm>
            <a:off x="8917210" y="1507211"/>
            <a:ext cx="526081" cy="1242067"/>
          </a:xfrm>
          <a:prstGeom prst="rect">
            <a:avLst/>
          </a:prstGeom>
        </p:spPr>
      </p:pic>
      <p:sp>
        <p:nvSpPr>
          <p:cNvPr id="31" name="ZoneTexte 30"/>
          <p:cNvSpPr txBox="1"/>
          <p:nvPr/>
        </p:nvSpPr>
        <p:spPr>
          <a:xfrm>
            <a:off x="8136854" y="892564"/>
            <a:ext cx="1678106" cy="592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25" b="1" i="0" u="none" strike="noStrike" kern="1200" cap="none" spc="0" normalizeH="0" baseline="0" noProof="0" dirty="0">
                <a:ln>
                  <a:noFill/>
                </a:ln>
                <a:solidFill>
                  <a:srgbClr val="005841">
                    <a:lumMod val="75000"/>
                  </a:srgbClr>
                </a:solidFill>
                <a:effectLst/>
                <a:uLnTx/>
                <a:uFillTx/>
                <a:latin typeface="Marianne"/>
                <a:ea typeface="+mn-ea"/>
                <a:cs typeface="+mn-cs"/>
              </a:rPr>
              <a:t>Professionnels, Citoyens</a:t>
            </a:r>
          </a:p>
        </p:txBody>
      </p:sp>
      <p:sp>
        <p:nvSpPr>
          <p:cNvPr id="33" name="ZoneTexte 32"/>
          <p:cNvSpPr txBox="1"/>
          <p:nvPr/>
        </p:nvSpPr>
        <p:spPr>
          <a:xfrm>
            <a:off x="189337" y="937143"/>
            <a:ext cx="1215049" cy="473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25" b="1" i="0" u="none" strike="noStrike" kern="1200" cap="none" spc="0" normalizeH="0" baseline="0" noProof="0" dirty="0">
                <a:ln>
                  <a:noFill/>
                </a:ln>
                <a:solidFill>
                  <a:srgbClr val="005841">
                    <a:lumMod val="75000"/>
                  </a:srgbClr>
                </a:solidFill>
                <a:effectLst/>
                <a:uLnTx/>
                <a:uFillTx/>
                <a:latin typeface="Marianne"/>
                <a:ea typeface="+mn-ea"/>
                <a:cs typeface="+mn-cs"/>
              </a:rPr>
              <a:t>Élèves</a:t>
            </a:r>
            <a:r>
              <a:rPr kumimoji="0" lang="fr-FR" sz="1625" b="1" i="0" u="none" strike="noStrike" kern="1200" cap="none" spc="0" normalizeH="0" baseline="0" noProof="0" dirty="0">
                <a:ln>
                  <a:noFill/>
                </a:ln>
                <a:solidFill>
                  <a:srgbClr val="005841">
                    <a:lumMod val="75000"/>
                  </a:srgbClr>
                </a:solidFill>
                <a:effectLst/>
                <a:uLnTx/>
                <a:uFillTx/>
                <a:latin typeface="Arial Narrow" panose="020B060602020203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53" b="1" i="0" u="none" strike="noStrike" kern="1200" cap="none" spc="0" normalizeH="0" baseline="0" noProof="0" dirty="0">
              <a:ln>
                <a:noFill/>
              </a:ln>
              <a:solidFill>
                <a:srgbClr val="005841">
                  <a:lumMod val="75000"/>
                </a:srgbClr>
              </a:solidFill>
              <a:effectLst/>
              <a:uLnTx/>
              <a:uFillTx/>
              <a:latin typeface="Arial Narrow" panose="020B0606020202030204" pitchFamily="34" charset="0"/>
              <a:ea typeface="+mn-ea"/>
              <a:cs typeface="+mn-cs"/>
            </a:endParaRPr>
          </a:p>
        </p:txBody>
      </p:sp>
      <p:pic>
        <p:nvPicPr>
          <p:cNvPr id="34" name="Image 33"/>
          <p:cNvPicPr>
            <a:picLocks noChangeAspect="1"/>
          </p:cNvPicPr>
          <p:nvPr/>
        </p:nvPicPr>
        <p:blipFill>
          <a:blip r:embed="rId7">
            <a:clrChange>
              <a:clrFrom>
                <a:srgbClr val="F2F2F2"/>
              </a:clrFrom>
              <a:clrTo>
                <a:srgbClr val="F2F2F2">
                  <a:alpha val="0"/>
                </a:srgbClr>
              </a:clrTo>
            </a:clrChange>
          </a:blip>
          <a:stretch>
            <a:fillRect/>
          </a:stretch>
        </p:blipFill>
        <p:spPr>
          <a:xfrm>
            <a:off x="328293" y="1321829"/>
            <a:ext cx="948966" cy="946536"/>
          </a:xfrm>
          <a:prstGeom prst="rect">
            <a:avLst/>
          </a:prstGeom>
        </p:spPr>
      </p:pic>
      <p:sp>
        <p:nvSpPr>
          <p:cNvPr id="5" name="Chevron 4"/>
          <p:cNvSpPr/>
          <p:nvPr/>
        </p:nvSpPr>
        <p:spPr>
          <a:xfrm>
            <a:off x="1903292" y="1920809"/>
            <a:ext cx="1944216" cy="401371"/>
          </a:xfrm>
          <a:prstGeom prst="chevron">
            <a:avLst/>
          </a:prstGeom>
          <a:solidFill>
            <a:schemeClr val="accent3">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2060"/>
                </a:solidFill>
                <a:effectLst/>
                <a:uLnTx/>
                <a:uFillTx/>
                <a:latin typeface="Marianne"/>
                <a:ea typeface="+mn-ea"/>
                <a:cs typeface="+mn-cs"/>
              </a:rPr>
              <a:t>seconde</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40" name="Chevron 39"/>
          <p:cNvSpPr/>
          <p:nvPr/>
        </p:nvSpPr>
        <p:spPr>
          <a:xfrm>
            <a:off x="5590758" y="1914593"/>
            <a:ext cx="1944216" cy="397249"/>
          </a:xfrm>
          <a:prstGeom prst="chevron">
            <a:avLst/>
          </a:prstGeom>
          <a:solidFill>
            <a:schemeClr val="accent3">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2060"/>
                </a:solidFill>
                <a:effectLst/>
                <a:uLnTx/>
                <a:uFillTx/>
                <a:latin typeface="Marianne"/>
                <a:ea typeface="+mn-ea"/>
                <a:cs typeface="+mn-cs"/>
              </a:rPr>
              <a:t>terminale</a:t>
            </a:r>
          </a:p>
        </p:txBody>
      </p:sp>
      <p:sp>
        <p:nvSpPr>
          <p:cNvPr id="41" name="ZoneTexte 40"/>
          <p:cNvSpPr txBox="1"/>
          <p:nvPr/>
        </p:nvSpPr>
        <p:spPr>
          <a:xfrm>
            <a:off x="334293" y="2477011"/>
            <a:ext cx="1784832" cy="10079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B050"/>
                </a:solidFill>
                <a:effectLst/>
                <a:uLnTx/>
                <a:uFillTx/>
                <a:latin typeface="Marianne"/>
                <a:ea typeface="+mn-ea"/>
                <a:cs typeface="+mn-cs"/>
              </a:rPr>
              <a:t>Stratégie – </a:t>
            </a:r>
            <a:r>
              <a:rPr kumimoji="0" lang="fr-FR" sz="1200" b="1" i="0" u="none" strike="noStrike" kern="1200" cap="none" spc="0" normalizeH="0" baseline="0" noProof="0" dirty="0">
                <a:ln>
                  <a:noFill/>
                </a:ln>
                <a:solidFill>
                  <a:srgbClr val="00B050"/>
                </a:solidFill>
                <a:effectLst/>
                <a:uLnTx/>
                <a:uFillTx/>
                <a:latin typeface="Marianne"/>
                <a:ea typeface="+mn-ea"/>
                <a:cs typeface="+mn-cs"/>
              </a:rPr>
              <a:t>variabilité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B050"/>
                </a:solidFill>
                <a:effectLst/>
                <a:uLnTx/>
                <a:uFillTx/>
                <a:latin typeface="Marianne"/>
                <a:ea typeface="+mn-ea"/>
                <a:cs typeface="+mn-cs"/>
              </a:rPr>
              <a:t> des situations</a:t>
            </a:r>
            <a:endParaRPr kumimoji="0" lang="fr-FR" sz="1600" b="1" i="0" u="none" strike="noStrike" kern="1200" cap="none" spc="0" normalizeH="0" baseline="0" noProof="0" dirty="0">
              <a:ln>
                <a:noFill/>
              </a:ln>
              <a:solidFill>
                <a:srgbClr val="00B050"/>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950" b="1" i="0" u="none" strike="noStrike" kern="1200" cap="none" spc="0" normalizeH="0" baseline="0" noProof="0" dirty="0">
              <a:ln>
                <a:noFill/>
              </a:ln>
              <a:solidFill>
                <a:srgbClr val="00B050"/>
              </a:solidFill>
              <a:effectLst/>
              <a:uLnTx/>
              <a:uFillTx/>
              <a:latin typeface="Marianne"/>
              <a:ea typeface="+mn-ea"/>
              <a:cs typeface="+mn-cs"/>
            </a:endParaRPr>
          </a:p>
        </p:txBody>
      </p:sp>
      <p:cxnSp>
        <p:nvCxnSpPr>
          <p:cNvPr id="17" name="Connecteur droit 16"/>
          <p:cNvCxnSpPr/>
          <p:nvPr/>
        </p:nvCxnSpPr>
        <p:spPr>
          <a:xfrm>
            <a:off x="472844" y="2950207"/>
            <a:ext cx="9383363"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H="1">
            <a:off x="2459860" y="2443507"/>
            <a:ext cx="27" cy="638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3988924" y="2443507"/>
            <a:ext cx="0" cy="65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5457056" y="2502253"/>
            <a:ext cx="0" cy="594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6993720" y="2443507"/>
            <a:ext cx="0" cy="611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1883899" y="3087896"/>
            <a:ext cx="11519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a:ea typeface="+mn-ea"/>
                <a:cs typeface="+mn-cs"/>
              </a:rPr>
              <a:t>Activité simple</a:t>
            </a:r>
          </a:p>
        </p:txBody>
      </p:sp>
      <p:sp>
        <p:nvSpPr>
          <p:cNvPr id="55" name="ZoneTexte 54"/>
          <p:cNvSpPr txBox="1"/>
          <p:nvPr/>
        </p:nvSpPr>
        <p:spPr>
          <a:xfrm>
            <a:off x="3372192" y="3054555"/>
            <a:ext cx="119432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a:ea typeface="+mn-ea"/>
                <a:cs typeface="+mn-cs"/>
              </a:rPr>
              <a:t>Activité</a:t>
            </a:r>
            <a:r>
              <a:rPr kumimoji="0" lang="fr-FR" sz="1600" b="0" i="0" u="none" strike="noStrike" kern="1200" cap="none" spc="0" normalizeH="0" baseline="0" noProof="0" dirty="0">
                <a:ln>
                  <a:noFill/>
                </a:ln>
                <a:solidFill>
                  <a:srgbClr val="000000"/>
                </a:solidFill>
                <a:effectLst/>
                <a:uLnTx/>
                <a:uFillTx/>
                <a:latin typeface="Marianne"/>
                <a:ea typeface="+mn-ea"/>
                <a:cs typeface="+mn-cs"/>
              </a:rPr>
              <a:t> </a:t>
            </a:r>
            <a:r>
              <a:rPr kumimoji="0" lang="fr-FR" sz="1400" b="0" i="0" u="none" strike="noStrike" kern="1200" cap="none" spc="0" normalizeH="0" baseline="0" noProof="0" dirty="0">
                <a:ln>
                  <a:noFill/>
                </a:ln>
                <a:solidFill>
                  <a:srgbClr val="000000"/>
                </a:solidFill>
                <a:effectLst/>
                <a:uLnTx/>
                <a:uFillTx/>
                <a:latin typeface="Marianne"/>
                <a:ea typeface="+mn-ea"/>
                <a:cs typeface="+mn-cs"/>
              </a:rPr>
              <a:t>classique</a:t>
            </a:r>
            <a:endParaRPr kumimoji="0" lang="fr-FR" sz="1600" b="0" i="0" u="none" strike="noStrike" kern="1200" cap="none" spc="0" normalizeH="0" baseline="0" noProof="0" dirty="0">
              <a:ln>
                <a:noFill/>
              </a:ln>
              <a:solidFill>
                <a:srgbClr val="000000"/>
              </a:solidFill>
              <a:effectLst/>
              <a:uLnTx/>
              <a:uFillTx/>
              <a:latin typeface="Marianne"/>
              <a:ea typeface="+mn-ea"/>
              <a:cs typeface="+mn-cs"/>
            </a:endParaRPr>
          </a:p>
        </p:txBody>
      </p:sp>
      <p:sp>
        <p:nvSpPr>
          <p:cNvPr id="56" name="ZoneTexte 55"/>
          <p:cNvSpPr txBox="1"/>
          <p:nvPr/>
        </p:nvSpPr>
        <p:spPr>
          <a:xfrm>
            <a:off x="4902860" y="3054886"/>
            <a:ext cx="11519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a:ea typeface="+mn-ea"/>
                <a:cs typeface="+mn-cs"/>
              </a:rPr>
              <a:t>Activité complexe</a:t>
            </a:r>
          </a:p>
        </p:txBody>
      </p:sp>
      <p:sp>
        <p:nvSpPr>
          <p:cNvPr id="57" name="ZoneTexte 56"/>
          <p:cNvSpPr txBox="1"/>
          <p:nvPr/>
        </p:nvSpPr>
        <p:spPr>
          <a:xfrm>
            <a:off x="6457596" y="3050335"/>
            <a:ext cx="12525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a:ea typeface="+mn-ea"/>
                <a:cs typeface="+mn-cs"/>
              </a:rPr>
              <a:t>Activité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a:ea typeface="+mn-ea"/>
                <a:cs typeface="+mn-cs"/>
              </a:rPr>
              <a:t>complexe</a:t>
            </a:r>
          </a:p>
        </p:txBody>
      </p:sp>
      <p:cxnSp>
        <p:nvCxnSpPr>
          <p:cNvPr id="58" name="Connecteur droit 57"/>
          <p:cNvCxnSpPr/>
          <p:nvPr/>
        </p:nvCxnSpPr>
        <p:spPr>
          <a:xfrm>
            <a:off x="472843" y="3804850"/>
            <a:ext cx="938336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 name="Diagramme 3"/>
          <p:cNvGraphicFramePr/>
          <p:nvPr/>
        </p:nvGraphicFramePr>
        <p:xfrm>
          <a:off x="5059464" y="3928612"/>
          <a:ext cx="4796742" cy="9267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2" name="Rectangle à coins arrondis 14">
            <a:extLst>
              <a:ext uri="{FF2B5EF4-FFF2-40B4-BE49-F238E27FC236}">
                <a16:creationId xmlns:a16="http://schemas.microsoft.com/office/drawing/2014/main" id="{745406C3-8C5A-4F2B-B247-74991F4D95A0}"/>
              </a:ext>
            </a:extLst>
          </p:cNvPr>
          <p:cNvSpPr/>
          <p:nvPr/>
        </p:nvSpPr>
        <p:spPr>
          <a:xfrm>
            <a:off x="2483966" y="6528684"/>
            <a:ext cx="1227457" cy="290186"/>
          </a:xfrm>
          <a:prstGeom prst="roundRect">
            <a:avLst/>
          </a:prstGeom>
          <a:ln/>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 b="1" i="0" u="none" strike="noStrike" kern="1200" cap="none" spc="0" normalizeH="0" baseline="0" noProof="0" dirty="0">
              <a:ln>
                <a:noFill/>
              </a:ln>
              <a:solidFill>
                <a:srgbClr val="FFFFF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Marianne"/>
                <a:ea typeface="+mn-ea"/>
                <a:cs typeface="+mn-cs"/>
              </a:rPr>
              <a:t>P1 </a:t>
            </a:r>
            <a:endParaRPr kumimoji="0" lang="fr-FR" sz="1200" b="0" i="0" u="none" strike="noStrike" kern="1200" cap="none" spc="0" normalizeH="0" baseline="0" noProof="0" dirty="0">
              <a:ln>
                <a:noFill/>
              </a:ln>
              <a:solidFill>
                <a:srgbClr val="FFFFFF"/>
              </a:solidFill>
              <a:effectLst/>
              <a:uLnTx/>
              <a:uFillTx/>
              <a:latin typeface="Marianne"/>
              <a:ea typeface="+mn-ea"/>
              <a:cs typeface="+mn-cs"/>
            </a:endParaRPr>
          </a:p>
        </p:txBody>
      </p:sp>
      <p:sp>
        <p:nvSpPr>
          <p:cNvPr id="43" name="Rectangle à coins arrondis 15">
            <a:extLst>
              <a:ext uri="{FF2B5EF4-FFF2-40B4-BE49-F238E27FC236}">
                <a16:creationId xmlns:a16="http://schemas.microsoft.com/office/drawing/2014/main" id="{5AE152E3-BFD8-4B60-B229-118EF5B1F30F}"/>
              </a:ext>
            </a:extLst>
          </p:cNvPr>
          <p:cNvSpPr/>
          <p:nvPr/>
        </p:nvSpPr>
        <p:spPr>
          <a:xfrm>
            <a:off x="3771715" y="6535931"/>
            <a:ext cx="1227457" cy="258774"/>
          </a:xfrm>
          <a:prstGeom prst="roundRect">
            <a:avLst/>
          </a:prstGeom>
          <a:ln/>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 b="1" i="0" u="none" strike="noStrike" kern="1200" cap="none" spc="0" normalizeH="0" baseline="0" noProof="0" dirty="0">
              <a:ln>
                <a:noFill/>
              </a:ln>
              <a:solidFill>
                <a:srgbClr val="FFFFF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Marianne"/>
                <a:ea typeface="+mn-ea"/>
                <a:cs typeface="+mn-cs"/>
              </a:rPr>
              <a:t>P2</a:t>
            </a:r>
            <a:endParaRPr kumimoji="0" lang="fr-FR" sz="1200" b="0" i="0" u="none" strike="noStrike" kern="1200" cap="none" spc="0" normalizeH="0" baseline="0" noProof="0" dirty="0">
              <a:ln>
                <a:noFill/>
              </a:ln>
              <a:solidFill>
                <a:srgbClr val="FFFFFF"/>
              </a:solidFill>
              <a:effectLst/>
              <a:uLnTx/>
              <a:uFillTx/>
              <a:latin typeface="Marianne"/>
              <a:ea typeface="+mn-ea"/>
              <a:cs typeface="+mn-cs"/>
            </a:endParaRPr>
          </a:p>
        </p:txBody>
      </p:sp>
      <p:sp>
        <p:nvSpPr>
          <p:cNvPr id="44" name="Rectangle à coins arrondis 16">
            <a:extLst>
              <a:ext uri="{FF2B5EF4-FFF2-40B4-BE49-F238E27FC236}">
                <a16:creationId xmlns:a16="http://schemas.microsoft.com/office/drawing/2014/main" id="{98497F79-5B1C-4034-9DD8-26E49BBBA2FC}"/>
              </a:ext>
            </a:extLst>
          </p:cNvPr>
          <p:cNvSpPr/>
          <p:nvPr/>
        </p:nvSpPr>
        <p:spPr>
          <a:xfrm>
            <a:off x="5059464" y="6528684"/>
            <a:ext cx="1227457" cy="273268"/>
          </a:xfrm>
          <a:prstGeom prst="roundRect">
            <a:avLst/>
          </a:prstGeom>
          <a:ln/>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 b="1" i="0" u="none" strike="noStrike" kern="1200" cap="none" spc="0" normalizeH="0" baseline="0" noProof="0" dirty="0">
              <a:ln>
                <a:noFill/>
              </a:ln>
              <a:solidFill>
                <a:srgbClr val="FFFFF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Marianne"/>
                <a:ea typeface="+mn-ea"/>
                <a:cs typeface="+mn-cs"/>
              </a:rPr>
              <a:t>P3</a:t>
            </a:r>
            <a:endParaRPr kumimoji="0" lang="fr-FR" sz="1100" b="1" i="0" u="none" strike="noStrike" kern="1200" cap="none" spc="0" normalizeH="0" baseline="0" noProof="0" dirty="0">
              <a:ln>
                <a:noFill/>
              </a:ln>
              <a:solidFill>
                <a:srgbClr val="FFFFFF"/>
              </a:solidFill>
              <a:effectLst/>
              <a:uLnTx/>
              <a:uFillTx/>
              <a:latin typeface="Marianne"/>
              <a:ea typeface="+mn-ea"/>
              <a:cs typeface="+mn-cs"/>
            </a:endParaRPr>
          </a:p>
        </p:txBody>
      </p:sp>
      <p:sp>
        <p:nvSpPr>
          <p:cNvPr id="46" name="Rectangle à coins arrondis 17">
            <a:extLst>
              <a:ext uri="{FF2B5EF4-FFF2-40B4-BE49-F238E27FC236}">
                <a16:creationId xmlns:a16="http://schemas.microsoft.com/office/drawing/2014/main" id="{1BE3AB9A-63FD-42A5-B748-8A22C3EA9B94}"/>
              </a:ext>
            </a:extLst>
          </p:cNvPr>
          <p:cNvSpPr/>
          <p:nvPr/>
        </p:nvSpPr>
        <p:spPr>
          <a:xfrm>
            <a:off x="6347213" y="6511604"/>
            <a:ext cx="1227457" cy="298337"/>
          </a:xfrm>
          <a:prstGeom prst="roundRect">
            <a:avLst/>
          </a:prstGeom>
          <a:ln/>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 b="1" i="0" u="none" strike="noStrike" kern="1200" cap="none" spc="0" normalizeH="0" baseline="0" noProof="0" dirty="0">
              <a:ln>
                <a:noFill/>
              </a:ln>
              <a:solidFill>
                <a:srgbClr val="FFFFF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Marianne"/>
                <a:ea typeface="+mn-ea"/>
                <a:cs typeface="+mn-cs"/>
              </a:rPr>
              <a:t>P4</a:t>
            </a:r>
          </a:p>
        </p:txBody>
      </p:sp>
      <p:graphicFrame>
        <p:nvGraphicFramePr>
          <p:cNvPr id="47" name="Diagramme 46"/>
          <p:cNvGraphicFramePr/>
          <p:nvPr>
            <p:extLst/>
          </p:nvPr>
        </p:nvGraphicFramePr>
        <p:xfrm>
          <a:off x="131914" y="3982939"/>
          <a:ext cx="4794556" cy="9495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8" name="Tableau 47"/>
          <p:cNvGraphicFramePr>
            <a:graphicFrameLocks noGrp="1"/>
          </p:cNvGraphicFramePr>
          <p:nvPr>
            <p:extLst/>
          </p:nvPr>
        </p:nvGraphicFramePr>
        <p:xfrm>
          <a:off x="5172696" y="4861821"/>
          <a:ext cx="4610960" cy="1691640"/>
        </p:xfrm>
        <a:graphic>
          <a:graphicData uri="http://schemas.openxmlformats.org/drawingml/2006/table">
            <a:tbl>
              <a:tblPr firstRow="1" bandRow="1">
                <a:tableStyleId>{5C22544A-7EE6-4342-B048-85BDC9FD1C3A}</a:tableStyleId>
              </a:tblPr>
              <a:tblGrid>
                <a:gridCol w="1152740">
                  <a:extLst>
                    <a:ext uri="{9D8B030D-6E8A-4147-A177-3AD203B41FA5}">
                      <a16:colId xmlns:a16="http://schemas.microsoft.com/office/drawing/2014/main" val="3834244015"/>
                    </a:ext>
                  </a:extLst>
                </a:gridCol>
                <a:gridCol w="1152740">
                  <a:extLst>
                    <a:ext uri="{9D8B030D-6E8A-4147-A177-3AD203B41FA5}">
                      <a16:colId xmlns:a16="http://schemas.microsoft.com/office/drawing/2014/main" val="570949988"/>
                    </a:ext>
                  </a:extLst>
                </a:gridCol>
                <a:gridCol w="1152740">
                  <a:extLst>
                    <a:ext uri="{9D8B030D-6E8A-4147-A177-3AD203B41FA5}">
                      <a16:colId xmlns:a16="http://schemas.microsoft.com/office/drawing/2014/main" val="2439209497"/>
                    </a:ext>
                  </a:extLst>
                </a:gridCol>
                <a:gridCol w="1152740">
                  <a:extLst>
                    <a:ext uri="{9D8B030D-6E8A-4147-A177-3AD203B41FA5}">
                      <a16:colId xmlns:a16="http://schemas.microsoft.com/office/drawing/2014/main" val="3169677375"/>
                    </a:ext>
                  </a:extLst>
                </a:gridCol>
              </a:tblGrid>
              <a:tr h="256531">
                <a:tc>
                  <a:txBody>
                    <a:bodyPr/>
                    <a:lstStyle/>
                    <a:p>
                      <a:pPr algn="ctr"/>
                      <a:r>
                        <a:rPr lang="fr-FR" sz="1050" dirty="0">
                          <a:solidFill>
                            <a:srgbClr val="002060"/>
                          </a:solidFill>
                        </a:rPr>
                        <a:t>Palier</a:t>
                      </a:r>
                      <a:r>
                        <a:rPr lang="fr-FR" sz="1050" baseline="0" dirty="0">
                          <a:solidFill>
                            <a:srgbClr val="002060"/>
                          </a:solidFill>
                        </a:rPr>
                        <a:t> de réussite 1 </a:t>
                      </a:r>
                      <a:endParaRPr lang="fr-FR" sz="105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algn="ctr"/>
                      <a:r>
                        <a:rPr lang="fr-FR" sz="1050" dirty="0">
                          <a:solidFill>
                            <a:srgbClr val="002060"/>
                          </a:solidFill>
                        </a:rPr>
                        <a:t>Palier de réussite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algn="ctr"/>
                      <a:r>
                        <a:rPr lang="fr-FR" sz="1050" dirty="0">
                          <a:solidFill>
                            <a:srgbClr val="002060"/>
                          </a:solidFill>
                        </a:rPr>
                        <a:t>Palier  de réussite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algn="ctr"/>
                      <a:r>
                        <a:rPr lang="fr-FR" sz="1050" dirty="0">
                          <a:solidFill>
                            <a:srgbClr val="002060"/>
                          </a:solidFill>
                        </a:rPr>
                        <a:t>Palier  de réussite 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extLst>
                  <a:ext uri="{0D108BD9-81ED-4DB2-BD59-A6C34878D82A}">
                    <a16:rowId xmlns:a16="http://schemas.microsoft.com/office/drawing/2014/main" val="677900151"/>
                  </a:ext>
                </a:extLst>
              </a:tr>
              <a:tr h="1068877">
                <a:tc>
                  <a:txBody>
                    <a:bodyPr/>
                    <a:lstStyle/>
                    <a:p>
                      <a:r>
                        <a:rPr lang="fr-FR" sz="900" dirty="0"/>
                        <a:t>Activité</a:t>
                      </a:r>
                      <a:r>
                        <a:rPr lang="fr-FR" sz="900" baseline="0" dirty="0"/>
                        <a:t> simple</a:t>
                      </a:r>
                    </a:p>
                    <a:p>
                      <a:r>
                        <a:rPr lang="fr-FR" sz="900" baseline="0" dirty="0"/>
                        <a:t>guidée</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900" dirty="0"/>
                        <a:t>Activité</a:t>
                      </a:r>
                      <a:r>
                        <a:rPr lang="fr-FR" sz="900" baseline="0" dirty="0"/>
                        <a:t> simple</a:t>
                      </a:r>
                    </a:p>
                    <a:p>
                      <a:r>
                        <a:rPr lang="fr-FR" sz="900" baseline="0" dirty="0"/>
                        <a:t>en autonomie</a:t>
                      </a:r>
                    </a:p>
                    <a:p>
                      <a:endParaRPr lang="fr-FR" sz="500" baseline="0" dirty="0"/>
                    </a:p>
                    <a:p>
                      <a:pPr marL="0" algn="l" defTabSz="914378" rtl="0" eaLnBrk="1" latinLnBrk="0" hangingPunct="1"/>
                      <a:r>
                        <a:rPr lang="fr-FR" sz="900" kern="1200" baseline="0" dirty="0">
                          <a:solidFill>
                            <a:schemeClr val="dk1"/>
                          </a:solidFill>
                          <a:latin typeface="+mn-lt"/>
                          <a:ea typeface="+mn-ea"/>
                          <a:cs typeface="+mn-cs"/>
                        </a:rPr>
                        <a:t>Activité classique</a:t>
                      </a:r>
                    </a:p>
                    <a:p>
                      <a:pPr marL="0" algn="l" defTabSz="914378" rtl="0" eaLnBrk="1" latinLnBrk="0" hangingPunct="1"/>
                      <a:r>
                        <a:rPr lang="fr-FR" sz="900" kern="1200" baseline="0" dirty="0">
                          <a:solidFill>
                            <a:schemeClr val="dk1"/>
                          </a:solidFill>
                          <a:latin typeface="+mn-lt"/>
                          <a:ea typeface="+mn-ea"/>
                          <a:cs typeface="+mn-cs"/>
                        </a:rPr>
                        <a:t>guidée</a:t>
                      </a:r>
                    </a:p>
                    <a:p>
                      <a:pPr marL="0" algn="l" defTabSz="914378" rtl="0" eaLnBrk="1" latinLnBrk="0" hangingPunct="1"/>
                      <a:endParaRPr lang="fr-FR" sz="500" kern="1200" baseline="0" dirty="0">
                        <a:solidFill>
                          <a:schemeClr val="dk1"/>
                        </a:solidFill>
                        <a:latin typeface="+mn-lt"/>
                        <a:ea typeface="+mn-ea"/>
                        <a:cs typeface="+mn-cs"/>
                      </a:endParaRPr>
                    </a:p>
                    <a:p>
                      <a:pPr marL="0" algn="l" defTabSz="914378" rtl="0" eaLnBrk="1" latinLnBrk="0" hangingPunct="1"/>
                      <a:r>
                        <a:rPr lang="fr-FR" sz="900" kern="1200" baseline="0" dirty="0">
                          <a:solidFill>
                            <a:schemeClr val="dk1"/>
                          </a:solidFill>
                          <a:latin typeface="+mn-lt"/>
                          <a:ea typeface="+mn-ea"/>
                          <a:cs typeface="+mn-cs"/>
                        </a:rPr>
                        <a:t>Activité complexe</a:t>
                      </a:r>
                    </a:p>
                    <a:p>
                      <a:pPr marL="0" algn="l" defTabSz="914378" rtl="0" eaLnBrk="1" latinLnBrk="0" hangingPunct="1"/>
                      <a:r>
                        <a:rPr lang="fr-FR" sz="900" kern="1200" baseline="0" dirty="0">
                          <a:solidFill>
                            <a:schemeClr val="dk1"/>
                          </a:solidFill>
                          <a:latin typeface="+mn-lt"/>
                          <a:ea typeface="+mn-ea"/>
                          <a:cs typeface="+mn-cs"/>
                        </a:rPr>
                        <a:t>guidée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000" baseline="0" dirty="0"/>
                    </a:p>
                    <a:p>
                      <a:endParaRPr lang="fr-FR" sz="500" baseline="0" dirty="0"/>
                    </a:p>
                    <a:p>
                      <a:endParaRPr lang="fr-FR" sz="900" kern="1200" baseline="0" dirty="0">
                        <a:solidFill>
                          <a:schemeClr val="dk1"/>
                        </a:solidFill>
                        <a:latin typeface="+mn-lt"/>
                        <a:ea typeface="+mn-ea"/>
                        <a:cs typeface="+mn-cs"/>
                      </a:endParaRPr>
                    </a:p>
                    <a:p>
                      <a:r>
                        <a:rPr lang="fr-FR" sz="900" kern="1200" baseline="0" dirty="0">
                          <a:solidFill>
                            <a:schemeClr val="dk1"/>
                          </a:solidFill>
                          <a:latin typeface="+mn-lt"/>
                          <a:ea typeface="+mn-ea"/>
                          <a:cs typeface="+mn-cs"/>
                        </a:rPr>
                        <a:t>Activité classique</a:t>
                      </a:r>
                    </a:p>
                    <a:p>
                      <a:r>
                        <a:rPr lang="fr-FR" sz="900" kern="1200" baseline="0" dirty="0">
                          <a:solidFill>
                            <a:schemeClr val="dk1"/>
                          </a:solidFill>
                          <a:latin typeface="+mn-lt"/>
                          <a:ea typeface="+mn-ea"/>
                          <a:cs typeface="+mn-cs"/>
                        </a:rPr>
                        <a:t>en autonomie</a:t>
                      </a:r>
                    </a:p>
                    <a:p>
                      <a:endParaRPr lang="fr-FR" sz="500" kern="1200" baseline="0" dirty="0">
                        <a:solidFill>
                          <a:schemeClr val="dk1"/>
                        </a:solidFill>
                        <a:latin typeface="+mn-lt"/>
                        <a:ea typeface="+mn-ea"/>
                        <a:cs typeface="+mn-cs"/>
                      </a:endParaRPr>
                    </a:p>
                    <a:p>
                      <a:r>
                        <a:rPr lang="fr-FR" sz="900" kern="1200" baseline="0" dirty="0">
                          <a:solidFill>
                            <a:schemeClr val="dk1"/>
                          </a:solidFill>
                          <a:latin typeface="+mn-lt"/>
                          <a:ea typeface="+mn-ea"/>
                          <a:cs typeface="+mn-cs"/>
                        </a:rPr>
                        <a:t>Activité complexe</a:t>
                      </a:r>
                    </a:p>
                    <a:p>
                      <a:r>
                        <a:rPr lang="fr-FR" sz="900" kern="1200" baseline="0" dirty="0">
                          <a:solidFill>
                            <a:schemeClr val="dk1"/>
                          </a:solidFill>
                          <a:latin typeface="+mn-lt"/>
                          <a:ea typeface="+mn-ea"/>
                          <a:cs typeface="+mn-cs"/>
                        </a:rPr>
                        <a:t>en autonomie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000" baseline="0" dirty="0"/>
                    </a:p>
                    <a:p>
                      <a:pPr marL="0" algn="l" defTabSz="914378" rtl="0" eaLnBrk="1" latinLnBrk="0" hangingPunct="1"/>
                      <a:endParaRPr lang="fr-FR" sz="900" kern="1200" baseline="0" dirty="0">
                        <a:solidFill>
                          <a:schemeClr val="dk1"/>
                        </a:solidFill>
                        <a:latin typeface="+mn-lt"/>
                        <a:ea typeface="+mn-ea"/>
                        <a:cs typeface="+mn-cs"/>
                      </a:endParaRPr>
                    </a:p>
                    <a:p>
                      <a:pPr marL="0" algn="l" defTabSz="914378" rtl="0" eaLnBrk="1" latinLnBrk="0" hangingPunct="1"/>
                      <a:endParaRPr lang="fr-FR" sz="900" kern="1200" baseline="0" dirty="0">
                        <a:solidFill>
                          <a:schemeClr val="dk1"/>
                        </a:solidFill>
                        <a:latin typeface="+mn-lt"/>
                        <a:ea typeface="+mn-ea"/>
                        <a:cs typeface="+mn-cs"/>
                      </a:endParaRPr>
                    </a:p>
                    <a:p>
                      <a:pPr marL="0" algn="l" defTabSz="914378" rtl="0" eaLnBrk="1" latinLnBrk="0" hangingPunct="1"/>
                      <a:endParaRPr lang="fr-FR" sz="900" kern="1200" baseline="0" dirty="0">
                        <a:solidFill>
                          <a:schemeClr val="dk1"/>
                        </a:solidFill>
                        <a:latin typeface="+mn-lt"/>
                        <a:ea typeface="+mn-ea"/>
                        <a:cs typeface="+mn-cs"/>
                      </a:endParaRPr>
                    </a:p>
                    <a:p>
                      <a:pPr marL="0" algn="l" defTabSz="914378" rtl="0" eaLnBrk="1" latinLnBrk="0" hangingPunct="1"/>
                      <a:endParaRPr lang="fr-FR" sz="500" kern="1200" baseline="0" dirty="0">
                        <a:solidFill>
                          <a:schemeClr val="dk1"/>
                        </a:solidFill>
                        <a:latin typeface="+mn-lt"/>
                        <a:ea typeface="+mn-ea"/>
                        <a:cs typeface="+mn-cs"/>
                      </a:endParaRPr>
                    </a:p>
                    <a:p>
                      <a:pPr marL="0" algn="l" defTabSz="914378" rtl="0" eaLnBrk="1" latinLnBrk="0" hangingPunct="1"/>
                      <a:r>
                        <a:rPr lang="fr-FR" sz="900" kern="1200" baseline="0" dirty="0">
                          <a:solidFill>
                            <a:schemeClr val="dk1"/>
                          </a:solidFill>
                          <a:latin typeface="+mn-lt"/>
                          <a:ea typeface="+mn-ea"/>
                          <a:cs typeface="+mn-cs"/>
                        </a:rPr>
                        <a:t>Activité complexe</a:t>
                      </a:r>
                    </a:p>
                    <a:p>
                      <a:pPr marL="0" algn="l" defTabSz="914378" rtl="0" eaLnBrk="1" latinLnBrk="0" hangingPunct="1"/>
                      <a:r>
                        <a:rPr lang="fr-FR" sz="900" kern="1200" baseline="0" dirty="0">
                          <a:solidFill>
                            <a:schemeClr val="dk1"/>
                          </a:solidFill>
                          <a:latin typeface="+mn-lt"/>
                          <a:ea typeface="+mn-ea"/>
                          <a:cs typeface="+mn-cs"/>
                        </a:rPr>
                        <a:t>en autonomie</a:t>
                      </a:r>
                      <a:br>
                        <a:rPr lang="fr-FR" sz="900" kern="1200" baseline="0" dirty="0">
                          <a:solidFill>
                            <a:schemeClr val="dk1"/>
                          </a:solidFill>
                          <a:latin typeface="+mn-lt"/>
                          <a:ea typeface="+mn-ea"/>
                          <a:cs typeface="+mn-cs"/>
                        </a:rPr>
                      </a:br>
                      <a:r>
                        <a:rPr lang="fr-FR" sz="900" kern="1200" baseline="0" dirty="0">
                          <a:solidFill>
                            <a:schemeClr val="dk1"/>
                          </a:solidFill>
                          <a:latin typeface="+mn-lt"/>
                          <a:ea typeface="+mn-ea"/>
                          <a:cs typeface="+mn-cs"/>
                        </a:rPr>
                        <a:t>prise d’initiative…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823065"/>
                  </a:ext>
                </a:extLst>
              </a:tr>
            </a:tbl>
          </a:graphicData>
        </a:graphic>
      </p:graphicFrame>
      <p:graphicFrame>
        <p:nvGraphicFramePr>
          <p:cNvPr id="49" name="Tableau 48"/>
          <p:cNvGraphicFramePr>
            <a:graphicFrameLocks noGrp="1"/>
          </p:cNvGraphicFramePr>
          <p:nvPr>
            <p:extLst/>
          </p:nvPr>
        </p:nvGraphicFramePr>
        <p:xfrm>
          <a:off x="291900" y="4999518"/>
          <a:ext cx="4610960" cy="1394782"/>
        </p:xfrm>
        <a:graphic>
          <a:graphicData uri="http://schemas.openxmlformats.org/drawingml/2006/table">
            <a:tbl>
              <a:tblPr firstRow="1" bandRow="1">
                <a:tableStyleId>{5C22544A-7EE6-4342-B048-85BDC9FD1C3A}</a:tableStyleId>
              </a:tblPr>
              <a:tblGrid>
                <a:gridCol w="1152740">
                  <a:extLst>
                    <a:ext uri="{9D8B030D-6E8A-4147-A177-3AD203B41FA5}">
                      <a16:colId xmlns:a16="http://schemas.microsoft.com/office/drawing/2014/main" val="3834244015"/>
                    </a:ext>
                  </a:extLst>
                </a:gridCol>
                <a:gridCol w="1152740">
                  <a:extLst>
                    <a:ext uri="{9D8B030D-6E8A-4147-A177-3AD203B41FA5}">
                      <a16:colId xmlns:a16="http://schemas.microsoft.com/office/drawing/2014/main" val="570949988"/>
                    </a:ext>
                  </a:extLst>
                </a:gridCol>
                <a:gridCol w="1152740">
                  <a:extLst>
                    <a:ext uri="{9D8B030D-6E8A-4147-A177-3AD203B41FA5}">
                      <a16:colId xmlns:a16="http://schemas.microsoft.com/office/drawing/2014/main" val="2439209497"/>
                    </a:ext>
                  </a:extLst>
                </a:gridCol>
                <a:gridCol w="1152740">
                  <a:extLst>
                    <a:ext uri="{9D8B030D-6E8A-4147-A177-3AD203B41FA5}">
                      <a16:colId xmlns:a16="http://schemas.microsoft.com/office/drawing/2014/main" val="3169677375"/>
                    </a:ext>
                  </a:extLst>
                </a:gridCol>
              </a:tblGrid>
              <a:tr h="280186">
                <a:tc>
                  <a:txBody>
                    <a:bodyPr/>
                    <a:lstStyle/>
                    <a:p>
                      <a:pPr algn="ctr"/>
                      <a:r>
                        <a:rPr lang="fr-FR" sz="1050" dirty="0">
                          <a:solidFill>
                            <a:srgbClr val="002060"/>
                          </a:solidFill>
                        </a:rPr>
                        <a:t>OBJECTIFS (attendus) TRES PEU ATTEINTS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050" dirty="0">
                          <a:solidFill>
                            <a:srgbClr val="002060"/>
                          </a:solidFill>
                        </a:rPr>
                        <a:t>OBJECTIFS (attendus)</a:t>
                      </a:r>
                      <a:r>
                        <a:rPr lang="fr-FR" sz="1050" baseline="0" dirty="0">
                          <a:solidFill>
                            <a:srgbClr val="002060"/>
                          </a:solidFill>
                        </a:rPr>
                        <a:t> </a:t>
                      </a:r>
                      <a:r>
                        <a:rPr lang="fr-FR" sz="1050" dirty="0">
                          <a:solidFill>
                            <a:srgbClr val="002060"/>
                          </a:solidFill>
                        </a:rPr>
                        <a:t>PARTIELLEMENT ATTEINTS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050" dirty="0">
                          <a:solidFill>
                            <a:srgbClr val="002060"/>
                          </a:solidFill>
                        </a:rPr>
                        <a:t>OBJECTIFS (attendus) ATTEINTS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050" dirty="0">
                          <a:solidFill>
                            <a:srgbClr val="002060"/>
                          </a:solidFill>
                        </a:rPr>
                        <a:t>OBJECTIFS (attendus) DÉPASSÉS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677900151"/>
                  </a:ext>
                </a:extLst>
              </a:tr>
              <a:tr h="663262">
                <a:tc>
                  <a:txBody>
                    <a:bodyPr/>
                    <a:lstStyle/>
                    <a:p>
                      <a:endParaRPr lang="fr-F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050"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050"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050"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823065"/>
                  </a:ext>
                </a:extLst>
              </a:tr>
            </a:tbl>
          </a:graphicData>
        </a:graphic>
      </p:graphicFrame>
      <p:sp>
        <p:nvSpPr>
          <p:cNvPr id="7" name="ZoneTexte 6"/>
          <p:cNvSpPr txBox="1"/>
          <p:nvPr/>
        </p:nvSpPr>
        <p:spPr>
          <a:xfrm>
            <a:off x="2875400" y="5526086"/>
            <a:ext cx="5736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00"/>
                </a:solidFill>
                <a:effectLst/>
                <a:uLnTx/>
                <a:uFillTx/>
                <a:latin typeface="Marianne"/>
                <a:ea typeface="+mn-ea"/>
                <a:cs typeface="+mn-cs"/>
              </a:rPr>
              <a:t>X</a:t>
            </a:r>
          </a:p>
        </p:txBody>
      </p:sp>
      <p:sp>
        <p:nvSpPr>
          <p:cNvPr id="64" name="Rectangle à coins arrondis 63"/>
          <p:cNvSpPr/>
          <p:nvPr/>
        </p:nvSpPr>
        <p:spPr>
          <a:xfrm>
            <a:off x="6347213" y="5458546"/>
            <a:ext cx="2245352" cy="357597"/>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65" name="Rectangle à coins arrondis 64"/>
          <p:cNvSpPr/>
          <p:nvPr/>
        </p:nvSpPr>
        <p:spPr>
          <a:xfrm>
            <a:off x="3356584" y="2967949"/>
            <a:ext cx="1225540" cy="728829"/>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8" name="Ellipse 7"/>
          <p:cNvSpPr/>
          <p:nvPr/>
        </p:nvSpPr>
        <p:spPr>
          <a:xfrm>
            <a:off x="3616452" y="6404924"/>
            <a:ext cx="1556244" cy="52046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68" name="ZoneTexte 67"/>
          <p:cNvSpPr txBox="1"/>
          <p:nvPr/>
        </p:nvSpPr>
        <p:spPr>
          <a:xfrm>
            <a:off x="7143917" y="5678369"/>
            <a:ext cx="5736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X</a:t>
            </a:r>
          </a:p>
        </p:txBody>
      </p:sp>
      <p:cxnSp>
        <p:nvCxnSpPr>
          <p:cNvPr id="50" name="Connecteur droit 49"/>
          <p:cNvCxnSpPr/>
          <p:nvPr/>
        </p:nvCxnSpPr>
        <p:spPr>
          <a:xfrm>
            <a:off x="246857" y="74841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9" name="Image 58"/>
          <p:cNvPicPr>
            <a:picLocks noChangeAspect="1"/>
          </p:cNvPicPr>
          <p:nvPr/>
        </p:nvPicPr>
        <p:blipFill rotWithShape="1">
          <a:blip r:embed="rId18" cstate="print">
            <a:duotone>
              <a:schemeClr val="accent2">
                <a:shade val="45000"/>
                <a:satMod val="135000"/>
              </a:schemeClr>
              <a:prstClr val="white"/>
            </a:duotone>
            <a:extLst>
              <a:ext uri="{28A0092B-C50C-407E-A947-70E740481C1C}">
                <a14:useLocalDpi xmlns:a14="http://schemas.microsoft.com/office/drawing/2010/main" val="0"/>
              </a:ext>
            </a:extLst>
          </a:blip>
          <a:srcRect l="20802" t="19447" r="25326" b="18176"/>
          <a:stretch/>
        </p:blipFill>
        <p:spPr>
          <a:xfrm>
            <a:off x="908676" y="72083"/>
            <a:ext cx="581384" cy="673180"/>
          </a:xfrm>
          <a:prstGeom prst="rect">
            <a:avLst/>
          </a:prstGeom>
        </p:spPr>
      </p:pic>
      <p:sp>
        <p:nvSpPr>
          <p:cNvPr id="60" name="Chevron 4">
            <a:extLst>
              <a:ext uri="{FF2B5EF4-FFF2-40B4-BE49-F238E27FC236}">
                <a16:creationId xmlns:a16="http://schemas.microsoft.com/office/drawing/2014/main" id="{2E28A657-BAD2-4691-BAB6-2D540A73BE11}"/>
              </a:ext>
            </a:extLst>
          </p:cNvPr>
          <p:cNvSpPr/>
          <p:nvPr/>
        </p:nvSpPr>
        <p:spPr>
          <a:xfrm>
            <a:off x="3752493" y="1897448"/>
            <a:ext cx="1944216" cy="401371"/>
          </a:xfrm>
          <a:prstGeom prst="chevron">
            <a:avLst/>
          </a:prstGeom>
          <a:solidFill>
            <a:schemeClr val="accent3">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rgbClr val="002060"/>
                </a:solidFill>
                <a:latin typeface="Marianne"/>
              </a:rPr>
              <a:t>première</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Tree>
    <p:extLst>
      <p:ext uri="{BB962C8B-B14F-4D97-AF65-F5344CB8AC3E}">
        <p14:creationId xmlns:p14="http://schemas.microsoft.com/office/powerpoint/2010/main" val="152424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804305" y="3138366"/>
            <a:ext cx="714527" cy="632960"/>
          </a:xfrm>
          <a:prstGeom prst="rect">
            <a:avLst/>
          </a:prstGeom>
        </p:spPr>
      </p:pic>
      <p:sp>
        <p:nvSpPr>
          <p:cNvPr id="36" name="Flèche droite rayée 35"/>
          <p:cNvSpPr/>
          <p:nvPr/>
        </p:nvSpPr>
        <p:spPr>
          <a:xfrm>
            <a:off x="1561226" y="1476578"/>
            <a:ext cx="6699112" cy="1294877"/>
          </a:xfrm>
          <a:prstGeom prst="stripedRightArrow">
            <a:avLst/>
          </a:prstGeom>
          <a:solidFill>
            <a:schemeClr val="accent2">
              <a:lumMod val="40000"/>
              <a:lumOff val="60000"/>
              <a:alpha val="42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25" b="1" i="0" u="none" strike="noStrike" kern="1200" cap="none" spc="0" normalizeH="0" baseline="0" noProof="0" dirty="0">
              <a:ln>
                <a:noFill/>
              </a:ln>
              <a:solidFill>
                <a:srgbClr val="000000"/>
              </a:solidFill>
              <a:effectLst/>
              <a:uLnTx/>
              <a:uFillTx/>
              <a:latin typeface="Marianne"/>
              <a:ea typeface="+mn-ea"/>
              <a:cs typeface="+mn-cs"/>
            </a:endParaRPr>
          </a:p>
        </p:txBody>
      </p:sp>
      <p:sp>
        <p:nvSpPr>
          <p:cNvPr id="32" name="Titre 4"/>
          <p:cNvSpPr txBox="1">
            <a:spLocks/>
          </p:cNvSpPr>
          <p:nvPr/>
        </p:nvSpPr>
        <p:spPr>
          <a:xfrm>
            <a:off x="0" y="5955113"/>
            <a:ext cx="3988924" cy="338145"/>
          </a:xfrm>
          <a:prstGeom prst="rect">
            <a:avLst/>
          </a:prstGeom>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138" b="0" i="1"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TVP – Parcours de formation hybride </a:t>
            </a:r>
          </a:p>
        </p:txBody>
      </p:sp>
      <p:sp>
        <p:nvSpPr>
          <p:cNvPr id="21" name="Espace réservé du texte 5"/>
          <p:cNvSpPr txBox="1">
            <a:spLocks/>
          </p:cNvSpPr>
          <p:nvPr/>
        </p:nvSpPr>
        <p:spPr>
          <a:xfrm>
            <a:off x="1708780" y="186765"/>
            <a:ext cx="7831768" cy="515710"/>
          </a:xfrm>
          <a:prstGeom prst="rect">
            <a:avLst/>
          </a:prstGeom>
          <a:solidFill>
            <a:schemeClr val="bg1"/>
          </a:solidFill>
        </p:spPr>
        <p:txBody>
          <a:bodyPr/>
          <a:lst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500"/>
              </a:spcAft>
              <a:buClrTx/>
              <a:buSzTx/>
              <a:buFont typeface="Arial" pitchFamily="34" charset="0"/>
              <a:buNone/>
              <a:tabLst/>
              <a:defRPr/>
            </a:pPr>
            <a:r>
              <a:rPr kumimoji="0" lang="fr-FR" sz="2800" b="1" i="0" u="none" strike="noStrike" kern="1200" cap="none" spc="0" normalizeH="0" baseline="0" noProof="0" dirty="0">
                <a:ln>
                  <a:noFill/>
                </a:ln>
                <a:solidFill>
                  <a:srgbClr val="21215A"/>
                </a:solidFill>
                <a:effectLst/>
                <a:uLnTx/>
                <a:uFillTx/>
                <a:latin typeface="Marianne"/>
                <a:ea typeface="+mn-ea"/>
                <a:cs typeface="+mn-cs"/>
              </a:rPr>
              <a:t>LA STRATÉGIE DE POSITIONNEMENT</a:t>
            </a:r>
            <a:endParaRPr kumimoji="0" lang="fr-FR" sz="2400" b="1" i="0" u="sng" strike="noStrike" kern="1200" cap="none" spc="0" normalizeH="0" baseline="0" noProof="0" dirty="0">
              <a:ln>
                <a:noFill/>
              </a:ln>
              <a:solidFill>
                <a:srgbClr val="000000"/>
              </a:solidFill>
              <a:effectLst/>
              <a:uLnTx/>
              <a:uFillTx/>
              <a:latin typeface="Marianne"/>
              <a:ea typeface="+mn-ea"/>
              <a:cs typeface="+mn-cs"/>
            </a:endParaRPr>
          </a:p>
        </p:txBody>
      </p:sp>
      <p:pic>
        <p:nvPicPr>
          <p:cNvPr id="24" name="Image 2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68310" y="919679"/>
            <a:ext cx="1133158" cy="418289"/>
          </a:xfrm>
          <a:prstGeom prst="rect">
            <a:avLst/>
          </a:prstGeom>
        </p:spPr>
      </p:pic>
      <p:sp>
        <p:nvSpPr>
          <p:cNvPr id="25" name="ZoneTexte 24"/>
          <p:cNvSpPr txBox="1"/>
          <p:nvPr/>
        </p:nvSpPr>
        <p:spPr>
          <a:xfrm>
            <a:off x="1708781" y="1358107"/>
            <a:ext cx="58658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70C0"/>
                </a:solidFill>
                <a:effectLst/>
                <a:uLnTx/>
                <a:uFillTx/>
                <a:latin typeface="Marianne"/>
                <a:ea typeface="+mn-ea"/>
                <a:cs typeface="+mn-cs"/>
              </a:rPr>
              <a:t>Processus de  professionnalisation, d’apprentissage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5841">
                  <a:lumMod val="75000"/>
                </a:srgbClr>
              </a:solidFill>
              <a:effectLst/>
              <a:uLnTx/>
              <a:uFillTx/>
              <a:latin typeface="Arial Narrow" panose="020B0606020202030204" pitchFamily="34" charset="0"/>
              <a:ea typeface="+mn-ea"/>
              <a:cs typeface="+mn-cs"/>
            </a:endParaRPr>
          </a:p>
        </p:txBody>
      </p:sp>
      <p:pic>
        <p:nvPicPr>
          <p:cNvPr id="29" name="Imag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4118" y="1587984"/>
            <a:ext cx="468051" cy="113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29"/>
          <p:cNvPicPr>
            <a:picLocks noChangeAspect="1"/>
          </p:cNvPicPr>
          <p:nvPr/>
        </p:nvPicPr>
        <p:blipFill>
          <a:blip r:embed="rId6"/>
          <a:stretch>
            <a:fillRect/>
          </a:stretch>
        </p:blipFill>
        <p:spPr>
          <a:xfrm>
            <a:off x="8917210" y="1507211"/>
            <a:ext cx="526081" cy="1242067"/>
          </a:xfrm>
          <a:prstGeom prst="rect">
            <a:avLst/>
          </a:prstGeom>
        </p:spPr>
      </p:pic>
      <p:sp>
        <p:nvSpPr>
          <p:cNvPr id="31" name="ZoneTexte 30"/>
          <p:cNvSpPr txBox="1"/>
          <p:nvPr/>
        </p:nvSpPr>
        <p:spPr>
          <a:xfrm>
            <a:off x="8136854" y="892564"/>
            <a:ext cx="1678106" cy="592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25" b="1" i="0" u="none" strike="noStrike" kern="1200" cap="none" spc="0" normalizeH="0" baseline="0" noProof="0" dirty="0">
                <a:ln>
                  <a:noFill/>
                </a:ln>
                <a:solidFill>
                  <a:srgbClr val="005841">
                    <a:lumMod val="75000"/>
                  </a:srgbClr>
                </a:solidFill>
                <a:effectLst/>
                <a:uLnTx/>
                <a:uFillTx/>
                <a:latin typeface="Marianne"/>
                <a:ea typeface="+mn-ea"/>
                <a:cs typeface="+mn-cs"/>
              </a:rPr>
              <a:t>Professionnels, Citoyens</a:t>
            </a:r>
          </a:p>
        </p:txBody>
      </p:sp>
      <p:sp>
        <p:nvSpPr>
          <p:cNvPr id="33" name="ZoneTexte 32"/>
          <p:cNvSpPr txBox="1"/>
          <p:nvPr/>
        </p:nvSpPr>
        <p:spPr>
          <a:xfrm>
            <a:off x="189337" y="937143"/>
            <a:ext cx="1215049" cy="473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25" b="1" i="0" u="none" strike="noStrike" kern="1200" cap="none" spc="0" normalizeH="0" baseline="0" noProof="0" dirty="0">
                <a:ln>
                  <a:noFill/>
                </a:ln>
                <a:solidFill>
                  <a:srgbClr val="005841">
                    <a:lumMod val="75000"/>
                  </a:srgbClr>
                </a:solidFill>
                <a:effectLst/>
                <a:uLnTx/>
                <a:uFillTx/>
                <a:latin typeface="Marianne"/>
                <a:ea typeface="+mn-ea"/>
                <a:cs typeface="+mn-cs"/>
              </a:rPr>
              <a:t>Élèves</a:t>
            </a:r>
            <a:r>
              <a:rPr kumimoji="0" lang="fr-FR" sz="1625" b="1" i="0" u="none" strike="noStrike" kern="1200" cap="none" spc="0" normalizeH="0" baseline="0" noProof="0" dirty="0">
                <a:ln>
                  <a:noFill/>
                </a:ln>
                <a:solidFill>
                  <a:srgbClr val="005841">
                    <a:lumMod val="75000"/>
                  </a:srgbClr>
                </a:solidFill>
                <a:effectLst/>
                <a:uLnTx/>
                <a:uFillTx/>
                <a:latin typeface="Arial Narrow" panose="020B060602020203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53" b="1" i="0" u="none" strike="noStrike" kern="1200" cap="none" spc="0" normalizeH="0" baseline="0" noProof="0" dirty="0">
              <a:ln>
                <a:noFill/>
              </a:ln>
              <a:solidFill>
                <a:srgbClr val="005841">
                  <a:lumMod val="75000"/>
                </a:srgbClr>
              </a:solidFill>
              <a:effectLst/>
              <a:uLnTx/>
              <a:uFillTx/>
              <a:latin typeface="Arial Narrow" panose="020B0606020202030204" pitchFamily="34" charset="0"/>
              <a:ea typeface="+mn-ea"/>
              <a:cs typeface="+mn-cs"/>
            </a:endParaRPr>
          </a:p>
        </p:txBody>
      </p:sp>
      <p:pic>
        <p:nvPicPr>
          <p:cNvPr id="34" name="Image 33"/>
          <p:cNvPicPr>
            <a:picLocks noChangeAspect="1"/>
          </p:cNvPicPr>
          <p:nvPr/>
        </p:nvPicPr>
        <p:blipFill>
          <a:blip r:embed="rId7">
            <a:clrChange>
              <a:clrFrom>
                <a:srgbClr val="F2F2F2"/>
              </a:clrFrom>
              <a:clrTo>
                <a:srgbClr val="F2F2F2">
                  <a:alpha val="0"/>
                </a:srgbClr>
              </a:clrTo>
            </a:clrChange>
          </a:blip>
          <a:stretch>
            <a:fillRect/>
          </a:stretch>
        </p:blipFill>
        <p:spPr>
          <a:xfrm>
            <a:off x="328293" y="1321829"/>
            <a:ext cx="948966" cy="946536"/>
          </a:xfrm>
          <a:prstGeom prst="rect">
            <a:avLst/>
          </a:prstGeom>
        </p:spPr>
      </p:pic>
      <p:sp>
        <p:nvSpPr>
          <p:cNvPr id="5" name="Chevron 4"/>
          <p:cNvSpPr/>
          <p:nvPr/>
        </p:nvSpPr>
        <p:spPr>
          <a:xfrm>
            <a:off x="1903292" y="1920809"/>
            <a:ext cx="1944216" cy="401371"/>
          </a:xfrm>
          <a:prstGeom prst="chevron">
            <a:avLst/>
          </a:prstGeom>
          <a:solidFill>
            <a:schemeClr val="accent3">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2060"/>
                </a:solidFill>
                <a:effectLst/>
                <a:uLnTx/>
                <a:uFillTx/>
                <a:latin typeface="Marianne"/>
                <a:ea typeface="+mn-ea"/>
                <a:cs typeface="+mn-cs"/>
              </a:rPr>
              <a:t>seconde</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40" name="Chevron 39"/>
          <p:cNvSpPr/>
          <p:nvPr/>
        </p:nvSpPr>
        <p:spPr>
          <a:xfrm>
            <a:off x="5590758" y="1914593"/>
            <a:ext cx="1944216" cy="397249"/>
          </a:xfrm>
          <a:prstGeom prst="chevron">
            <a:avLst/>
          </a:prstGeom>
          <a:solidFill>
            <a:schemeClr val="accent3">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2060"/>
                </a:solidFill>
                <a:effectLst/>
                <a:uLnTx/>
                <a:uFillTx/>
                <a:latin typeface="Marianne"/>
                <a:ea typeface="+mn-ea"/>
                <a:cs typeface="+mn-cs"/>
              </a:rPr>
              <a:t>terminale</a:t>
            </a:r>
          </a:p>
        </p:txBody>
      </p:sp>
      <p:sp>
        <p:nvSpPr>
          <p:cNvPr id="41" name="ZoneTexte 40"/>
          <p:cNvSpPr txBox="1"/>
          <p:nvPr/>
        </p:nvSpPr>
        <p:spPr>
          <a:xfrm>
            <a:off x="334293" y="2477011"/>
            <a:ext cx="1784832" cy="10079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B050"/>
                </a:solidFill>
                <a:effectLst/>
                <a:uLnTx/>
                <a:uFillTx/>
                <a:latin typeface="Marianne"/>
                <a:ea typeface="+mn-ea"/>
                <a:cs typeface="+mn-cs"/>
              </a:rPr>
              <a:t>Stratégie – </a:t>
            </a:r>
            <a:r>
              <a:rPr kumimoji="0" lang="fr-FR" sz="1200" b="1" i="0" u="none" strike="noStrike" kern="1200" cap="none" spc="0" normalizeH="0" baseline="0" noProof="0" dirty="0">
                <a:ln>
                  <a:noFill/>
                </a:ln>
                <a:solidFill>
                  <a:srgbClr val="00B050"/>
                </a:solidFill>
                <a:effectLst/>
                <a:uLnTx/>
                <a:uFillTx/>
                <a:latin typeface="Marianne"/>
                <a:ea typeface="+mn-ea"/>
                <a:cs typeface="+mn-cs"/>
              </a:rPr>
              <a:t>variabilité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B050"/>
                </a:solidFill>
                <a:effectLst/>
                <a:uLnTx/>
                <a:uFillTx/>
                <a:latin typeface="Marianne"/>
                <a:ea typeface="+mn-ea"/>
                <a:cs typeface="+mn-cs"/>
              </a:rPr>
              <a:t> des situations</a:t>
            </a:r>
            <a:endParaRPr kumimoji="0" lang="fr-FR" sz="1600" b="1" i="0" u="none" strike="noStrike" kern="1200" cap="none" spc="0" normalizeH="0" baseline="0" noProof="0" dirty="0">
              <a:ln>
                <a:noFill/>
              </a:ln>
              <a:solidFill>
                <a:srgbClr val="00B050"/>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950" b="1" i="0" u="none" strike="noStrike" kern="1200" cap="none" spc="0" normalizeH="0" baseline="0" noProof="0" dirty="0">
              <a:ln>
                <a:noFill/>
              </a:ln>
              <a:solidFill>
                <a:srgbClr val="00B050"/>
              </a:solidFill>
              <a:effectLst/>
              <a:uLnTx/>
              <a:uFillTx/>
              <a:latin typeface="Marianne"/>
              <a:ea typeface="+mn-ea"/>
              <a:cs typeface="+mn-cs"/>
            </a:endParaRPr>
          </a:p>
        </p:txBody>
      </p:sp>
      <p:cxnSp>
        <p:nvCxnSpPr>
          <p:cNvPr id="17" name="Connecteur droit 16"/>
          <p:cNvCxnSpPr/>
          <p:nvPr/>
        </p:nvCxnSpPr>
        <p:spPr>
          <a:xfrm>
            <a:off x="472844" y="2950207"/>
            <a:ext cx="9383363"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H="1">
            <a:off x="2459860" y="2443507"/>
            <a:ext cx="27" cy="638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3988924" y="2443507"/>
            <a:ext cx="0" cy="65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5457056" y="2502253"/>
            <a:ext cx="0" cy="594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6993720" y="2443507"/>
            <a:ext cx="0" cy="611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1883899" y="3087896"/>
            <a:ext cx="11519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a:ea typeface="+mn-ea"/>
                <a:cs typeface="+mn-cs"/>
              </a:rPr>
              <a:t>Activité simple</a:t>
            </a:r>
          </a:p>
        </p:txBody>
      </p:sp>
      <p:sp>
        <p:nvSpPr>
          <p:cNvPr id="55" name="ZoneTexte 54"/>
          <p:cNvSpPr txBox="1"/>
          <p:nvPr/>
        </p:nvSpPr>
        <p:spPr>
          <a:xfrm>
            <a:off x="3372192" y="3054555"/>
            <a:ext cx="119432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a:ea typeface="+mn-ea"/>
                <a:cs typeface="+mn-cs"/>
              </a:rPr>
              <a:t>Activité</a:t>
            </a:r>
            <a:r>
              <a:rPr kumimoji="0" lang="fr-FR" sz="1600" b="0" i="0" u="none" strike="noStrike" kern="1200" cap="none" spc="0" normalizeH="0" baseline="0" noProof="0" dirty="0">
                <a:ln>
                  <a:noFill/>
                </a:ln>
                <a:solidFill>
                  <a:srgbClr val="000000"/>
                </a:solidFill>
                <a:effectLst/>
                <a:uLnTx/>
                <a:uFillTx/>
                <a:latin typeface="Marianne"/>
                <a:ea typeface="+mn-ea"/>
                <a:cs typeface="+mn-cs"/>
              </a:rPr>
              <a:t> </a:t>
            </a:r>
            <a:r>
              <a:rPr kumimoji="0" lang="fr-FR" sz="1400" b="0" i="0" u="none" strike="noStrike" kern="1200" cap="none" spc="0" normalizeH="0" baseline="0" noProof="0" dirty="0">
                <a:ln>
                  <a:noFill/>
                </a:ln>
                <a:solidFill>
                  <a:srgbClr val="000000"/>
                </a:solidFill>
                <a:effectLst/>
                <a:uLnTx/>
                <a:uFillTx/>
                <a:latin typeface="Marianne"/>
                <a:ea typeface="+mn-ea"/>
                <a:cs typeface="+mn-cs"/>
              </a:rPr>
              <a:t>classique</a:t>
            </a:r>
            <a:endParaRPr kumimoji="0" lang="fr-FR" sz="1600" b="0" i="0" u="none" strike="noStrike" kern="1200" cap="none" spc="0" normalizeH="0" baseline="0" noProof="0" dirty="0">
              <a:ln>
                <a:noFill/>
              </a:ln>
              <a:solidFill>
                <a:srgbClr val="000000"/>
              </a:solidFill>
              <a:effectLst/>
              <a:uLnTx/>
              <a:uFillTx/>
              <a:latin typeface="Marianne"/>
              <a:ea typeface="+mn-ea"/>
              <a:cs typeface="+mn-cs"/>
            </a:endParaRPr>
          </a:p>
        </p:txBody>
      </p:sp>
      <p:sp>
        <p:nvSpPr>
          <p:cNvPr id="56" name="ZoneTexte 55"/>
          <p:cNvSpPr txBox="1"/>
          <p:nvPr/>
        </p:nvSpPr>
        <p:spPr>
          <a:xfrm>
            <a:off x="4902860" y="3054886"/>
            <a:ext cx="11519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a:ea typeface="+mn-ea"/>
                <a:cs typeface="+mn-cs"/>
              </a:rPr>
              <a:t>Activité complexe</a:t>
            </a:r>
          </a:p>
        </p:txBody>
      </p:sp>
      <p:sp>
        <p:nvSpPr>
          <p:cNvPr id="57" name="ZoneTexte 56"/>
          <p:cNvSpPr txBox="1"/>
          <p:nvPr/>
        </p:nvSpPr>
        <p:spPr>
          <a:xfrm>
            <a:off x="6457596" y="3050335"/>
            <a:ext cx="12525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a:ea typeface="+mn-ea"/>
                <a:cs typeface="+mn-cs"/>
              </a:rPr>
              <a:t>Activité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a:ea typeface="+mn-ea"/>
                <a:cs typeface="+mn-cs"/>
              </a:rPr>
              <a:t>complexe</a:t>
            </a:r>
          </a:p>
        </p:txBody>
      </p:sp>
      <p:cxnSp>
        <p:nvCxnSpPr>
          <p:cNvPr id="58" name="Connecteur droit 57"/>
          <p:cNvCxnSpPr/>
          <p:nvPr/>
        </p:nvCxnSpPr>
        <p:spPr>
          <a:xfrm>
            <a:off x="472843" y="3804850"/>
            <a:ext cx="938336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 name="Diagramme 3"/>
          <p:cNvGraphicFramePr/>
          <p:nvPr/>
        </p:nvGraphicFramePr>
        <p:xfrm>
          <a:off x="5059464" y="3928612"/>
          <a:ext cx="4796742" cy="9267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2" name="Rectangle à coins arrondis 14">
            <a:extLst>
              <a:ext uri="{FF2B5EF4-FFF2-40B4-BE49-F238E27FC236}">
                <a16:creationId xmlns:a16="http://schemas.microsoft.com/office/drawing/2014/main" id="{745406C3-8C5A-4F2B-B247-74991F4D95A0}"/>
              </a:ext>
            </a:extLst>
          </p:cNvPr>
          <p:cNvSpPr/>
          <p:nvPr/>
        </p:nvSpPr>
        <p:spPr>
          <a:xfrm>
            <a:off x="2483966" y="6528684"/>
            <a:ext cx="1227457" cy="290186"/>
          </a:xfrm>
          <a:prstGeom prst="roundRect">
            <a:avLst/>
          </a:prstGeom>
          <a:ln/>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 b="1" i="0" u="none" strike="noStrike" kern="1200" cap="none" spc="0" normalizeH="0" baseline="0" noProof="0" dirty="0">
              <a:ln>
                <a:noFill/>
              </a:ln>
              <a:solidFill>
                <a:srgbClr val="FFFFF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Marianne"/>
                <a:ea typeface="+mn-ea"/>
                <a:cs typeface="+mn-cs"/>
              </a:rPr>
              <a:t>P1 </a:t>
            </a:r>
            <a:endParaRPr kumimoji="0" lang="fr-FR" sz="1200" b="0" i="0" u="none" strike="noStrike" kern="1200" cap="none" spc="0" normalizeH="0" baseline="0" noProof="0" dirty="0">
              <a:ln>
                <a:noFill/>
              </a:ln>
              <a:solidFill>
                <a:srgbClr val="FFFFFF"/>
              </a:solidFill>
              <a:effectLst/>
              <a:uLnTx/>
              <a:uFillTx/>
              <a:latin typeface="Marianne"/>
              <a:ea typeface="+mn-ea"/>
              <a:cs typeface="+mn-cs"/>
            </a:endParaRPr>
          </a:p>
        </p:txBody>
      </p:sp>
      <p:sp>
        <p:nvSpPr>
          <p:cNvPr id="43" name="Rectangle à coins arrondis 15">
            <a:extLst>
              <a:ext uri="{FF2B5EF4-FFF2-40B4-BE49-F238E27FC236}">
                <a16:creationId xmlns:a16="http://schemas.microsoft.com/office/drawing/2014/main" id="{5AE152E3-BFD8-4B60-B229-118EF5B1F30F}"/>
              </a:ext>
            </a:extLst>
          </p:cNvPr>
          <p:cNvSpPr/>
          <p:nvPr/>
        </p:nvSpPr>
        <p:spPr>
          <a:xfrm>
            <a:off x="3771715" y="6535931"/>
            <a:ext cx="1227457" cy="258774"/>
          </a:xfrm>
          <a:prstGeom prst="roundRect">
            <a:avLst/>
          </a:prstGeom>
          <a:ln/>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 b="1" i="0" u="none" strike="noStrike" kern="1200" cap="none" spc="0" normalizeH="0" baseline="0" noProof="0" dirty="0">
              <a:ln>
                <a:noFill/>
              </a:ln>
              <a:solidFill>
                <a:srgbClr val="FFFFF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Marianne"/>
                <a:ea typeface="+mn-ea"/>
                <a:cs typeface="+mn-cs"/>
              </a:rPr>
              <a:t>P2</a:t>
            </a:r>
            <a:endParaRPr kumimoji="0" lang="fr-FR" sz="1200" b="0" i="0" u="none" strike="noStrike" kern="1200" cap="none" spc="0" normalizeH="0" baseline="0" noProof="0" dirty="0">
              <a:ln>
                <a:noFill/>
              </a:ln>
              <a:solidFill>
                <a:srgbClr val="FFFFFF"/>
              </a:solidFill>
              <a:effectLst/>
              <a:uLnTx/>
              <a:uFillTx/>
              <a:latin typeface="Marianne"/>
              <a:ea typeface="+mn-ea"/>
              <a:cs typeface="+mn-cs"/>
            </a:endParaRPr>
          </a:p>
        </p:txBody>
      </p:sp>
      <p:sp>
        <p:nvSpPr>
          <p:cNvPr id="44" name="Rectangle à coins arrondis 16">
            <a:extLst>
              <a:ext uri="{FF2B5EF4-FFF2-40B4-BE49-F238E27FC236}">
                <a16:creationId xmlns:a16="http://schemas.microsoft.com/office/drawing/2014/main" id="{98497F79-5B1C-4034-9DD8-26E49BBBA2FC}"/>
              </a:ext>
            </a:extLst>
          </p:cNvPr>
          <p:cNvSpPr/>
          <p:nvPr/>
        </p:nvSpPr>
        <p:spPr>
          <a:xfrm>
            <a:off x="5059464" y="6528684"/>
            <a:ext cx="1227457" cy="273268"/>
          </a:xfrm>
          <a:prstGeom prst="roundRect">
            <a:avLst/>
          </a:prstGeom>
          <a:ln/>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 b="1" i="0" u="none" strike="noStrike" kern="1200" cap="none" spc="0" normalizeH="0" baseline="0" noProof="0" dirty="0">
              <a:ln>
                <a:noFill/>
              </a:ln>
              <a:solidFill>
                <a:srgbClr val="FFFFF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Marianne"/>
                <a:ea typeface="+mn-ea"/>
                <a:cs typeface="+mn-cs"/>
              </a:rPr>
              <a:t>P3</a:t>
            </a:r>
            <a:endParaRPr kumimoji="0" lang="fr-FR" sz="1100" b="1" i="0" u="none" strike="noStrike" kern="1200" cap="none" spc="0" normalizeH="0" baseline="0" noProof="0" dirty="0">
              <a:ln>
                <a:noFill/>
              </a:ln>
              <a:solidFill>
                <a:srgbClr val="FFFFFF"/>
              </a:solidFill>
              <a:effectLst/>
              <a:uLnTx/>
              <a:uFillTx/>
              <a:latin typeface="Marianne"/>
              <a:ea typeface="+mn-ea"/>
              <a:cs typeface="+mn-cs"/>
            </a:endParaRPr>
          </a:p>
        </p:txBody>
      </p:sp>
      <p:sp>
        <p:nvSpPr>
          <p:cNvPr id="46" name="Rectangle à coins arrondis 17">
            <a:extLst>
              <a:ext uri="{FF2B5EF4-FFF2-40B4-BE49-F238E27FC236}">
                <a16:creationId xmlns:a16="http://schemas.microsoft.com/office/drawing/2014/main" id="{1BE3AB9A-63FD-42A5-B748-8A22C3EA9B94}"/>
              </a:ext>
            </a:extLst>
          </p:cNvPr>
          <p:cNvSpPr/>
          <p:nvPr/>
        </p:nvSpPr>
        <p:spPr>
          <a:xfrm>
            <a:off x="6347213" y="6511604"/>
            <a:ext cx="1227457" cy="298337"/>
          </a:xfrm>
          <a:prstGeom prst="roundRect">
            <a:avLst/>
          </a:prstGeom>
          <a:ln/>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 b="1" i="0" u="none" strike="noStrike" kern="1200" cap="none" spc="0" normalizeH="0" baseline="0" noProof="0" dirty="0">
              <a:ln>
                <a:noFill/>
              </a:ln>
              <a:solidFill>
                <a:srgbClr val="FFFFF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Marianne"/>
                <a:ea typeface="+mn-ea"/>
                <a:cs typeface="+mn-cs"/>
              </a:rPr>
              <a:t>P4</a:t>
            </a:r>
          </a:p>
        </p:txBody>
      </p:sp>
      <p:graphicFrame>
        <p:nvGraphicFramePr>
          <p:cNvPr id="47" name="Diagramme 46"/>
          <p:cNvGraphicFramePr/>
          <p:nvPr>
            <p:extLst/>
          </p:nvPr>
        </p:nvGraphicFramePr>
        <p:xfrm>
          <a:off x="131914" y="3982939"/>
          <a:ext cx="4794556" cy="9495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8" name="Tableau 47"/>
          <p:cNvGraphicFramePr>
            <a:graphicFrameLocks noGrp="1"/>
          </p:cNvGraphicFramePr>
          <p:nvPr>
            <p:extLst/>
          </p:nvPr>
        </p:nvGraphicFramePr>
        <p:xfrm>
          <a:off x="5172696" y="4861821"/>
          <a:ext cx="4610960" cy="1691640"/>
        </p:xfrm>
        <a:graphic>
          <a:graphicData uri="http://schemas.openxmlformats.org/drawingml/2006/table">
            <a:tbl>
              <a:tblPr firstRow="1" bandRow="1">
                <a:tableStyleId>{5C22544A-7EE6-4342-B048-85BDC9FD1C3A}</a:tableStyleId>
              </a:tblPr>
              <a:tblGrid>
                <a:gridCol w="1152740">
                  <a:extLst>
                    <a:ext uri="{9D8B030D-6E8A-4147-A177-3AD203B41FA5}">
                      <a16:colId xmlns:a16="http://schemas.microsoft.com/office/drawing/2014/main" val="3834244015"/>
                    </a:ext>
                  </a:extLst>
                </a:gridCol>
                <a:gridCol w="1152740">
                  <a:extLst>
                    <a:ext uri="{9D8B030D-6E8A-4147-A177-3AD203B41FA5}">
                      <a16:colId xmlns:a16="http://schemas.microsoft.com/office/drawing/2014/main" val="570949988"/>
                    </a:ext>
                  </a:extLst>
                </a:gridCol>
                <a:gridCol w="1152740">
                  <a:extLst>
                    <a:ext uri="{9D8B030D-6E8A-4147-A177-3AD203B41FA5}">
                      <a16:colId xmlns:a16="http://schemas.microsoft.com/office/drawing/2014/main" val="2439209497"/>
                    </a:ext>
                  </a:extLst>
                </a:gridCol>
                <a:gridCol w="1152740">
                  <a:extLst>
                    <a:ext uri="{9D8B030D-6E8A-4147-A177-3AD203B41FA5}">
                      <a16:colId xmlns:a16="http://schemas.microsoft.com/office/drawing/2014/main" val="3169677375"/>
                    </a:ext>
                  </a:extLst>
                </a:gridCol>
              </a:tblGrid>
              <a:tr h="256531">
                <a:tc>
                  <a:txBody>
                    <a:bodyPr/>
                    <a:lstStyle/>
                    <a:p>
                      <a:pPr algn="ctr"/>
                      <a:r>
                        <a:rPr lang="fr-FR" sz="1050" dirty="0">
                          <a:solidFill>
                            <a:srgbClr val="002060"/>
                          </a:solidFill>
                        </a:rPr>
                        <a:t>Palier</a:t>
                      </a:r>
                      <a:r>
                        <a:rPr lang="fr-FR" sz="1050" baseline="0" dirty="0">
                          <a:solidFill>
                            <a:srgbClr val="002060"/>
                          </a:solidFill>
                        </a:rPr>
                        <a:t> de réussite 1 </a:t>
                      </a:r>
                      <a:endParaRPr lang="fr-FR" sz="105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algn="ctr"/>
                      <a:r>
                        <a:rPr lang="fr-FR" sz="1050" dirty="0">
                          <a:solidFill>
                            <a:srgbClr val="002060"/>
                          </a:solidFill>
                        </a:rPr>
                        <a:t>Palier de réussite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algn="ctr"/>
                      <a:r>
                        <a:rPr lang="fr-FR" sz="1050" dirty="0">
                          <a:solidFill>
                            <a:srgbClr val="002060"/>
                          </a:solidFill>
                        </a:rPr>
                        <a:t>Palier  de réussite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algn="ctr"/>
                      <a:r>
                        <a:rPr lang="fr-FR" sz="1050" dirty="0">
                          <a:solidFill>
                            <a:srgbClr val="002060"/>
                          </a:solidFill>
                        </a:rPr>
                        <a:t>Palier  de réussite 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extLst>
                  <a:ext uri="{0D108BD9-81ED-4DB2-BD59-A6C34878D82A}">
                    <a16:rowId xmlns:a16="http://schemas.microsoft.com/office/drawing/2014/main" val="677900151"/>
                  </a:ext>
                </a:extLst>
              </a:tr>
              <a:tr h="1068877">
                <a:tc>
                  <a:txBody>
                    <a:bodyPr/>
                    <a:lstStyle/>
                    <a:p>
                      <a:r>
                        <a:rPr lang="fr-FR" sz="900" dirty="0"/>
                        <a:t>Activité</a:t>
                      </a:r>
                      <a:r>
                        <a:rPr lang="fr-FR" sz="900" baseline="0" dirty="0"/>
                        <a:t> simple</a:t>
                      </a:r>
                    </a:p>
                    <a:p>
                      <a:r>
                        <a:rPr lang="fr-FR" sz="900" baseline="0" dirty="0"/>
                        <a:t>guidée</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900" dirty="0"/>
                        <a:t>Activité</a:t>
                      </a:r>
                      <a:r>
                        <a:rPr lang="fr-FR" sz="900" baseline="0" dirty="0"/>
                        <a:t> simple</a:t>
                      </a:r>
                    </a:p>
                    <a:p>
                      <a:r>
                        <a:rPr lang="fr-FR" sz="900" baseline="0" dirty="0"/>
                        <a:t>en autonomie</a:t>
                      </a:r>
                    </a:p>
                    <a:p>
                      <a:endParaRPr lang="fr-FR" sz="500" baseline="0" dirty="0"/>
                    </a:p>
                    <a:p>
                      <a:pPr marL="0" algn="l" defTabSz="914378" rtl="0" eaLnBrk="1" latinLnBrk="0" hangingPunct="1"/>
                      <a:r>
                        <a:rPr lang="fr-FR" sz="900" kern="1200" baseline="0" dirty="0">
                          <a:solidFill>
                            <a:schemeClr val="dk1"/>
                          </a:solidFill>
                          <a:latin typeface="+mn-lt"/>
                          <a:ea typeface="+mn-ea"/>
                          <a:cs typeface="+mn-cs"/>
                        </a:rPr>
                        <a:t>Activité classique</a:t>
                      </a:r>
                    </a:p>
                    <a:p>
                      <a:pPr marL="0" algn="l" defTabSz="914378" rtl="0" eaLnBrk="1" latinLnBrk="0" hangingPunct="1"/>
                      <a:r>
                        <a:rPr lang="fr-FR" sz="900" kern="1200" baseline="0" dirty="0">
                          <a:solidFill>
                            <a:schemeClr val="dk1"/>
                          </a:solidFill>
                          <a:latin typeface="+mn-lt"/>
                          <a:ea typeface="+mn-ea"/>
                          <a:cs typeface="+mn-cs"/>
                        </a:rPr>
                        <a:t>guidée</a:t>
                      </a:r>
                    </a:p>
                    <a:p>
                      <a:pPr marL="0" algn="l" defTabSz="914378" rtl="0" eaLnBrk="1" latinLnBrk="0" hangingPunct="1"/>
                      <a:endParaRPr lang="fr-FR" sz="500" kern="1200" baseline="0" dirty="0">
                        <a:solidFill>
                          <a:schemeClr val="dk1"/>
                        </a:solidFill>
                        <a:latin typeface="+mn-lt"/>
                        <a:ea typeface="+mn-ea"/>
                        <a:cs typeface="+mn-cs"/>
                      </a:endParaRPr>
                    </a:p>
                    <a:p>
                      <a:pPr marL="0" algn="l" defTabSz="914378" rtl="0" eaLnBrk="1" latinLnBrk="0" hangingPunct="1"/>
                      <a:r>
                        <a:rPr lang="fr-FR" sz="900" kern="1200" baseline="0" dirty="0">
                          <a:solidFill>
                            <a:schemeClr val="dk1"/>
                          </a:solidFill>
                          <a:latin typeface="+mn-lt"/>
                          <a:ea typeface="+mn-ea"/>
                          <a:cs typeface="+mn-cs"/>
                        </a:rPr>
                        <a:t>Activité complexe</a:t>
                      </a:r>
                    </a:p>
                    <a:p>
                      <a:pPr marL="0" algn="l" defTabSz="914378" rtl="0" eaLnBrk="1" latinLnBrk="0" hangingPunct="1"/>
                      <a:r>
                        <a:rPr lang="fr-FR" sz="900" kern="1200" baseline="0" dirty="0">
                          <a:solidFill>
                            <a:schemeClr val="dk1"/>
                          </a:solidFill>
                          <a:latin typeface="+mn-lt"/>
                          <a:ea typeface="+mn-ea"/>
                          <a:cs typeface="+mn-cs"/>
                        </a:rPr>
                        <a:t>guidée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000" baseline="0" dirty="0"/>
                    </a:p>
                    <a:p>
                      <a:endParaRPr lang="fr-FR" sz="500" baseline="0" dirty="0"/>
                    </a:p>
                    <a:p>
                      <a:endParaRPr lang="fr-FR" sz="900" kern="1200" baseline="0" dirty="0">
                        <a:solidFill>
                          <a:schemeClr val="dk1"/>
                        </a:solidFill>
                        <a:latin typeface="+mn-lt"/>
                        <a:ea typeface="+mn-ea"/>
                        <a:cs typeface="+mn-cs"/>
                      </a:endParaRPr>
                    </a:p>
                    <a:p>
                      <a:r>
                        <a:rPr lang="fr-FR" sz="900" kern="1200" baseline="0" dirty="0">
                          <a:solidFill>
                            <a:schemeClr val="dk1"/>
                          </a:solidFill>
                          <a:latin typeface="+mn-lt"/>
                          <a:ea typeface="+mn-ea"/>
                          <a:cs typeface="+mn-cs"/>
                        </a:rPr>
                        <a:t>Activité classique</a:t>
                      </a:r>
                    </a:p>
                    <a:p>
                      <a:r>
                        <a:rPr lang="fr-FR" sz="900" kern="1200" baseline="0" dirty="0">
                          <a:solidFill>
                            <a:schemeClr val="dk1"/>
                          </a:solidFill>
                          <a:latin typeface="+mn-lt"/>
                          <a:ea typeface="+mn-ea"/>
                          <a:cs typeface="+mn-cs"/>
                        </a:rPr>
                        <a:t>en autonomie</a:t>
                      </a:r>
                    </a:p>
                    <a:p>
                      <a:endParaRPr lang="fr-FR" sz="500" kern="1200" baseline="0" dirty="0">
                        <a:solidFill>
                          <a:schemeClr val="dk1"/>
                        </a:solidFill>
                        <a:latin typeface="+mn-lt"/>
                        <a:ea typeface="+mn-ea"/>
                        <a:cs typeface="+mn-cs"/>
                      </a:endParaRPr>
                    </a:p>
                    <a:p>
                      <a:r>
                        <a:rPr lang="fr-FR" sz="900" kern="1200" baseline="0" dirty="0">
                          <a:solidFill>
                            <a:schemeClr val="dk1"/>
                          </a:solidFill>
                          <a:latin typeface="+mn-lt"/>
                          <a:ea typeface="+mn-ea"/>
                          <a:cs typeface="+mn-cs"/>
                        </a:rPr>
                        <a:t>Activité complexe</a:t>
                      </a:r>
                    </a:p>
                    <a:p>
                      <a:r>
                        <a:rPr lang="fr-FR" sz="900" kern="1200" baseline="0" dirty="0">
                          <a:solidFill>
                            <a:schemeClr val="dk1"/>
                          </a:solidFill>
                          <a:latin typeface="+mn-lt"/>
                          <a:ea typeface="+mn-ea"/>
                          <a:cs typeface="+mn-cs"/>
                        </a:rPr>
                        <a:t>en autonomie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000" baseline="0" dirty="0"/>
                    </a:p>
                    <a:p>
                      <a:pPr marL="0" algn="l" defTabSz="914378" rtl="0" eaLnBrk="1" latinLnBrk="0" hangingPunct="1"/>
                      <a:endParaRPr lang="fr-FR" sz="900" kern="1200" baseline="0" dirty="0">
                        <a:solidFill>
                          <a:schemeClr val="dk1"/>
                        </a:solidFill>
                        <a:latin typeface="+mn-lt"/>
                        <a:ea typeface="+mn-ea"/>
                        <a:cs typeface="+mn-cs"/>
                      </a:endParaRPr>
                    </a:p>
                    <a:p>
                      <a:pPr marL="0" algn="l" defTabSz="914378" rtl="0" eaLnBrk="1" latinLnBrk="0" hangingPunct="1"/>
                      <a:endParaRPr lang="fr-FR" sz="900" kern="1200" baseline="0" dirty="0">
                        <a:solidFill>
                          <a:schemeClr val="dk1"/>
                        </a:solidFill>
                        <a:latin typeface="+mn-lt"/>
                        <a:ea typeface="+mn-ea"/>
                        <a:cs typeface="+mn-cs"/>
                      </a:endParaRPr>
                    </a:p>
                    <a:p>
                      <a:pPr marL="0" algn="l" defTabSz="914378" rtl="0" eaLnBrk="1" latinLnBrk="0" hangingPunct="1"/>
                      <a:endParaRPr lang="fr-FR" sz="900" kern="1200" baseline="0" dirty="0">
                        <a:solidFill>
                          <a:schemeClr val="dk1"/>
                        </a:solidFill>
                        <a:latin typeface="+mn-lt"/>
                        <a:ea typeface="+mn-ea"/>
                        <a:cs typeface="+mn-cs"/>
                      </a:endParaRPr>
                    </a:p>
                    <a:p>
                      <a:pPr marL="0" algn="l" defTabSz="914378" rtl="0" eaLnBrk="1" latinLnBrk="0" hangingPunct="1"/>
                      <a:endParaRPr lang="fr-FR" sz="500" kern="1200" baseline="0" dirty="0">
                        <a:solidFill>
                          <a:schemeClr val="dk1"/>
                        </a:solidFill>
                        <a:latin typeface="+mn-lt"/>
                        <a:ea typeface="+mn-ea"/>
                        <a:cs typeface="+mn-cs"/>
                      </a:endParaRPr>
                    </a:p>
                    <a:p>
                      <a:pPr marL="0" algn="l" defTabSz="914378" rtl="0" eaLnBrk="1" latinLnBrk="0" hangingPunct="1"/>
                      <a:r>
                        <a:rPr lang="fr-FR" sz="900" kern="1200" baseline="0" dirty="0">
                          <a:solidFill>
                            <a:schemeClr val="dk1"/>
                          </a:solidFill>
                          <a:latin typeface="+mn-lt"/>
                          <a:ea typeface="+mn-ea"/>
                          <a:cs typeface="+mn-cs"/>
                        </a:rPr>
                        <a:t>Activité complexe</a:t>
                      </a:r>
                    </a:p>
                    <a:p>
                      <a:pPr marL="0" algn="l" defTabSz="914378" rtl="0" eaLnBrk="1" latinLnBrk="0" hangingPunct="1"/>
                      <a:r>
                        <a:rPr lang="fr-FR" sz="900" kern="1200" baseline="0" dirty="0">
                          <a:solidFill>
                            <a:schemeClr val="dk1"/>
                          </a:solidFill>
                          <a:latin typeface="+mn-lt"/>
                          <a:ea typeface="+mn-ea"/>
                          <a:cs typeface="+mn-cs"/>
                        </a:rPr>
                        <a:t>en autonomie</a:t>
                      </a:r>
                      <a:br>
                        <a:rPr lang="fr-FR" sz="900" kern="1200" baseline="0" dirty="0">
                          <a:solidFill>
                            <a:schemeClr val="dk1"/>
                          </a:solidFill>
                          <a:latin typeface="+mn-lt"/>
                          <a:ea typeface="+mn-ea"/>
                          <a:cs typeface="+mn-cs"/>
                        </a:rPr>
                      </a:br>
                      <a:r>
                        <a:rPr lang="fr-FR" sz="900" kern="1200" baseline="0" dirty="0">
                          <a:solidFill>
                            <a:schemeClr val="dk1"/>
                          </a:solidFill>
                          <a:latin typeface="+mn-lt"/>
                          <a:ea typeface="+mn-ea"/>
                          <a:cs typeface="+mn-cs"/>
                        </a:rPr>
                        <a:t>prise d’initiative…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823065"/>
                  </a:ext>
                </a:extLst>
              </a:tr>
            </a:tbl>
          </a:graphicData>
        </a:graphic>
      </p:graphicFrame>
      <p:graphicFrame>
        <p:nvGraphicFramePr>
          <p:cNvPr id="49" name="Tableau 48"/>
          <p:cNvGraphicFramePr>
            <a:graphicFrameLocks noGrp="1"/>
          </p:cNvGraphicFramePr>
          <p:nvPr>
            <p:extLst/>
          </p:nvPr>
        </p:nvGraphicFramePr>
        <p:xfrm>
          <a:off x="291900" y="4999518"/>
          <a:ext cx="4610960" cy="1394782"/>
        </p:xfrm>
        <a:graphic>
          <a:graphicData uri="http://schemas.openxmlformats.org/drawingml/2006/table">
            <a:tbl>
              <a:tblPr firstRow="1" bandRow="1">
                <a:tableStyleId>{5C22544A-7EE6-4342-B048-85BDC9FD1C3A}</a:tableStyleId>
              </a:tblPr>
              <a:tblGrid>
                <a:gridCol w="1152740">
                  <a:extLst>
                    <a:ext uri="{9D8B030D-6E8A-4147-A177-3AD203B41FA5}">
                      <a16:colId xmlns:a16="http://schemas.microsoft.com/office/drawing/2014/main" val="3834244015"/>
                    </a:ext>
                  </a:extLst>
                </a:gridCol>
                <a:gridCol w="1152740">
                  <a:extLst>
                    <a:ext uri="{9D8B030D-6E8A-4147-A177-3AD203B41FA5}">
                      <a16:colId xmlns:a16="http://schemas.microsoft.com/office/drawing/2014/main" val="570949988"/>
                    </a:ext>
                  </a:extLst>
                </a:gridCol>
                <a:gridCol w="1152740">
                  <a:extLst>
                    <a:ext uri="{9D8B030D-6E8A-4147-A177-3AD203B41FA5}">
                      <a16:colId xmlns:a16="http://schemas.microsoft.com/office/drawing/2014/main" val="2439209497"/>
                    </a:ext>
                  </a:extLst>
                </a:gridCol>
                <a:gridCol w="1152740">
                  <a:extLst>
                    <a:ext uri="{9D8B030D-6E8A-4147-A177-3AD203B41FA5}">
                      <a16:colId xmlns:a16="http://schemas.microsoft.com/office/drawing/2014/main" val="3169677375"/>
                    </a:ext>
                  </a:extLst>
                </a:gridCol>
              </a:tblGrid>
              <a:tr h="280186">
                <a:tc>
                  <a:txBody>
                    <a:bodyPr/>
                    <a:lstStyle/>
                    <a:p>
                      <a:pPr algn="ctr"/>
                      <a:r>
                        <a:rPr lang="fr-FR" sz="1050" dirty="0">
                          <a:solidFill>
                            <a:srgbClr val="002060"/>
                          </a:solidFill>
                        </a:rPr>
                        <a:t>OBJECTIFS (attendus) TRES PEU ATTEINDS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050" dirty="0">
                          <a:solidFill>
                            <a:srgbClr val="002060"/>
                          </a:solidFill>
                        </a:rPr>
                        <a:t>OBJECTIFS (attendus) PARTIELLEMENT ATTEINDS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050" dirty="0">
                          <a:solidFill>
                            <a:srgbClr val="002060"/>
                          </a:solidFill>
                        </a:rPr>
                        <a:t>OBJECTIFS (attendus)</a:t>
                      </a:r>
                    </a:p>
                    <a:p>
                      <a:pPr algn="ctr"/>
                      <a:r>
                        <a:rPr lang="fr-FR" sz="1050" dirty="0">
                          <a:solidFill>
                            <a:srgbClr val="002060"/>
                          </a:solidFill>
                        </a:rPr>
                        <a:t>ATTEINDS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050" dirty="0">
                          <a:solidFill>
                            <a:srgbClr val="002060"/>
                          </a:solidFill>
                        </a:rPr>
                        <a:t>OBJECTIFS (attendus) DÉPASSÉS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677900151"/>
                  </a:ext>
                </a:extLst>
              </a:tr>
              <a:tr h="663262">
                <a:tc>
                  <a:txBody>
                    <a:bodyPr/>
                    <a:lstStyle/>
                    <a:p>
                      <a:endParaRPr lang="fr-F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050"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050"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050"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823065"/>
                  </a:ext>
                </a:extLst>
              </a:tr>
            </a:tbl>
          </a:graphicData>
        </a:graphic>
      </p:graphicFrame>
      <p:sp>
        <p:nvSpPr>
          <p:cNvPr id="7" name="ZoneTexte 6"/>
          <p:cNvSpPr txBox="1"/>
          <p:nvPr/>
        </p:nvSpPr>
        <p:spPr>
          <a:xfrm>
            <a:off x="1718767" y="5637344"/>
            <a:ext cx="5736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00"/>
                </a:solidFill>
                <a:effectLst/>
                <a:uLnTx/>
                <a:uFillTx/>
                <a:latin typeface="Marianne"/>
                <a:ea typeface="+mn-ea"/>
                <a:cs typeface="+mn-cs"/>
              </a:rPr>
              <a:t>X</a:t>
            </a:r>
          </a:p>
        </p:txBody>
      </p:sp>
      <p:sp>
        <p:nvSpPr>
          <p:cNvPr id="64" name="Rectangle à coins arrondis 63"/>
          <p:cNvSpPr/>
          <p:nvPr/>
        </p:nvSpPr>
        <p:spPr>
          <a:xfrm>
            <a:off x="6347213" y="5458546"/>
            <a:ext cx="2245352" cy="357597"/>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65" name="Rectangle à coins arrondis 64"/>
          <p:cNvSpPr/>
          <p:nvPr/>
        </p:nvSpPr>
        <p:spPr>
          <a:xfrm>
            <a:off x="3356584" y="2967949"/>
            <a:ext cx="1225540" cy="728829"/>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68" name="ZoneTexte 67"/>
          <p:cNvSpPr txBox="1"/>
          <p:nvPr/>
        </p:nvSpPr>
        <p:spPr>
          <a:xfrm>
            <a:off x="7143917" y="5678369"/>
            <a:ext cx="5736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X</a:t>
            </a:r>
          </a:p>
        </p:txBody>
      </p:sp>
      <p:cxnSp>
        <p:nvCxnSpPr>
          <p:cNvPr id="50" name="Connecteur droit 49"/>
          <p:cNvCxnSpPr/>
          <p:nvPr/>
        </p:nvCxnSpPr>
        <p:spPr>
          <a:xfrm>
            <a:off x="246857" y="74841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9" name="Image 58"/>
          <p:cNvPicPr>
            <a:picLocks noChangeAspect="1"/>
          </p:cNvPicPr>
          <p:nvPr/>
        </p:nvPicPr>
        <p:blipFill rotWithShape="1">
          <a:blip r:embed="rId18" cstate="print">
            <a:duotone>
              <a:schemeClr val="accent2">
                <a:shade val="45000"/>
                <a:satMod val="135000"/>
              </a:schemeClr>
              <a:prstClr val="white"/>
            </a:duotone>
            <a:extLst>
              <a:ext uri="{28A0092B-C50C-407E-A947-70E740481C1C}">
                <a14:useLocalDpi xmlns:a14="http://schemas.microsoft.com/office/drawing/2010/main" val="0"/>
              </a:ext>
            </a:extLst>
          </a:blip>
          <a:srcRect l="20802" t="19447" r="25326" b="18176"/>
          <a:stretch/>
        </p:blipFill>
        <p:spPr>
          <a:xfrm>
            <a:off x="908676" y="72083"/>
            <a:ext cx="581384" cy="673180"/>
          </a:xfrm>
          <a:prstGeom prst="rect">
            <a:avLst/>
          </a:prstGeom>
        </p:spPr>
      </p:pic>
      <p:sp>
        <p:nvSpPr>
          <p:cNvPr id="60" name="Rectangle à coins arrondis 17">
            <a:extLst>
              <a:ext uri="{FF2B5EF4-FFF2-40B4-BE49-F238E27FC236}">
                <a16:creationId xmlns:a16="http://schemas.microsoft.com/office/drawing/2014/main" id="{1BE3AB9A-63FD-42A5-B748-8A22C3EA9B94}"/>
              </a:ext>
            </a:extLst>
          </p:cNvPr>
          <p:cNvSpPr/>
          <p:nvPr/>
        </p:nvSpPr>
        <p:spPr>
          <a:xfrm rot="590898">
            <a:off x="5459003" y="5140544"/>
            <a:ext cx="4080030" cy="955098"/>
          </a:xfrm>
          <a:prstGeom prst="roundRect">
            <a:avLst/>
          </a:prstGeom>
          <a:solidFill>
            <a:srgbClr val="FFFF00"/>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 b="1" i="0" u="none" strike="noStrike" kern="1200" cap="none" spc="0" normalizeH="0" baseline="0" noProof="0" dirty="0">
              <a:ln>
                <a:noFill/>
              </a:ln>
              <a:solidFill>
                <a:srgbClr val="E1000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E1000F"/>
                </a:solidFill>
                <a:effectLst/>
                <a:uLnTx/>
                <a:uFillTx/>
                <a:latin typeface="Marianne"/>
                <a:ea typeface="+mn-ea"/>
                <a:cs typeface="+mn-cs"/>
              </a:rPr>
              <a:t>NON POSITIONNABLE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E1000F"/>
                </a:solidFill>
                <a:effectLst/>
                <a:uLnTx/>
                <a:uFillTx/>
                <a:latin typeface="Marianne"/>
                <a:ea typeface="+mn-ea"/>
                <a:cs typeface="+mn-cs"/>
              </a:rPr>
              <a:t>Possibilité d’indiquer que l’activité a été réalisée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E1000F"/>
                </a:solidFill>
                <a:effectLst/>
                <a:uLnTx/>
                <a:uFillTx/>
                <a:latin typeface="Marianne"/>
                <a:ea typeface="+mn-ea"/>
                <a:cs typeface="+mn-cs"/>
              </a:rPr>
              <a:t>mais sans que le degré de réussite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E1000F"/>
                </a:solidFill>
                <a:effectLst/>
                <a:uLnTx/>
                <a:uFillTx/>
                <a:latin typeface="Marianne"/>
                <a:ea typeface="+mn-ea"/>
                <a:cs typeface="+mn-cs"/>
              </a:rPr>
              <a:t>ne délivre l’obtention d’un palier</a:t>
            </a:r>
          </a:p>
        </p:txBody>
      </p:sp>
      <p:sp>
        <p:nvSpPr>
          <p:cNvPr id="61" name="Chevron 4">
            <a:extLst>
              <a:ext uri="{FF2B5EF4-FFF2-40B4-BE49-F238E27FC236}">
                <a16:creationId xmlns:a16="http://schemas.microsoft.com/office/drawing/2014/main" id="{12778B5C-9C6D-4C1D-B375-4EFB2AEA0A08}"/>
              </a:ext>
            </a:extLst>
          </p:cNvPr>
          <p:cNvSpPr/>
          <p:nvPr/>
        </p:nvSpPr>
        <p:spPr>
          <a:xfrm>
            <a:off x="3752493" y="1897448"/>
            <a:ext cx="1944216" cy="401371"/>
          </a:xfrm>
          <a:prstGeom prst="chevron">
            <a:avLst/>
          </a:prstGeom>
          <a:solidFill>
            <a:schemeClr val="accent3">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rgbClr val="002060"/>
                </a:solidFill>
                <a:latin typeface="Marianne"/>
              </a:rPr>
              <a:t>première</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Tree>
    <p:extLst>
      <p:ext uri="{BB962C8B-B14F-4D97-AF65-F5344CB8AC3E}">
        <p14:creationId xmlns:p14="http://schemas.microsoft.com/office/powerpoint/2010/main" val="152366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15759" y="275662"/>
            <a:ext cx="8703073" cy="700192"/>
          </a:xfrm>
        </p:spPr>
        <p:txBody>
          <a:bodyPr>
            <a:normAutofit/>
          </a:bodyPr>
          <a:lstStyle/>
          <a:p>
            <a:r>
              <a:rPr lang="fr-FR" dirty="0">
                <a:solidFill>
                  <a:srgbClr val="002060"/>
                </a:solidFill>
              </a:rPr>
              <a:t>ÉVALUER PAR PROFIL À L’AIDE </a:t>
            </a:r>
            <a:br>
              <a:rPr lang="fr-FR" dirty="0">
                <a:solidFill>
                  <a:srgbClr val="002060"/>
                </a:solidFill>
              </a:rPr>
            </a:br>
            <a:r>
              <a:rPr lang="fr-FR" dirty="0">
                <a:solidFill>
                  <a:srgbClr val="002060"/>
                </a:solidFill>
              </a:rPr>
              <a:t>DES PALIERS DE LA COMPÉTENCE</a:t>
            </a:r>
          </a:p>
        </p:txBody>
      </p:sp>
      <p:sp>
        <p:nvSpPr>
          <p:cNvPr id="8" name="ZoneTexte 7"/>
          <p:cNvSpPr txBox="1"/>
          <p:nvPr/>
        </p:nvSpPr>
        <p:spPr>
          <a:xfrm>
            <a:off x="717000" y="1093817"/>
            <a:ext cx="8969998" cy="99257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sz="1950" dirty="0">
                <a:solidFill>
                  <a:schemeClr val="bg1"/>
                </a:solidFill>
                <a:latin typeface="Arial Narrow" panose="020B0606020202030204" pitchFamily="34" charset="0"/>
              </a:rPr>
              <a:t>Analyser l’activité professionnelle et porter un diagnostic sur l’action de l’élève : </a:t>
            </a:r>
          </a:p>
          <a:p>
            <a:pPr marL="620713" indent="-342900">
              <a:buFont typeface="Wingdings" panose="05000000000000000000" pitchFamily="2" charset="2"/>
              <a:buChar char="§"/>
            </a:pPr>
            <a:r>
              <a:rPr lang="fr-FR" sz="1950" dirty="0" err="1">
                <a:solidFill>
                  <a:schemeClr val="bg1"/>
                </a:solidFill>
                <a:latin typeface="Arial Narrow" panose="020B0606020202030204" pitchFamily="34" charset="0"/>
              </a:rPr>
              <a:t>A-t-il</a:t>
            </a:r>
            <a:r>
              <a:rPr lang="fr-FR" sz="1950" dirty="0">
                <a:solidFill>
                  <a:schemeClr val="bg1"/>
                </a:solidFill>
                <a:latin typeface="Arial Narrow" panose="020B0606020202030204" pitchFamily="34" charset="0"/>
              </a:rPr>
              <a:t> réussi son activité en étant très guide ou non ?</a:t>
            </a:r>
          </a:p>
          <a:p>
            <a:pPr marL="620713" indent="-342900">
              <a:buFont typeface="Wingdings" panose="05000000000000000000" pitchFamily="2" charset="2"/>
              <a:buChar char="§"/>
            </a:pPr>
            <a:r>
              <a:rPr lang="fr-FR" sz="1950" dirty="0">
                <a:solidFill>
                  <a:schemeClr val="bg1"/>
                </a:solidFill>
                <a:latin typeface="Arial Narrow" panose="020B0606020202030204" pitchFamily="34" charset="0"/>
              </a:rPr>
              <a:t>L’activité était-elle simple ou complexe ? </a:t>
            </a:r>
          </a:p>
        </p:txBody>
      </p:sp>
      <p:sp>
        <p:nvSpPr>
          <p:cNvPr id="10" name="ZoneTexte 9"/>
          <p:cNvSpPr txBox="1"/>
          <p:nvPr/>
        </p:nvSpPr>
        <p:spPr>
          <a:xfrm>
            <a:off x="304494" y="6013747"/>
            <a:ext cx="4596926" cy="338554"/>
          </a:xfrm>
          <a:prstGeom prst="rect">
            <a:avLst/>
          </a:prstGeom>
          <a:noFill/>
        </p:spPr>
        <p:txBody>
          <a:bodyPr wrap="square" rtlCol="0">
            <a:spAutoFit/>
          </a:bodyPr>
          <a:lstStyle/>
          <a:p>
            <a:pPr algn="ctr"/>
            <a:r>
              <a:rPr lang="fr-FR" sz="1600" b="1" i="1" dirty="0">
                <a:latin typeface="Arial Narrow" panose="020B0606020202030204" pitchFamily="34" charset="0"/>
                <a:hlinkClick r:id="rId3"/>
              </a:rPr>
              <a:t>L’intelligence professionnelle </a:t>
            </a:r>
            <a:r>
              <a:rPr lang="fr-FR" sz="1600" b="1" i="1" dirty="0">
                <a:latin typeface="Arial Narrow" panose="020B0606020202030204" pitchFamily="34" charset="0"/>
              </a:rPr>
              <a:t>- Henri </a:t>
            </a:r>
            <a:r>
              <a:rPr lang="fr-FR" sz="1600" b="1" i="1" dirty="0" err="1">
                <a:latin typeface="Arial Narrow" panose="020B0606020202030204" pitchFamily="34" charset="0"/>
              </a:rPr>
              <a:t>Boudreault</a:t>
            </a:r>
            <a:r>
              <a:rPr lang="fr-FR" sz="1600" b="1" i="1" dirty="0">
                <a:latin typeface="Arial Narrow" panose="020B0606020202030204" pitchFamily="34" charset="0"/>
              </a:rPr>
              <a:t> (2018)</a:t>
            </a:r>
          </a:p>
        </p:txBody>
      </p:sp>
      <p:grpSp>
        <p:nvGrpSpPr>
          <p:cNvPr id="21" name="Groupe 20"/>
          <p:cNvGrpSpPr/>
          <p:nvPr/>
        </p:nvGrpSpPr>
        <p:grpSpPr>
          <a:xfrm>
            <a:off x="6177136" y="5747043"/>
            <a:ext cx="3159351" cy="317331"/>
            <a:chOff x="7104112" y="5589240"/>
            <a:chExt cx="3888432" cy="390561"/>
          </a:xfrm>
        </p:grpSpPr>
        <p:cxnSp>
          <p:nvCxnSpPr>
            <p:cNvPr id="14" name="Connecteur droit avec flèche 13"/>
            <p:cNvCxnSpPr/>
            <p:nvPr/>
          </p:nvCxnSpPr>
          <p:spPr>
            <a:xfrm>
              <a:off x="7104112" y="5953288"/>
              <a:ext cx="3888432" cy="0"/>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7176121" y="5589240"/>
              <a:ext cx="3612495" cy="390561"/>
            </a:xfrm>
            <a:prstGeom prst="rect">
              <a:avLst/>
            </a:prstGeom>
            <a:noFill/>
          </p:spPr>
          <p:txBody>
            <a:bodyPr wrap="square" rtlCol="0">
              <a:spAutoFit/>
            </a:bodyPr>
            <a:lstStyle/>
            <a:p>
              <a:pPr algn="ctr"/>
              <a:r>
                <a:rPr lang="fr-FR" sz="1462" b="1" dirty="0">
                  <a:solidFill>
                    <a:srgbClr val="00B0F0"/>
                  </a:solidFill>
                  <a:latin typeface="Arial Narrow" panose="020B0606020202030204" pitchFamily="34" charset="0"/>
                </a:rPr>
                <a:t>Imaginer de nouvelles façons de faire</a:t>
              </a:r>
            </a:p>
          </p:txBody>
        </p:sp>
      </p:grpSp>
      <p:grpSp>
        <p:nvGrpSpPr>
          <p:cNvPr id="19" name="Groupe 18"/>
          <p:cNvGrpSpPr/>
          <p:nvPr/>
        </p:nvGrpSpPr>
        <p:grpSpPr>
          <a:xfrm>
            <a:off x="4160912" y="5471755"/>
            <a:ext cx="3012750" cy="317331"/>
            <a:chOff x="4527300" y="5240403"/>
            <a:chExt cx="3708000" cy="390562"/>
          </a:xfrm>
        </p:grpSpPr>
        <p:sp>
          <p:nvSpPr>
            <p:cNvPr id="13" name="ZoneTexte 12"/>
            <p:cNvSpPr txBox="1"/>
            <p:nvPr/>
          </p:nvSpPr>
          <p:spPr>
            <a:xfrm>
              <a:off x="4887341" y="5240403"/>
              <a:ext cx="3168352" cy="390562"/>
            </a:xfrm>
            <a:prstGeom prst="rect">
              <a:avLst/>
            </a:prstGeom>
            <a:noFill/>
          </p:spPr>
          <p:txBody>
            <a:bodyPr wrap="square" rtlCol="0">
              <a:spAutoFit/>
            </a:bodyPr>
            <a:lstStyle/>
            <a:p>
              <a:pPr algn="ctr"/>
              <a:r>
                <a:rPr lang="fr-FR" sz="1462" b="1" dirty="0">
                  <a:solidFill>
                    <a:srgbClr val="00B050"/>
                  </a:solidFill>
                  <a:latin typeface="Arial Narrow" panose="020B0606020202030204" pitchFamily="34" charset="0"/>
                </a:rPr>
                <a:t>Adapter des façons de faire</a:t>
              </a:r>
            </a:p>
          </p:txBody>
        </p:sp>
        <p:grpSp>
          <p:nvGrpSpPr>
            <p:cNvPr id="18" name="Groupe 17"/>
            <p:cNvGrpSpPr/>
            <p:nvPr/>
          </p:nvGrpSpPr>
          <p:grpSpPr>
            <a:xfrm>
              <a:off x="4527300" y="5573666"/>
              <a:ext cx="3708000" cy="0"/>
              <a:chOff x="4572537" y="5583956"/>
              <a:chExt cx="3708000" cy="0"/>
            </a:xfrm>
          </p:grpSpPr>
          <p:cxnSp>
            <p:nvCxnSpPr>
              <p:cNvPr id="12" name="Connecteur droit avec flèche 11"/>
              <p:cNvCxnSpPr/>
              <p:nvPr/>
            </p:nvCxnSpPr>
            <p:spPr>
              <a:xfrm>
                <a:off x="4572537" y="5583956"/>
                <a:ext cx="3708000" cy="0"/>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4583832" y="5583956"/>
                <a:ext cx="1800200" cy="0"/>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grpSp>
      </p:grpSp>
      <p:grpSp>
        <p:nvGrpSpPr>
          <p:cNvPr id="16" name="Groupe 15"/>
          <p:cNvGrpSpPr/>
          <p:nvPr/>
        </p:nvGrpSpPr>
        <p:grpSpPr>
          <a:xfrm>
            <a:off x="-231576" y="2329407"/>
            <a:ext cx="9794002" cy="3423091"/>
            <a:chOff x="-164479" y="1510432"/>
            <a:chExt cx="8709425" cy="3159777"/>
          </a:xfrm>
        </p:grpSpPr>
        <p:sp>
          <p:nvSpPr>
            <p:cNvPr id="2" name="Rectangle à coins arrondis 1"/>
            <p:cNvSpPr/>
            <p:nvPr/>
          </p:nvSpPr>
          <p:spPr>
            <a:xfrm>
              <a:off x="1169622" y="1510432"/>
              <a:ext cx="1701000" cy="2164083"/>
            </a:xfrm>
            <a:prstGeom prst="roundRect">
              <a:avLst/>
            </a:prstGeom>
            <a:solidFill>
              <a:schemeClr val="accent2">
                <a:lumMod val="20000"/>
                <a:lumOff val="80000"/>
              </a:schemeClr>
            </a:solidFill>
            <a:ln w="28575">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fr-FR" b="1" dirty="0">
                  <a:solidFill>
                    <a:srgbClr val="C00000"/>
                  </a:solidFill>
                </a:rPr>
                <a:t>NOVICE</a:t>
              </a:r>
              <a:endParaRPr lang="fr-FR" dirty="0">
                <a:solidFill>
                  <a:srgbClr val="C00000"/>
                </a:solidFill>
              </a:endParaRPr>
            </a:p>
            <a:p>
              <a:pPr lvl="0"/>
              <a:endParaRPr lang="fr-FR" sz="1400" dirty="0"/>
            </a:p>
            <a:p>
              <a:pPr lvl="0"/>
              <a:r>
                <a:rPr lang="fr-FR" sz="1200" dirty="0"/>
                <a:t>Pas d’autonomie</a:t>
              </a:r>
            </a:p>
            <a:p>
              <a:pPr lvl="0"/>
              <a:endParaRPr lang="fr-FR" sz="1200" dirty="0"/>
            </a:p>
            <a:p>
              <a:pPr lvl="0"/>
              <a:r>
                <a:rPr lang="fr-FR" sz="1200" dirty="0"/>
                <a:t>Réalise des tâches simples, sans complexités</a:t>
              </a:r>
            </a:p>
            <a:p>
              <a:endParaRPr lang="fr-FR" sz="1200" dirty="0"/>
            </a:p>
            <a:p>
              <a:r>
                <a:rPr lang="fr-FR" sz="1200" dirty="0"/>
                <a:t>A besoin d’être guidé</a:t>
              </a:r>
            </a:p>
            <a:p>
              <a:pPr algn="ctr"/>
              <a:endParaRPr lang="fr-FR" sz="542" dirty="0">
                <a:solidFill>
                  <a:schemeClr val="tx1">
                    <a:lumMod val="65000"/>
                    <a:lumOff val="35000"/>
                  </a:schemeClr>
                </a:solidFill>
              </a:endParaRPr>
            </a:p>
            <a:p>
              <a:pPr algn="ctr"/>
              <a:endParaRPr lang="fr-FR" sz="542" dirty="0">
                <a:solidFill>
                  <a:schemeClr val="tx1">
                    <a:lumMod val="65000"/>
                    <a:lumOff val="35000"/>
                  </a:schemeClr>
                </a:solidFill>
              </a:endParaRPr>
            </a:p>
            <a:p>
              <a:pPr algn="ctr"/>
              <a:r>
                <a:rPr lang="fr-FR" sz="1400" i="1" dirty="0">
                  <a:solidFill>
                    <a:srgbClr val="C00000"/>
                  </a:solidFill>
                </a:rPr>
                <a:t>Connaissant</a:t>
              </a:r>
              <a:endParaRPr lang="fr-FR" sz="1400" dirty="0">
                <a:solidFill>
                  <a:srgbClr val="C00000"/>
                </a:solidFill>
              </a:endParaRPr>
            </a:p>
          </p:txBody>
        </p:sp>
        <p:sp>
          <p:nvSpPr>
            <p:cNvPr id="5" name="Rectangle à coins arrondis 4"/>
            <p:cNvSpPr/>
            <p:nvPr/>
          </p:nvSpPr>
          <p:spPr>
            <a:xfrm>
              <a:off x="3080411" y="1544582"/>
              <a:ext cx="1701000" cy="2493706"/>
            </a:xfrm>
            <a:prstGeom prst="roundRect">
              <a:avLst/>
            </a:prstGeom>
            <a:solidFill>
              <a:schemeClr val="accent2">
                <a:lumMod val="40000"/>
                <a:lumOff val="60000"/>
              </a:schemeClr>
            </a:solidFill>
            <a:ln w="28575">
              <a:solidFill>
                <a:schemeClr val="tx2">
                  <a:lumMod val="40000"/>
                  <a:lumOff val="6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t" anchorCtr="0"/>
            <a:lstStyle/>
            <a:p>
              <a:pPr algn="ctr"/>
              <a:r>
                <a:rPr lang="fr-FR" sz="1625" b="1" dirty="0">
                  <a:solidFill>
                    <a:srgbClr val="C00000"/>
                  </a:solidFill>
                </a:rPr>
                <a:t>FONCTIONNEL</a:t>
              </a:r>
            </a:p>
            <a:p>
              <a:pPr algn="ctr"/>
              <a:endParaRPr lang="fr-FR" sz="1625" b="1" dirty="0">
                <a:solidFill>
                  <a:schemeClr val="tx1"/>
                </a:solidFill>
              </a:endParaRPr>
            </a:p>
            <a:p>
              <a:pPr lvl="0"/>
              <a:r>
                <a:rPr lang="fr-FR" sz="1200" dirty="0"/>
                <a:t>Autonome sur des tâches simples</a:t>
              </a:r>
            </a:p>
            <a:p>
              <a:pPr lvl="0"/>
              <a:endParaRPr lang="fr-FR" sz="1200" dirty="0"/>
            </a:p>
            <a:p>
              <a:pPr lvl="0"/>
              <a:r>
                <a:rPr lang="fr-FR" sz="1200" dirty="0"/>
                <a:t>Gère de la complexité avec aide</a:t>
              </a:r>
            </a:p>
            <a:p>
              <a:pPr lvl="0"/>
              <a:r>
                <a:rPr lang="fr-FR" sz="1200" dirty="0"/>
                <a:t>Bon exécutant</a:t>
              </a:r>
            </a:p>
            <a:p>
              <a:pPr lvl="0"/>
              <a:endParaRPr lang="fr-FR" sz="1200" dirty="0"/>
            </a:p>
            <a:p>
              <a:pPr lvl="0"/>
              <a:r>
                <a:rPr lang="fr-FR" sz="1200" dirty="0"/>
                <a:t>Pas de prise d’initiative</a:t>
              </a:r>
            </a:p>
            <a:p>
              <a:pPr algn="just"/>
              <a:endParaRPr lang="fr-FR" sz="1083" dirty="0">
                <a:solidFill>
                  <a:schemeClr val="tx1"/>
                </a:solidFill>
              </a:endParaRPr>
            </a:p>
            <a:p>
              <a:pPr algn="just"/>
              <a:endParaRPr lang="fr-FR" sz="1083" dirty="0">
                <a:solidFill>
                  <a:schemeClr val="tx1"/>
                </a:solidFill>
              </a:endParaRPr>
            </a:p>
            <a:p>
              <a:pPr algn="ctr"/>
              <a:r>
                <a:rPr lang="fr-FR" sz="1400" b="1" i="1" dirty="0">
                  <a:solidFill>
                    <a:srgbClr val="C00000"/>
                  </a:solidFill>
                </a:rPr>
                <a:t>Exécutant</a:t>
              </a:r>
              <a:endParaRPr lang="fr-FR" sz="1083" dirty="0">
                <a:solidFill>
                  <a:srgbClr val="C00000"/>
                </a:solidFill>
              </a:endParaRPr>
            </a:p>
          </p:txBody>
        </p:sp>
        <p:sp>
          <p:nvSpPr>
            <p:cNvPr id="6" name="Rectangle à coins arrondis 5"/>
            <p:cNvSpPr/>
            <p:nvPr/>
          </p:nvSpPr>
          <p:spPr>
            <a:xfrm>
              <a:off x="4952505" y="1560942"/>
              <a:ext cx="1671757" cy="2832069"/>
            </a:xfrm>
            <a:prstGeom prst="roundRect">
              <a:avLst/>
            </a:prstGeom>
            <a:solidFill>
              <a:schemeClr val="accent2">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fr-FR" sz="1625" b="1" dirty="0">
                  <a:solidFill>
                    <a:srgbClr val="C00000"/>
                  </a:solidFill>
                </a:rPr>
                <a:t>Maitrise</a:t>
              </a:r>
            </a:p>
            <a:p>
              <a:pPr algn="ctr"/>
              <a:r>
                <a:rPr lang="fr-FR" sz="1100" b="1" dirty="0">
                  <a:solidFill>
                    <a:srgbClr val="C00000"/>
                  </a:solidFill>
                </a:rPr>
                <a:t>Référentiel</a:t>
              </a:r>
              <a:endParaRPr lang="fr-FR" sz="1050" dirty="0">
                <a:solidFill>
                  <a:srgbClr val="C00000"/>
                </a:solidFill>
              </a:endParaRPr>
            </a:p>
            <a:p>
              <a:pPr lvl="0"/>
              <a:endParaRPr lang="fr-FR" sz="400" dirty="0"/>
            </a:p>
            <a:p>
              <a:pPr lvl="0"/>
              <a:r>
                <a:rPr lang="fr-FR" sz="1200" dirty="0"/>
                <a:t>Autonome, efficace</a:t>
              </a:r>
            </a:p>
            <a:p>
              <a:pPr lvl="0"/>
              <a:endParaRPr lang="fr-FR" sz="500" dirty="0"/>
            </a:p>
            <a:p>
              <a:pPr lvl="0"/>
              <a:r>
                <a:rPr lang="fr-FR" sz="1200" dirty="0"/>
                <a:t>Gère la complexité </a:t>
              </a:r>
              <a:endParaRPr lang="fr-FR" sz="500" dirty="0"/>
            </a:p>
            <a:p>
              <a:pPr lvl="0"/>
              <a:r>
                <a:rPr lang="fr-FR" sz="1200" dirty="0"/>
                <a:t>Réalise un travail de qualité  </a:t>
              </a:r>
            </a:p>
            <a:p>
              <a:pPr lvl="0"/>
              <a:endParaRPr lang="fr-FR" sz="1200" dirty="0"/>
            </a:p>
            <a:p>
              <a:pPr lvl="0"/>
              <a:endParaRPr lang="fr-FR" sz="500" dirty="0"/>
            </a:p>
            <a:p>
              <a:pPr lvl="0"/>
              <a:r>
                <a:rPr lang="fr-FR" sz="1200" dirty="0"/>
                <a:t>Prise d’initiative - </a:t>
              </a:r>
              <a:endParaRPr lang="fr-FR" sz="500" dirty="0"/>
            </a:p>
            <a:p>
              <a:r>
                <a:rPr lang="fr-FR" sz="1200" dirty="0"/>
                <a:t>Réflexivité</a:t>
              </a:r>
            </a:p>
            <a:p>
              <a:endParaRPr lang="fr-FR" sz="1200" b="1" i="1" dirty="0">
                <a:solidFill>
                  <a:srgbClr val="C00000"/>
                </a:solidFill>
              </a:endParaRPr>
            </a:p>
            <a:p>
              <a:pPr algn="ctr"/>
              <a:endParaRPr lang="fr-FR" sz="1200" b="1" i="1" dirty="0">
                <a:solidFill>
                  <a:srgbClr val="C00000"/>
                </a:solidFill>
              </a:endParaRPr>
            </a:p>
            <a:p>
              <a:pPr algn="ctr"/>
              <a:r>
                <a:rPr lang="fr-FR" sz="1400" b="1" i="1" dirty="0">
                  <a:solidFill>
                    <a:srgbClr val="C00000"/>
                  </a:solidFill>
                </a:rPr>
                <a:t>Adapter </a:t>
              </a:r>
            </a:p>
            <a:p>
              <a:pPr algn="ctr"/>
              <a:r>
                <a:rPr lang="fr-FR" sz="1400" b="1" i="1" dirty="0">
                  <a:solidFill>
                    <a:srgbClr val="C00000"/>
                  </a:solidFill>
                </a:rPr>
                <a:t>Anticiper</a:t>
              </a:r>
            </a:p>
            <a:p>
              <a:pPr algn="just"/>
              <a:endParaRPr lang="fr-FR" sz="1083" dirty="0">
                <a:solidFill>
                  <a:schemeClr val="tx1"/>
                </a:solidFill>
              </a:endParaRPr>
            </a:p>
          </p:txBody>
        </p:sp>
        <p:sp>
          <p:nvSpPr>
            <p:cNvPr id="7" name="Rectangle à coins arrondis 6"/>
            <p:cNvSpPr/>
            <p:nvPr/>
          </p:nvSpPr>
          <p:spPr>
            <a:xfrm>
              <a:off x="6824598" y="1560940"/>
              <a:ext cx="1720348" cy="3109269"/>
            </a:xfrm>
            <a:prstGeom prst="roundRect">
              <a:avLst/>
            </a:prstGeom>
            <a:solidFill>
              <a:srgbClr val="002060"/>
            </a:solidFill>
            <a:ln w="28575">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fr-FR" sz="1625" b="1" dirty="0">
                  <a:solidFill>
                    <a:srgbClr val="C00000"/>
                  </a:solidFill>
                </a:rPr>
                <a:t>EXPERT</a:t>
              </a:r>
            </a:p>
            <a:p>
              <a:pPr lvl="0"/>
              <a:endParaRPr lang="fr-FR" sz="200" dirty="0"/>
            </a:p>
            <a:p>
              <a:pPr lvl="0"/>
              <a:endParaRPr lang="fr-FR" sz="1100" dirty="0"/>
            </a:p>
            <a:p>
              <a:r>
                <a:rPr lang="fr-FR" sz="1200" dirty="0">
                  <a:solidFill>
                    <a:schemeClr val="bg1"/>
                  </a:solidFill>
                </a:rPr>
                <a:t>Autonome, efficace</a:t>
              </a:r>
            </a:p>
            <a:p>
              <a:pPr lvl="0"/>
              <a:endParaRPr lang="fr-FR" sz="400" dirty="0">
                <a:solidFill>
                  <a:schemeClr val="bg1"/>
                </a:solidFill>
              </a:endParaRPr>
            </a:p>
            <a:p>
              <a:pPr lvl="0"/>
              <a:r>
                <a:rPr lang="fr-FR" sz="1200" dirty="0">
                  <a:solidFill>
                    <a:schemeClr val="bg1"/>
                  </a:solidFill>
                </a:rPr>
                <a:t>Gère la complexité </a:t>
              </a:r>
            </a:p>
            <a:p>
              <a:pPr lvl="0"/>
              <a:r>
                <a:rPr lang="fr-FR" sz="1200" dirty="0">
                  <a:solidFill>
                    <a:schemeClr val="bg1"/>
                  </a:solidFill>
                </a:rPr>
                <a:t>Réalise un travail de qualité</a:t>
              </a:r>
            </a:p>
            <a:p>
              <a:pPr lvl="0"/>
              <a:endParaRPr lang="fr-FR" sz="1100" dirty="0">
                <a:solidFill>
                  <a:schemeClr val="bg1"/>
                </a:solidFill>
              </a:endParaRPr>
            </a:p>
            <a:p>
              <a:pPr lvl="0"/>
              <a:endParaRPr lang="fr-FR" sz="1100" dirty="0">
                <a:solidFill>
                  <a:schemeClr val="bg1"/>
                </a:solidFill>
              </a:endParaRPr>
            </a:p>
            <a:p>
              <a:pPr lvl="0"/>
              <a:r>
                <a:rPr lang="fr-FR" sz="1200" dirty="0">
                  <a:solidFill>
                    <a:schemeClr val="bg1"/>
                  </a:solidFill>
                </a:rPr>
                <a:t>Prise d’initiative </a:t>
              </a:r>
            </a:p>
            <a:p>
              <a:pPr lvl="0"/>
              <a:r>
                <a:rPr lang="fr-FR" sz="1200" dirty="0">
                  <a:solidFill>
                    <a:schemeClr val="bg1"/>
                  </a:solidFill>
                </a:rPr>
                <a:t>Réflexivité et prise de hauteur</a:t>
              </a:r>
            </a:p>
            <a:p>
              <a:pPr lvl="0"/>
              <a:endParaRPr lang="fr-FR" sz="1100" dirty="0">
                <a:solidFill>
                  <a:schemeClr val="bg1"/>
                </a:solidFill>
              </a:endParaRPr>
            </a:p>
            <a:p>
              <a:pPr lvl="0"/>
              <a:r>
                <a:rPr lang="fr-FR" sz="1200" dirty="0">
                  <a:solidFill>
                    <a:schemeClr val="bg1"/>
                  </a:solidFill>
                </a:rPr>
                <a:t>S’</a:t>
              </a:r>
              <a:r>
                <a:rPr lang="fr-FR" sz="1200" dirty="0" err="1">
                  <a:solidFill>
                    <a:schemeClr val="bg1"/>
                  </a:solidFill>
                </a:rPr>
                <a:t>auto-évalue</a:t>
              </a:r>
              <a:endParaRPr lang="fr-FR" sz="1200" dirty="0">
                <a:solidFill>
                  <a:schemeClr val="bg1"/>
                </a:solidFill>
              </a:endParaRPr>
            </a:p>
            <a:p>
              <a:r>
                <a:rPr lang="fr-FR" sz="1200" dirty="0">
                  <a:solidFill>
                    <a:schemeClr val="bg1"/>
                  </a:solidFill>
                </a:rPr>
                <a:t>Force de proposition</a:t>
              </a:r>
            </a:p>
            <a:p>
              <a:endParaRPr lang="fr-FR" sz="1100" b="1" i="1" dirty="0">
                <a:solidFill>
                  <a:schemeClr val="tx1"/>
                </a:solidFill>
              </a:endParaRPr>
            </a:p>
            <a:p>
              <a:pPr algn="ctr"/>
              <a:r>
                <a:rPr lang="fr-FR" sz="1400" b="1" i="1" dirty="0">
                  <a:solidFill>
                    <a:srgbClr val="C00000"/>
                  </a:solidFill>
                </a:rPr>
                <a:t>Anticiper   Concevoir</a:t>
              </a:r>
              <a:endParaRPr lang="fr-FR" sz="1400" i="1" dirty="0">
                <a:solidFill>
                  <a:srgbClr val="C00000"/>
                </a:solidFill>
              </a:endParaRPr>
            </a:p>
          </p:txBody>
        </p:sp>
        <p:grpSp>
          <p:nvGrpSpPr>
            <p:cNvPr id="20" name="Groupe 19"/>
            <p:cNvGrpSpPr/>
            <p:nvPr/>
          </p:nvGrpSpPr>
          <p:grpSpPr>
            <a:xfrm>
              <a:off x="1039409" y="4184952"/>
              <a:ext cx="2781000" cy="472899"/>
              <a:chOff x="881822" y="5163507"/>
              <a:chExt cx="3708000" cy="630532"/>
            </a:xfrm>
          </p:grpSpPr>
          <p:cxnSp>
            <p:nvCxnSpPr>
              <p:cNvPr id="9" name="Connecteur droit avec flèche 8"/>
              <p:cNvCxnSpPr/>
              <p:nvPr/>
            </p:nvCxnSpPr>
            <p:spPr>
              <a:xfrm>
                <a:off x="881822" y="5794039"/>
                <a:ext cx="3708000" cy="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1043823" y="5163507"/>
                <a:ext cx="3168352" cy="390563"/>
              </a:xfrm>
              <a:prstGeom prst="rect">
                <a:avLst/>
              </a:prstGeom>
              <a:noFill/>
              <a:ln>
                <a:solidFill>
                  <a:srgbClr val="FFC000"/>
                </a:solidFill>
              </a:ln>
            </p:spPr>
            <p:txBody>
              <a:bodyPr wrap="square" rtlCol="0">
                <a:spAutoFit/>
              </a:bodyPr>
              <a:lstStyle/>
              <a:p>
                <a:pPr algn="ctr"/>
                <a:r>
                  <a:rPr lang="fr-FR" sz="1462" b="1" dirty="0">
                    <a:solidFill>
                      <a:srgbClr val="FFC000"/>
                    </a:solidFill>
                    <a:latin typeface="Arial Narrow" panose="020B0606020202030204" pitchFamily="34" charset="0"/>
                  </a:rPr>
                  <a:t>Imiter des façons de faire</a:t>
                </a:r>
              </a:p>
            </p:txBody>
          </p:sp>
        </p:grpSp>
        <p:sp>
          <p:nvSpPr>
            <p:cNvPr id="4" name="ZoneTexte 3"/>
            <p:cNvSpPr txBox="1"/>
            <p:nvPr/>
          </p:nvSpPr>
          <p:spPr>
            <a:xfrm>
              <a:off x="-150262" y="1995239"/>
              <a:ext cx="1082387" cy="423903"/>
            </a:xfrm>
            <a:prstGeom prst="rect">
              <a:avLst/>
            </a:prstGeom>
            <a:noFill/>
          </p:spPr>
          <p:txBody>
            <a:bodyPr wrap="square" rtlCol="0">
              <a:spAutoFit/>
            </a:bodyPr>
            <a:lstStyle/>
            <a:p>
              <a:pPr algn="r"/>
              <a:r>
                <a:rPr lang="fr-FR" sz="1192" dirty="0">
                  <a:solidFill>
                    <a:schemeClr val="tx1">
                      <a:lumMod val="65000"/>
                      <a:lumOff val="35000"/>
                    </a:schemeClr>
                  </a:solidFill>
                </a:rPr>
                <a:t>Degré autonomie</a:t>
              </a:r>
            </a:p>
          </p:txBody>
        </p:sp>
        <p:sp>
          <p:nvSpPr>
            <p:cNvPr id="23" name="ZoneTexte 22"/>
            <p:cNvSpPr txBox="1"/>
            <p:nvPr/>
          </p:nvSpPr>
          <p:spPr>
            <a:xfrm>
              <a:off x="-164479" y="2457169"/>
              <a:ext cx="1082387" cy="423903"/>
            </a:xfrm>
            <a:prstGeom prst="rect">
              <a:avLst/>
            </a:prstGeom>
            <a:noFill/>
          </p:spPr>
          <p:txBody>
            <a:bodyPr wrap="square" rtlCol="0">
              <a:spAutoFit/>
            </a:bodyPr>
            <a:lstStyle/>
            <a:p>
              <a:pPr algn="r"/>
              <a:r>
                <a:rPr lang="fr-FR" sz="1192" dirty="0">
                  <a:solidFill>
                    <a:schemeClr val="tx1">
                      <a:lumMod val="65000"/>
                      <a:lumOff val="35000"/>
                    </a:schemeClr>
                  </a:solidFill>
                </a:rPr>
                <a:t>Degré d’analyse</a:t>
              </a:r>
            </a:p>
          </p:txBody>
        </p:sp>
        <p:sp>
          <p:nvSpPr>
            <p:cNvPr id="24" name="ZoneTexte 23"/>
            <p:cNvSpPr txBox="1"/>
            <p:nvPr/>
          </p:nvSpPr>
          <p:spPr>
            <a:xfrm>
              <a:off x="-38622" y="2985121"/>
              <a:ext cx="1082387" cy="423903"/>
            </a:xfrm>
            <a:prstGeom prst="rect">
              <a:avLst/>
            </a:prstGeom>
            <a:noFill/>
          </p:spPr>
          <p:txBody>
            <a:bodyPr wrap="square" rtlCol="0">
              <a:spAutoFit/>
            </a:bodyPr>
            <a:lstStyle/>
            <a:p>
              <a:pPr algn="r"/>
              <a:r>
                <a:rPr lang="fr-FR" sz="1192" dirty="0">
                  <a:solidFill>
                    <a:schemeClr val="tx1">
                      <a:lumMod val="65000"/>
                      <a:lumOff val="35000"/>
                    </a:schemeClr>
                  </a:solidFill>
                </a:rPr>
                <a:t>Niveau de de responsabilité</a:t>
              </a:r>
            </a:p>
          </p:txBody>
        </p:sp>
        <p:cxnSp>
          <p:nvCxnSpPr>
            <p:cNvPr id="30" name="Connecteur droit avec flèche 29"/>
            <p:cNvCxnSpPr/>
            <p:nvPr/>
          </p:nvCxnSpPr>
          <p:spPr>
            <a:xfrm>
              <a:off x="926622" y="2203076"/>
              <a:ext cx="243000" cy="0"/>
            </a:xfrm>
            <a:prstGeom prst="straightConnector1">
              <a:avLst/>
            </a:prstGeom>
            <a:ln w="38100" cap="flat" cmpd="sng" algn="ctr">
              <a:solidFill>
                <a:schemeClr val="bg1">
                  <a:lumMod val="6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Connecteur droit avec flèche 30"/>
            <p:cNvCxnSpPr/>
            <p:nvPr/>
          </p:nvCxnSpPr>
          <p:spPr>
            <a:xfrm>
              <a:off x="917909" y="2707106"/>
              <a:ext cx="243000" cy="0"/>
            </a:xfrm>
            <a:prstGeom prst="straightConnector1">
              <a:avLst/>
            </a:prstGeom>
            <a:ln w="38100" cap="flat" cmpd="sng" algn="ctr">
              <a:solidFill>
                <a:schemeClr val="bg1">
                  <a:lumMod val="6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Connecteur droit avec flèche 31"/>
            <p:cNvCxnSpPr/>
            <p:nvPr/>
          </p:nvCxnSpPr>
          <p:spPr>
            <a:xfrm>
              <a:off x="917909" y="3197072"/>
              <a:ext cx="243000" cy="0"/>
            </a:xfrm>
            <a:prstGeom prst="straightConnector1">
              <a:avLst/>
            </a:prstGeom>
            <a:ln w="38100" cap="flat" cmpd="sng" algn="ctr">
              <a:solidFill>
                <a:schemeClr val="bg1">
                  <a:lumMod val="6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cxnSp>
        <p:nvCxnSpPr>
          <p:cNvPr id="33" name="Connecteur droit 32"/>
          <p:cNvCxnSpPr/>
          <p:nvPr/>
        </p:nvCxnSpPr>
        <p:spPr>
          <a:xfrm>
            <a:off x="442798" y="106895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34" name="Image 33"/>
          <p:cNvPicPr>
            <a:picLocks noChangeAspect="1"/>
          </p:cNvPicPr>
          <p:nvPr/>
        </p:nvPicPr>
        <p:blipFill>
          <a:blip r:embed="rId4"/>
          <a:stretch>
            <a:fillRect/>
          </a:stretch>
        </p:blipFill>
        <p:spPr>
          <a:xfrm>
            <a:off x="8002220" y="203886"/>
            <a:ext cx="980589" cy="830691"/>
          </a:xfrm>
          <a:prstGeom prst="rect">
            <a:avLst/>
          </a:prstGeom>
          <a:ln>
            <a:noFill/>
          </a:ln>
          <a:effectLst>
            <a:outerShdw blurRad="292100" dist="139700" dir="2700000" algn="tl" rotWithShape="0">
              <a:srgbClr val="333333">
                <a:alpha val="65000"/>
              </a:srgbClr>
            </a:outerShdw>
          </a:effectLst>
        </p:spPr>
      </p:pic>
      <p:pic>
        <p:nvPicPr>
          <p:cNvPr id="35" name="Image 34"/>
          <p:cNvPicPr>
            <a:picLocks noChangeAspect="1"/>
          </p:cNvPicPr>
          <p:nvPr/>
        </p:nvPicPr>
        <p:blipFill>
          <a:blip r:embed="rId5"/>
          <a:stretch>
            <a:fillRect/>
          </a:stretch>
        </p:blipFill>
        <p:spPr>
          <a:xfrm>
            <a:off x="1030196" y="418956"/>
            <a:ext cx="542449" cy="533255"/>
          </a:xfrm>
          <a:prstGeom prst="rect">
            <a:avLst/>
          </a:prstGeom>
        </p:spPr>
      </p:pic>
      <p:sp>
        <p:nvSpPr>
          <p:cNvPr id="36"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Tree>
    <p:extLst>
      <p:ext uri="{BB962C8B-B14F-4D97-AF65-F5344CB8AC3E}">
        <p14:creationId xmlns:p14="http://schemas.microsoft.com/office/powerpoint/2010/main" val="152056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18</a:t>
            </a:fld>
            <a:endParaRPr lang="fr-FR" dirty="0"/>
          </a:p>
        </p:txBody>
      </p:sp>
      <p:cxnSp>
        <p:nvCxnSpPr>
          <p:cNvPr id="17" name="Connecteur droit 16"/>
          <p:cNvCxnSpPr/>
          <p:nvPr/>
        </p:nvCxnSpPr>
        <p:spPr>
          <a:xfrm>
            <a:off x="418117" y="908720"/>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itre 1"/>
          <p:cNvSpPr txBox="1">
            <a:spLocks/>
          </p:cNvSpPr>
          <p:nvPr/>
        </p:nvSpPr>
        <p:spPr bwMode="gray">
          <a:xfrm>
            <a:off x="1705657" y="242175"/>
            <a:ext cx="9387536" cy="1049211"/>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r>
              <a:rPr lang="fr-FR" sz="2400" dirty="0">
                <a:solidFill>
                  <a:srgbClr val="002060"/>
                </a:solidFill>
              </a:rPr>
              <a:t>  RÔLE DU FORMATEUR</a:t>
            </a:r>
            <a:endParaRPr lang="fr-FR" sz="1800" dirty="0">
              <a:solidFill>
                <a:srgbClr val="00B050"/>
              </a:solidFill>
            </a:endParaRPr>
          </a:p>
        </p:txBody>
      </p:sp>
      <p:sp>
        <p:nvSpPr>
          <p:cNvPr id="30" name="Espace réservé du contenu 2"/>
          <p:cNvSpPr txBox="1">
            <a:spLocks/>
          </p:cNvSpPr>
          <p:nvPr/>
        </p:nvSpPr>
        <p:spPr bwMode="auto">
          <a:xfrm>
            <a:off x="1784648" y="3634245"/>
            <a:ext cx="6951833" cy="909497"/>
          </a:xfrm>
          <a:prstGeom prst="rect">
            <a:avLst/>
          </a:prstGeom>
          <a:solidFill>
            <a:schemeClr val="bg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85738" marR="0" lvl="0" indent="-185738" algn="just" defTabSz="342900" rtl="0" eaLnBrk="1" fontAlgn="base" latinLnBrk="0" hangingPunct="1">
              <a:lnSpc>
                <a:spcPct val="100000"/>
              </a:lnSpc>
              <a:spcBef>
                <a:spcPct val="20000"/>
              </a:spcBef>
              <a:spcAft>
                <a:spcPct val="0"/>
              </a:spcAft>
              <a:buClrTx/>
              <a:buSzTx/>
              <a:buFont typeface="Arial" charset="0"/>
              <a:buChar char="•"/>
              <a:tabLst/>
              <a:defRPr/>
            </a:pPr>
            <a:r>
              <a:rPr kumimoji="0" lang="fr-FR" sz="2200" b="0" i="0" u="none" strike="noStrike" kern="1200" cap="none" spc="0" normalizeH="0" baseline="0" noProof="0" dirty="0">
                <a:ln>
                  <a:noFill/>
                </a:ln>
                <a:solidFill>
                  <a:srgbClr val="002060"/>
                </a:solidFill>
                <a:effectLst/>
                <a:uLnTx/>
                <a:uFillTx/>
                <a:latin typeface="Calibri"/>
                <a:ea typeface="+mn-ea"/>
                <a:cs typeface="+mn-cs"/>
              </a:rPr>
              <a:t>Faciliter la verbalisation des compétences et faire prendre conscience du travail engagé, donner de la valeur</a:t>
            </a:r>
          </a:p>
        </p:txBody>
      </p:sp>
      <p:pic>
        <p:nvPicPr>
          <p:cNvPr id="31" name="Image 30"/>
          <p:cNvPicPr>
            <a:picLocks noChangeAspect="1"/>
          </p:cNvPicPr>
          <p:nvPr/>
        </p:nvPicPr>
        <p:blipFill>
          <a:blip r:embed="rId2"/>
          <a:stretch>
            <a:fillRect/>
          </a:stretch>
        </p:blipFill>
        <p:spPr>
          <a:xfrm>
            <a:off x="7567532" y="1654360"/>
            <a:ext cx="1361935" cy="8126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 name="Image 31"/>
          <p:cNvPicPr>
            <a:picLocks noChangeAspect="1"/>
          </p:cNvPicPr>
          <p:nvPr/>
        </p:nvPicPr>
        <p:blipFill>
          <a:blip r:embed="rId3"/>
          <a:stretch>
            <a:fillRect/>
          </a:stretch>
        </p:blipFill>
        <p:spPr>
          <a:xfrm>
            <a:off x="101726" y="4724853"/>
            <a:ext cx="2619026" cy="1526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3" name="Espace réservé du contenu 2"/>
          <p:cNvSpPr txBox="1">
            <a:spLocks/>
          </p:cNvSpPr>
          <p:nvPr/>
        </p:nvSpPr>
        <p:spPr bwMode="auto">
          <a:xfrm>
            <a:off x="2720752" y="4655638"/>
            <a:ext cx="6480720" cy="846166"/>
          </a:xfrm>
          <a:prstGeom prst="rect">
            <a:avLst/>
          </a:pr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marR="0" lvl="0" indent="-1778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sz="2200" i="0" u="none" strike="noStrike" kern="1200" cap="none" spc="0" normalizeH="0" baseline="0" noProof="0" dirty="0">
                <a:ln>
                  <a:noFill/>
                </a:ln>
                <a:solidFill>
                  <a:schemeClr val="bg1"/>
                </a:solidFill>
                <a:effectLst/>
                <a:uLnTx/>
                <a:uFillTx/>
                <a:latin typeface="Calibri"/>
                <a:ea typeface="+mn-ea"/>
                <a:cs typeface="+mn-cs"/>
              </a:rPr>
              <a:t>Identifier la progressivité des acquis (les paliers de réussite) et fixer de nouveaux objectifs aux élèves</a:t>
            </a:r>
          </a:p>
        </p:txBody>
      </p:sp>
      <p:sp>
        <p:nvSpPr>
          <p:cNvPr id="34" name="Espace réservé du contenu 2"/>
          <p:cNvSpPr txBox="1">
            <a:spLocks/>
          </p:cNvSpPr>
          <p:nvPr/>
        </p:nvSpPr>
        <p:spPr bwMode="auto">
          <a:xfrm>
            <a:off x="848544" y="2351724"/>
            <a:ext cx="6557364" cy="1172451"/>
          </a:xfrm>
          <a:prstGeom prst="rect">
            <a:avLst/>
          </a:prstGeom>
          <a:solidFill>
            <a:schemeClr val="bg1">
              <a:lumMod val="8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5738" marR="0" lvl="0" indent="-185738" algn="just" defTabSz="457200" rtl="0" eaLnBrk="1" fontAlgn="base" latinLnBrk="0" hangingPunct="1">
              <a:lnSpc>
                <a:spcPct val="100000"/>
              </a:lnSpc>
              <a:spcBef>
                <a:spcPct val="20000"/>
              </a:spcBef>
              <a:spcAft>
                <a:spcPct val="0"/>
              </a:spcAft>
              <a:buClrTx/>
              <a:buSzTx/>
              <a:buFont typeface="Arial" charset="0"/>
              <a:buChar char="•"/>
              <a:tabLst/>
              <a:defRPr/>
            </a:pPr>
            <a:r>
              <a:rPr kumimoji="0" lang="fr-FR" sz="2200" i="0" u="none" strike="noStrike" kern="1200" cap="none" spc="0" normalizeH="0" baseline="0" noProof="0" dirty="0">
                <a:ln>
                  <a:noFill/>
                </a:ln>
                <a:solidFill>
                  <a:srgbClr val="002060"/>
                </a:solidFill>
                <a:effectLst/>
                <a:uLnTx/>
                <a:uFillTx/>
                <a:latin typeface="Calibri"/>
                <a:ea typeface="+mn-ea"/>
                <a:cs typeface="+mn-cs"/>
              </a:rPr>
              <a:t>Permettre aux </a:t>
            </a:r>
            <a:r>
              <a:rPr lang="fr-FR" sz="2200" dirty="0">
                <a:solidFill>
                  <a:srgbClr val="002060"/>
                </a:solidFill>
                <a:latin typeface="Calibri"/>
              </a:rPr>
              <a:t>apprenants</a:t>
            </a:r>
            <a:r>
              <a:rPr kumimoji="0" lang="fr-FR" sz="2200" i="0" u="none" strike="noStrike" kern="1200" cap="none" spc="0" normalizeH="0" baseline="0" noProof="0" dirty="0">
                <a:ln>
                  <a:noFill/>
                </a:ln>
                <a:solidFill>
                  <a:srgbClr val="002060"/>
                </a:solidFill>
                <a:effectLst/>
                <a:uLnTx/>
                <a:uFillTx/>
                <a:latin typeface="Calibri"/>
                <a:ea typeface="+mn-ea"/>
                <a:cs typeface="+mn-cs"/>
              </a:rPr>
              <a:t> d’agir en situation, de mobiliser des ressources et résoudre des problèmes introduisant plus ou moins de complexités</a:t>
            </a:r>
          </a:p>
        </p:txBody>
      </p:sp>
      <p:sp>
        <p:nvSpPr>
          <p:cNvPr id="35" name="Espace réservé du contenu 2"/>
          <p:cNvSpPr txBox="1">
            <a:spLocks/>
          </p:cNvSpPr>
          <p:nvPr/>
        </p:nvSpPr>
        <p:spPr bwMode="auto">
          <a:xfrm>
            <a:off x="223135" y="1409449"/>
            <a:ext cx="6472993" cy="824212"/>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5738" marR="0" lvl="0" indent="-185738" algn="just" defTabSz="457200" rtl="0" eaLnBrk="1" fontAlgn="base" latinLnBrk="0" hangingPunct="1">
              <a:lnSpc>
                <a:spcPct val="100000"/>
              </a:lnSpc>
              <a:spcBef>
                <a:spcPct val="20000"/>
              </a:spcBef>
              <a:spcAft>
                <a:spcPct val="0"/>
              </a:spcAft>
              <a:buClrTx/>
              <a:buSzTx/>
              <a:buFont typeface="Arial" charset="0"/>
              <a:buChar char="•"/>
              <a:tabLst/>
              <a:defRPr/>
            </a:pPr>
            <a:r>
              <a:rPr kumimoji="0" lang="fr-FR" sz="2200" i="0" u="none" strike="noStrike" kern="1200" cap="none" spc="0" normalizeH="0" baseline="0" noProof="0" dirty="0">
                <a:ln>
                  <a:noFill/>
                </a:ln>
                <a:solidFill>
                  <a:srgbClr val="002060"/>
                </a:solidFill>
                <a:effectLst/>
                <a:uLnTx/>
                <a:uFillTx/>
                <a:latin typeface="Calibri"/>
                <a:ea typeface="+mn-ea"/>
                <a:cs typeface="+mn-cs"/>
              </a:rPr>
              <a:t>Faciliter le positionnement pour poser un diagnostic partagé du potentiel de l’apprenant </a:t>
            </a:r>
          </a:p>
        </p:txBody>
      </p:sp>
      <p:sp>
        <p:nvSpPr>
          <p:cNvPr id="36" name="Espace réservé du contenu 2"/>
          <p:cNvSpPr txBox="1">
            <a:spLocks/>
          </p:cNvSpPr>
          <p:nvPr/>
        </p:nvSpPr>
        <p:spPr bwMode="auto">
          <a:xfrm>
            <a:off x="4021831" y="5613700"/>
            <a:ext cx="5755705" cy="479596"/>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2200" dirty="0">
                <a:solidFill>
                  <a:schemeClr val="bg1"/>
                </a:solidFill>
                <a:latin typeface="Calibri"/>
              </a:rPr>
              <a:t>Assurer un suivi des compétences</a:t>
            </a:r>
          </a:p>
        </p:txBody>
      </p:sp>
      <p:sp>
        <p:nvSpPr>
          <p:cNvPr id="3" name="Espace réservé de la date 2"/>
          <p:cNvSpPr>
            <a:spLocks noGrp="1"/>
          </p:cNvSpPr>
          <p:nvPr>
            <p:ph type="dt" sz="half" idx="10"/>
          </p:nvPr>
        </p:nvSpPr>
        <p:spPr/>
        <p:txBody>
          <a:bodyPr/>
          <a:lstStyle/>
          <a:p>
            <a:pPr algn="r"/>
            <a:r>
              <a:rPr lang="fr-FR" cap="all" dirty="0"/>
              <a:t>7 &amp; 8 DECEMBRE 2020</a:t>
            </a:r>
          </a:p>
        </p:txBody>
      </p:sp>
      <p:sp>
        <p:nvSpPr>
          <p:cNvPr id="13" name="Espace réservé du pied de page 2"/>
          <p:cNvSpPr txBox="1">
            <a:spLocks/>
          </p:cNvSpPr>
          <p:nvPr/>
        </p:nvSpPr>
        <p:spPr>
          <a:xfrm>
            <a:off x="357200" y="6516036"/>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dirty="0"/>
              <a:t>Académie de Nantes – Regroupement académique BCP MRC</a:t>
            </a:r>
          </a:p>
        </p:txBody>
      </p:sp>
      <p:pic>
        <p:nvPicPr>
          <p:cNvPr id="14" name="Image 13"/>
          <p:cNvPicPr>
            <a:picLocks noChangeAspect="1"/>
          </p:cNvPicPr>
          <p:nvPr/>
        </p:nvPicPr>
        <p:blipFill>
          <a:blip r:embed="rId4"/>
          <a:stretch>
            <a:fillRect/>
          </a:stretch>
        </p:blipFill>
        <p:spPr>
          <a:xfrm>
            <a:off x="1163208" y="305345"/>
            <a:ext cx="542449" cy="533255"/>
          </a:xfrm>
          <a:prstGeom prst="rect">
            <a:avLst/>
          </a:prstGeom>
        </p:spPr>
      </p:pic>
    </p:spTree>
    <p:extLst>
      <p:ext uri="{BB962C8B-B14F-4D97-AF65-F5344CB8AC3E}">
        <p14:creationId xmlns:p14="http://schemas.microsoft.com/office/powerpoint/2010/main" val="2853712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p:cNvCxnSpPr/>
          <p:nvPr/>
        </p:nvCxnSpPr>
        <p:spPr>
          <a:xfrm>
            <a:off x="606024" y="127572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3"/>
          <a:stretch>
            <a:fillRect/>
          </a:stretch>
        </p:blipFill>
        <p:spPr>
          <a:xfrm>
            <a:off x="920552" y="584062"/>
            <a:ext cx="542449" cy="533255"/>
          </a:xfrm>
          <a:prstGeom prst="rect">
            <a:avLst/>
          </a:prstGeom>
        </p:spPr>
      </p:pic>
      <p:sp>
        <p:nvSpPr>
          <p:cNvPr id="13"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20" name="Titre 1"/>
          <p:cNvSpPr txBox="1">
            <a:spLocks/>
          </p:cNvSpPr>
          <p:nvPr/>
        </p:nvSpPr>
        <p:spPr>
          <a:xfrm>
            <a:off x="1568624" y="104062"/>
            <a:ext cx="8118374" cy="1164698"/>
          </a:xfrm>
          <a:prstGeom prst="rect">
            <a:avLst/>
          </a:prstGeom>
        </p:spPr>
        <p:txBody>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002060"/>
                </a:solidFill>
              </a:rPr>
              <a:t>METTRE À DISPOSITION DES MOTS POUR DÉCRIRE LES ACTIONS ET LES COMPÉTENCES DÉVELOPPÉES</a:t>
            </a:r>
          </a:p>
        </p:txBody>
      </p:sp>
      <p:sp>
        <p:nvSpPr>
          <p:cNvPr id="2" name="ZoneTexte 1"/>
          <p:cNvSpPr txBox="1"/>
          <p:nvPr/>
        </p:nvSpPr>
        <p:spPr>
          <a:xfrm>
            <a:off x="390000" y="1566882"/>
            <a:ext cx="3122840" cy="1838801"/>
          </a:xfrm>
          <a:prstGeom prst="downArrowCallou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a:solidFill>
                  <a:srgbClr val="002060"/>
                </a:solidFill>
              </a:rPr>
              <a:t>Prendre le temps d’identifier les attendus des activités/missions confiées</a:t>
            </a:r>
          </a:p>
        </p:txBody>
      </p:sp>
      <p:sp>
        <p:nvSpPr>
          <p:cNvPr id="21" name="ZoneTexte 20"/>
          <p:cNvSpPr txBox="1"/>
          <p:nvPr/>
        </p:nvSpPr>
        <p:spPr>
          <a:xfrm>
            <a:off x="384003" y="3477294"/>
            <a:ext cx="3122840" cy="990124"/>
          </a:xfrm>
          <a:prstGeom prst="downArrowCallou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a:solidFill>
                  <a:srgbClr val="002060"/>
                </a:solidFill>
              </a:rPr>
              <a:t>Co construire les éléments avec les élèves</a:t>
            </a:r>
          </a:p>
        </p:txBody>
      </p:sp>
      <p:sp>
        <p:nvSpPr>
          <p:cNvPr id="22" name="ZoneTexte 21"/>
          <p:cNvSpPr txBox="1"/>
          <p:nvPr/>
        </p:nvSpPr>
        <p:spPr>
          <a:xfrm>
            <a:off x="384003" y="4577601"/>
            <a:ext cx="3122840" cy="1477328"/>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a:solidFill>
                  <a:srgbClr val="002060"/>
                </a:solidFill>
              </a:rPr>
              <a:t>Permet de se constituer des fiches à remobiliser et à enrichir pour gagner en autonomie et pouvoir </a:t>
            </a:r>
            <a:r>
              <a:rPr lang="fr-FR" dirty="0" err="1">
                <a:solidFill>
                  <a:srgbClr val="002060"/>
                </a:solidFill>
              </a:rPr>
              <a:t>auto-contrôler</a:t>
            </a:r>
            <a:r>
              <a:rPr lang="fr-FR" dirty="0">
                <a:solidFill>
                  <a:srgbClr val="002060"/>
                </a:solidFill>
              </a:rPr>
              <a:t> son travail</a:t>
            </a:r>
          </a:p>
        </p:txBody>
      </p:sp>
      <p:sp>
        <p:nvSpPr>
          <p:cNvPr id="4" name="ZoneTexte 3"/>
          <p:cNvSpPr txBox="1"/>
          <p:nvPr/>
        </p:nvSpPr>
        <p:spPr>
          <a:xfrm>
            <a:off x="3944888" y="1533772"/>
            <a:ext cx="5616624" cy="565785"/>
          </a:xfrm>
          <a:prstGeom prst="downArrowCallou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fr-FR" dirty="0"/>
              <a:t>Des éléments à votre disposition</a:t>
            </a:r>
          </a:p>
        </p:txBody>
      </p:sp>
      <p:pic>
        <p:nvPicPr>
          <p:cNvPr id="5" name="Image 4">
            <a:extLst>
              <a:ext uri="{FF2B5EF4-FFF2-40B4-BE49-F238E27FC236}">
                <a16:creationId xmlns:a16="http://schemas.microsoft.com/office/drawing/2014/main" id="{1557A7FA-226B-42F7-ACC0-5209727B9603}"/>
              </a:ext>
            </a:extLst>
          </p:cNvPr>
          <p:cNvPicPr>
            <a:picLocks noChangeAspect="1"/>
          </p:cNvPicPr>
          <p:nvPr/>
        </p:nvPicPr>
        <p:blipFill>
          <a:blip r:embed="rId4"/>
          <a:stretch>
            <a:fillRect/>
          </a:stretch>
        </p:blipFill>
        <p:spPr>
          <a:xfrm>
            <a:off x="3800872" y="2186625"/>
            <a:ext cx="5667378" cy="3868302"/>
          </a:xfrm>
          <a:prstGeom prst="rect">
            <a:avLst/>
          </a:prstGeom>
        </p:spPr>
      </p:pic>
    </p:spTree>
    <p:extLst>
      <p:ext uri="{BB962C8B-B14F-4D97-AF65-F5344CB8AC3E}">
        <p14:creationId xmlns:p14="http://schemas.microsoft.com/office/powerpoint/2010/main" val="236731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4072448" y="2811332"/>
            <a:ext cx="504056" cy="369332"/>
          </a:xfrm>
          <a:prstGeom prst="rect">
            <a:avLst/>
          </a:prstGeom>
          <a:solidFill>
            <a:schemeClr val="bg1"/>
          </a:solidFill>
        </p:spPr>
        <p:txBody>
          <a:bodyPr wrap="square" rtlCol="0">
            <a:spAutoFit/>
          </a:bodyPr>
          <a:lstStyle/>
          <a:p>
            <a:endParaRPr lang="fr-FR" dirty="0"/>
          </a:p>
        </p:txBody>
      </p:sp>
      <p:pic>
        <p:nvPicPr>
          <p:cNvPr id="18" name="Image 17"/>
          <p:cNvPicPr>
            <a:picLocks noChangeAspect="1"/>
          </p:cNvPicPr>
          <p:nvPr/>
        </p:nvPicPr>
        <p:blipFill>
          <a:blip r:embed="rId3"/>
          <a:stretch>
            <a:fillRect/>
          </a:stretch>
        </p:blipFill>
        <p:spPr>
          <a:xfrm>
            <a:off x="1518862" y="955887"/>
            <a:ext cx="2903816" cy="1524331"/>
          </a:xfrm>
          <a:prstGeom prst="rect">
            <a:avLst/>
          </a:prstGeom>
        </p:spPr>
      </p:pic>
      <p:sp>
        <p:nvSpPr>
          <p:cNvPr id="58374" name="Titre 1"/>
          <p:cNvSpPr>
            <a:spLocks noGrp="1"/>
          </p:cNvSpPr>
          <p:nvPr>
            <p:ph type="title"/>
          </p:nvPr>
        </p:nvSpPr>
        <p:spPr>
          <a:xfrm>
            <a:off x="1712640" y="274638"/>
            <a:ext cx="7159625" cy="551674"/>
          </a:xfrm>
          <a:solidFill>
            <a:schemeClr val="bg1"/>
          </a:solidFill>
        </p:spPr>
        <p:txBody>
          <a:bodyPr/>
          <a:lstStyle/>
          <a:p>
            <a:pPr eaLnBrk="1" hangingPunct="1"/>
            <a:r>
              <a:rPr lang="fr-FR" altLang="fr-FR" sz="3200" dirty="0">
                <a:solidFill>
                  <a:srgbClr val="002060"/>
                </a:solidFill>
              </a:rPr>
              <a:t>LE RÉFÉRENTIEL DES </a:t>
            </a:r>
            <a:r>
              <a:rPr lang="fr-FR" altLang="fr-FR" sz="3200" dirty="0">
                <a:solidFill>
                  <a:srgbClr val="002060"/>
                </a:solidFill>
                <a:cs typeface="Calibri" panose="020F0502020204030204" pitchFamily="34" charset="0"/>
              </a:rPr>
              <a:t>É</a:t>
            </a:r>
            <a:r>
              <a:rPr lang="fr-FR" altLang="fr-FR" sz="3200" dirty="0">
                <a:solidFill>
                  <a:srgbClr val="002060"/>
                </a:solidFill>
              </a:rPr>
              <a:t>PREUVES</a:t>
            </a:r>
          </a:p>
        </p:txBody>
      </p:sp>
      <p:cxnSp>
        <p:nvCxnSpPr>
          <p:cNvPr id="14" name="Connecteur droit 13"/>
          <p:cNvCxnSpPr/>
          <p:nvPr/>
        </p:nvCxnSpPr>
        <p:spPr>
          <a:xfrm>
            <a:off x="533409" y="826312"/>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a:stretch>
            <a:fillRect/>
          </a:stretch>
        </p:blipFill>
        <p:spPr>
          <a:xfrm>
            <a:off x="190613" y="2609792"/>
            <a:ext cx="4523496" cy="3773761"/>
          </a:xfrm>
          <a:prstGeom prst="rect">
            <a:avLst/>
          </a:prstGeom>
        </p:spPr>
      </p:pic>
      <p:sp>
        <p:nvSpPr>
          <p:cNvPr id="3" name="ZoneTexte 2"/>
          <p:cNvSpPr txBox="1"/>
          <p:nvPr/>
        </p:nvSpPr>
        <p:spPr>
          <a:xfrm>
            <a:off x="109464" y="1672550"/>
            <a:ext cx="1243136"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400" b="1" dirty="0"/>
              <a:t>BAC</a:t>
            </a:r>
          </a:p>
          <a:p>
            <a:pPr algn="ctr"/>
            <a:r>
              <a:rPr lang="fr-FR" sz="2400" b="1" dirty="0"/>
              <a:t>MCV</a:t>
            </a:r>
          </a:p>
        </p:txBody>
      </p:sp>
      <p:sp>
        <p:nvSpPr>
          <p:cNvPr id="6" name="ZoneTexte 5"/>
          <p:cNvSpPr txBox="1"/>
          <p:nvPr/>
        </p:nvSpPr>
        <p:spPr>
          <a:xfrm>
            <a:off x="9345488" y="2811332"/>
            <a:ext cx="504056" cy="369332"/>
          </a:xfrm>
          <a:prstGeom prst="rect">
            <a:avLst/>
          </a:prstGeom>
          <a:solidFill>
            <a:schemeClr val="bg1"/>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621B7351-6E10-4372-92F0-8D82C4A87F1A}"/>
              </a:ext>
            </a:extLst>
          </p:cNvPr>
          <p:cNvPicPr>
            <a:picLocks noChangeAspect="1"/>
          </p:cNvPicPr>
          <p:nvPr/>
        </p:nvPicPr>
        <p:blipFill>
          <a:blip r:embed="rId5"/>
          <a:stretch>
            <a:fillRect/>
          </a:stretch>
        </p:blipFill>
        <p:spPr>
          <a:xfrm>
            <a:off x="5110511" y="2659838"/>
            <a:ext cx="4097372" cy="3599180"/>
          </a:xfrm>
          <a:prstGeom prst="rect">
            <a:avLst/>
          </a:prstGeom>
        </p:spPr>
      </p:pic>
      <p:pic>
        <p:nvPicPr>
          <p:cNvPr id="10" name="Image 9">
            <a:extLst>
              <a:ext uri="{FF2B5EF4-FFF2-40B4-BE49-F238E27FC236}">
                <a16:creationId xmlns:a16="http://schemas.microsoft.com/office/drawing/2014/main" id="{6D4DC724-DFF7-4A33-9553-3BAD3A7AD019}"/>
              </a:ext>
            </a:extLst>
          </p:cNvPr>
          <p:cNvPicPr>
            <a:picLocks noChangeAspect="1"/>
          </p:cNvPicPr>
          <p:nvPr/>
        </p:nvPicPr>
        <p:blipFill>
          <a:blip r:embed="rId6"/>
          <a:stretch>
            <a:fillRect/>
          </a:stretch>
        </p:blipFill>
        <p:spPr>
          <a:xfrm>
            <a:off x="6718516" y="793280"/>
            <a:ext cx="2879000" cy="1816512"/>
          </a:xfrm>
          <a:prstGeom prst="rect">
            <a:avLst/>
          </a:prstGeom>
        </p:spPr>
      </p:pic>
      <p:sp>
        <p:nvSpPr>
          <p:cNvPr id="11" name="ZoneTexte 10">
            <a:extLst>
              <a:ext uri="{FF2B5EF4-FFF2-40B4-BE49-F238E27FC236}">
                <a16:creationId xmlns:a16="http://schemas.microsoft.com/office/drawing/2014/main" id="{6361651A-9F4C-400A-991C-A39552B4C4EC}"/>
              </a:ext>
            </a:extLst>
          </p:cNvPr>
          <p:cNvSpPr txBox="1"/>
          <p:nvPr/>
        </p:nvSpPr>
        <p:spPr>
          <a:xfrm>
            <a:off x="5292452" y="1649221"/>
            <a:ext cx="1243136"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400" b="1" dirty="0"/>
              <a:t>CAP</a:t>
            </a:r>
          </a:p>
          <a:p>
            <a:pPr algn="ctr"/>
            <a:r>
              <a:rPr lang="fr-FR" sz="2400" b="1" dirty="0"/>
              <a:t>MCV</a:t>
            </a:r>
          </a:p>
        </p:txBody>
      </p:sp>
    </p:spTree>
    <p:extLst>
      <p:ext uri="{BB962C8B-B14F-4D97-AF65-F5344CB8AC3E}">
        <p14:creationId xmlns:p14="http://schemas.microsoft.com/office/powerpoint/2010/main" val="369369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p:cNvCxnSpPr/>
          <p:nvPr/>
        </p:nvCxnSpPr>
        <p:spPr>
          <a:xfrm>
            <a:off x="606024" y="127572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3"/>
          <a:stretch>
            <a:fillRect/>
          </a:stretch>
        </p:blipFill>
        <p:spPr>
          <a:xfrm>
            <a:off x="920552" y="584062"/>
            <a:ext cx="542449" cy="533255"/>
          </a:xfrm>
          <a:prstGeom prst="rect">
            <a:avLst/>
          </a:prstGeom>
        </p:spPr>
      </p:pic>
      <p:sp>
        <p:nvSpPr>
          <p:cNvPr id="13"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20" name="Titre 1"/>
          <p:cNvSpPr txBox="1">
            <a:spLocks/>
          </p:cNvSpPr>
          <p:nvPr/>
        </p:nvSpPr>
        <p:spPr>
          <a:xfrm>
            <a:off x="1568624" y="104062"/>
            <a:ext cx="8118374" cy="1164698"/>
          </a:xfrm>
          <a:prstGeom prst="rect">
            <a:avLst/>
          </a:prstGeom>
        </p:spPr>
        <p:txBody>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002060"/>
                </a:solidFill>
              </a:rPr>
              <a:t>METTRE À DISPOSITION DES MOTS POUR DÉCRIRE LES ACTIONS ET LES COMPÉTENCES DÉVELOPPÉES</a:t>
            </a:r>
          </a:p>
        </p:txBody>
      </p:sp>
      <p:sp>
        <p:nvSpPr>
          <p:cNvPr id="2" name="ZoneTexte 1"/>
          <p:cNvSpPr txBox="1"/>
          <p:nvPr/>
        </p:nvSpPr>
        <p:spPr>
          <a:xfrm>
            <a:off x="392521" y="1434126"/>
            <a:ext cx="3122840" cy="1838801"/>
          </a:xfrm>
          <a:prstGeom prst="downArrowCallou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a:solidFill>
                  <a:srgbClr val="002060"/>
                </a:solidFill>
              </a:rPr>
              <a:t>Prendre le temps d’identifier les attendus des activités/missions confiées</a:t>
            </a:r>
          </a:p>
        </p:txBody>
      </p:sp>
      <p:sp>
        <p:nvSpPr>
          <p:cNvPr id="21" name="ZoneTexte 20"/>
          <p:cNvSpPr txBox="1"/>
          <p:nvPr/>
        </p:nvSpPr>
        <p:spPr>
          <a:xfrm>
            <a:off x="417355" y="3306418"/>
            <a:ext cx="3122840" cy="990124"/>
          </a:xfrm>
          <a:prstGeom prst="downArrowCallou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a:solidFill>
                  <a:srgbClr val="002060"/>
                </a:solidFill>
              </a:rPr>
              <a:t>Co construire les éléments avec les élèves</a:t>
            </a:r>
          </a:p>
        </p:txBody>
      </p:sp>
      <p:sp>
        <p:nvSpPr>
          <p:cNvPr id="22" name="ZoneTexte 21"/>
          <p:cNvSpPr txBox="1"/>
          <p:nvPr/>
        </p:nvSpPr>
        <p:spPr>
          <a:xfrm>
            <a:off x="384003" y="4375741"/>
            <a:ext cx="3122840" cy="1477328"/>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a:solidFill>
                  <a:srgbClr val="002060"/>
                </a:solidFill>
              </a:rPr>
              <a:t>Permet de se constituer des fiches à remobiliser et à enrichir pour gagner en autonomie et pouvoir </a:t>
            </a:r>
            <a:r>
              <a:rPr lang="fr-FR" dirty="0" err="1">
                <a:solidFill>
                  <a:srgbClr val="002060"/>
                </a:solidFill>
              </a:rPr>
              <a:t>auto-contrôler</a:t>
            </a:r>
            <a:r>
              <a:rPr lang="fr-FR" dirty="0">
                <a:solidFill>
                  <a:srgbClr val="002060"/>
                </a:solidFill>
              </a:rPr>
              <a:t> son travail</a:t>
            </a:r>
          </a:p>
        </p:txBody>
      </p:sp>
      <p:sp>
        <p:nvSpPr>
          <p:cNvPr id="4" name="ZoneTexte 3"/>
          <p:cNvSpPr txBox="1"/>
          <p:nvPr/>
        </p:nvSpPr>
        <p:spPr>
          <a:xfrm>
            <a:off x="3944888" y="1388892"/>
            <a:ext cx="5616624" cy="565785"/>
          </a:xfrm>
          <a:prstGeom prst="downArrowCallou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fr-FR" dirty="0"/>
              <a:t>Des éléments à votre disposition</a:t>
            </a:r>
          </a:p>
        </p:txBody>
      </p:sp>
      <p:pic>
        <p:nvPicPr>
          <p:cNvPr id="3" name="Image 2">
            <a:extLst>
              <a:ext uri="{FF2B5EF4-FFF2-40B4-BE49-F238E27FC236}">
                <a16:creationId xmlns:a16="http://schemas.microsoft.com/office/drawing/2014/main" id="{87CEEBCA-DE26-4725-9560-563B2F532558}"/>
              </a:ext>
            </a:extLst>
          </p:cNvPr>
          <p:cNvPicPr>
            <a:picLocks noChangeAspect="1"/>
          </p:cNvPicPr>
          <p:nvPr/>
        </p:nvPicPr>
        <p:blipFill>
          <a:blip r:embed="rId4"/>
          <a:stretch>
            <a:fillRect/>
          </a:stretch>
        </p:blipFill>
        <p:spPr>
          <a:xfrm>
            <a:off x="4203115" y="1818804"/>
            <a:ext cx="3080807" cy="4172999"/>
          </a:xfrm>
          <a:prstGeom prst="rect">
            <a:avLst/>
          </a:prstGeom>
        </p:spPr>
      </p:pic>
      <p:sp>
        <p:nvSpPr>
          <p:cNvPr id="14" name="ZoneTexte 13">
            <a:extLst>
              <a:ext uri="{FF2B5EF4-FFF2-40B4-BE49-F238E27FC236}">
                <a16:creationId xmlns:a16="http://schemas.microsoft.com/office/drawing/2014/main" id="{3D2982E6-173C-4860-B58C-360FE45BC1BF}"/>
              </a:ext>
            </a:extLst>
          </p:cNvPr>
          <p:cNvSpPr txBox="1"/>
          <p:nvPr/>
        </p:nvSpPr>
        <p:spPr>
          <a:xfrm>
            <a:off x="7498686" y="1989407"/>
            <a:ext cx="1657500" cy="1754326"/>
          </a:xfrm>
          <a:prstGeom prst="rect">
            <a:avLst/>
          </a:prstGeom>
          <a:noFill/>
        </p:spPr>
        <p:txBody>
          <a:bodyPr wrap="square" rtlCol="0">
            <a:spAutoFit/>
          </a:bodyPr>
          <a:lstStyle/>
          <a:p>
            <a:r>
              <a:rPr lang="fr-FR" dirty="0"/>
              <a:t>Illustrer par les productions, les photos, des vidéos etc…</a:t>
            </a:r>
          </a:p>
        </p:txBody>
      </p:sp>
      <p:pic>
        <p:nvPicPr>
          <p:cNvPr id="15" name="Image 14">
            <a:extLst>
              <a:ext uri="{FF2B5EF4-FFF2-40B4-BE49-F238E27FC236}">
                <a16:creationId xmlns:a16="http://schemas.microsoft.com/office/drawing/2014/main" id="{4EB6C021-38D6-4C4D-AE6C-A3D0B5B74091}"/>
              </a:ext>
            </a:extLst>
          </p:cNvPr>
          <p:cNvPicPr>
            <a:picLocks noChangeAspect="1"/>
          </p:cNvPicPr>
          <p:nvPr/>
        </p:nvPicPr>
        <p:blipFill>
          <a:blip r:embed="rId5"/>
          <a:stretch>
            <a:fillRect/>
          </a:stretch>
        </p:blipFill>
        <p:spPr>
          <a:xfrm rot="533036">
            <a:off x="7613888" y="3904783"/>
            <a:ext cx="1427098" cy="1149256"/>
          </a:xfrm>
          <a:prstGeom prst="rect">
            <a:avLst/>
          </a:prstGeom>
        </p:spPr>
      </p:pic>
      <p:sp>
        <p:nvSpPr>
          <p:cNvPr id="16" name="Rectangle 15">
            <a:extLst>
              <a:ext uri="{FF2B5EF4-FFF2-40B4-BE49-F238E27FC236}">
                <a16:creationId xmlns:a16="http://schemas.microsoft.com/office/drawing/2014/main" id="{E18000F0-2A4F-4C28-8500-7C5BFA48D84D}"/>
              </a:ext>
            </a:extLst>
          </p:cNvPr>
          <p:cNvSpPr/>
          <p:nvPr/>
        </p:nvSpPr>
        <p:spPr>
          <a:xfrm>
            <a:off x="384003" y="6011474"/>
            <a:ext cx="9139386" cy="369332"/>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fr-FR" dirty="0"/>
              <a:t>Importance de faire réaliser un book / portefolio/ dossier professionnel</a:t>
            </a:r>
          </a:p>
        </p:txBody>
      </p:sp>
    </p:spTree>
    <p:extLst>
      <p:ext uri="{BB962C8B-B14F-4D97-AF65-F5344CB8AC3E}">
        <p14:creationId xmlns:p14="http://schemas.microsoft.com/office/powerpoint/2010/main" val="50169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21</a:t>
            </a:fld>
            <a:endParaRPr lang="fr-FR" dirty="0"/>
          </a:p>
        </p:txBody>
      </p:sp>
      <p:sp>
        <p:nvSpPr>
          <p:cNvPr id="11" name="Titre 1"/>
          <p:cNvSpPr txBox="1">
            <a:spLocks/>
          </p:cNvSpPr>
          <p:nvPr/>
        </p:nvSpPr>
        <p:spPr bwMode="auto">
          <a:xfrm>
            <a:off x="195000" y="1484784"/>
            <a:ext cx="9793087"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altLang="fr-FR" b="1" dirty="0">
                <a:solidFill>
                  <a:srgbClr val="002060"/>
                </a:solidFill>
              </a:rPr>
              <a:t>WEBINAIRE</a:t>
            </a:r>
          </a:p>
          <a:p>
            <a:r>
              <a:rPr lang="fr-FR" altLang="fr-FR" sz="3200" b="1" dirty="0">
                <a:solidFill>
                  <a:srgbClr val="002060"/>
                </a:solidFill>
              </a:rPr>
              <a:t>Métiers de la relation client</a:t>
            </a:r>
          </a:p>
          <a:p>
            <a:endParaRPr lang="fr-FR" altLang="fr-FR" sz="3200" b="1" dirty="0">
              <a:solidFill>
                <a:srgbClr val="002060"/>
              </a:solidFill>
            </a:endParaRPr>
          </a:p>
          <a:p>
            <a:r>
              <a:rPr lang="fr-FR" altLang="fr-FR" sz="3200" b="1" dirty="0">
                <a:solidFill>
                  <a:srgbClr val="002060"/>
                </a:solidFill>
              </a:rPr>
              <a:t>Témoignage  </a:t>
            </a:r>
          </a:p>
          <a:p>
            <a:r>
              <a:rPr lang="fr-FR" altLang="fr-FR" sz="3200" b="1" dirty="0">
                <a:solidFill>
                  <a:srgbClr val="002060"/>
                </a:solidFill>
              </a:rPr>
              <a:t> CCI Angers – Christelle ARNAUD</a:t>
            </a:r>
          </a:p>
        </p:txBody>
      </p:sp>
      <p:pic>
        <p:nvPicPr>
          <p:cNvPr id="10" name="Image 9"/>
          <p:cNvPicPr>
            <a:picLocks noChangeAspect="1"/>
          </p:cNvPicPr>
          <p:nvPr/>
        </p:nvPicPr>
        <p:blipFill>
          <a:blip r:embed="rId2"/>
          <a:stretch>
            <a:fillRect/>
          </a:stretch>
        </p:blipFill>
        <p:spPr>
          <a:xfrm>
            <a:off x="2866088" y="3101938"/>
            <a:ext cx="4450909" cy="2808312"/>
          </a:xfrm>
          <a:prstGeom prst="rect">
            <a:avLst/>
          </a:prstGeom>
        </p:spPr>
      </p:pic>
      <p:sp>
        <p:nvSpPr>
          <p:cNvPr id="3" name="Espace réservé de la date 2"/>
          <p:cNvSpPr>
            <a:spLocks noGrp="1"/>
          </p:cNvSpPr>
          <p:nvPr>
            <p:ph type="dt" sz="half" idx="10"/>
          </p:nvPr>
        </p:nvSpPr>
        <p:spPr/>
        <p:txBody>
          <a:bodyPr/>
          <a:lstStyle/>
          <a:p>
            <a:pPr algn="r"/>
            <a:r>
              <a:rPr lang="fr-FR" cap="all" dirty="0"/>
              <a:t>7 &amp; 8 DECEMBRE 2020</a:t>
            </a:r>
          </a:p>
        </p:txBody>
      </p:sp>
      <p:sp>
        <p:nvSpPr>
          <p:cNvPr id="7" name="Espace réservé du pied de page 2"/>
          <p:cNvSpPr txBox="1">
            <a:spLocks/>
          </p:cNvSpPr>
          <p:nvPr/>
        </p:nvSpPr>
        <p:spPr>
          <a:xfrm>
            <a:off x="357200" y="6516036"/>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dirty="0"/>
              <a:t>Académie de Nantes – Regroupement académique BCP MRC</a:t>
            </a:r>
          </a:p>
        </p:txBody>
      </p:sp>
    </p:spTree>
    <p:extLst>
      <p:ext uri="{BB962C8B-B14F-4D97-AF65-F5344CB8AC3E}">
        <p14:creationId xmlns:p14="http://schemas.microsoft.com/office/powerpoint/2010/main" val="293577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6214" y="231945"/>
            <a:ext cx="8080783" cy="960000"/>
          </a:xfrm>
        </p:spPr>
        <p:txBody>
          <a:bodyPr>
            <a:normAutofit/>
          </a:bodyPr>
          <a:lstStyle/>
          <a:p>
            <a:pPr>
              <a:lnSpc>
                <a:spcPts val="3100"/>
              </a:lnSpc>
            </a:pPr>
            <a:r>
              <a:rPr lang="fr-FR" sz="2600" dirty="0">
                <a:solidFill>
                  <a:srgbClr val="002060"/>
                </a:solidFill>
              </a:rPr>
              <a:t>LE SUIVI DES COMPETENCES EN CENTRE DE FORMATION</a:t>
            </a:r>
          </a:p>
        </p:txBody>
      </p:sp>
      <p:cxnSp>
        <p:nvCxnSpPr>
          <p:cNvPr id="10" name="Connecteur droit 9"/>
          <p:cNvCxnSpPr/>
          <p:nvPr/>
        </p:nvCxnSpPr>
        <p:spPr>
          <a:xfrm>
            <a:off x="575587" y="1191945"/>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3"/>
          <a:stretch>
            <a:fillRect/>
          </a:stretch>
        </p:blipFill>
        <p:spPr>
          <a:xfrm>
            <a:off x="867002" y="270418"/>
            <a:ext cx="542449" cy="533255"/>
          </a:xfrm>
          <a:prstGeom prst="rect">
            <a:avLst/>
          </a:prstGeom>
        </p:spPr>
      </p:pic>
      <p:sp>
        <p:nvSpPr>
          <p:cNvPr id="12"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13"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pic>
        <p:nvPicPr>
          <p:cNvPr id="3" name="Image 2">
            <a:extLst>
              <a:ext uri="{FF2B5EF4-FFF2-40B4-BE49-F238E27FC236}">
                <a16:creationId xmlns:a16="http://schemas.microsoft.com/office/drawing/2014/main" id="{E1EBB369-086F-43B9-AC3B-AB51A8FA6F0A}"/>
              </a:ext>
            </a:extLst>
          </p:cNvPr>
          <p:cNvPicPr>
            <a:picLocks noChangeAspect="1"/>
          </p:cNvPicPr>
          <p:nvPr/>
        </p:nvPicPr>
        <p:blipFill rotWithShape="1">
          <a:blip r:embed="rId4"/>
          <a:srcRect r="9596"/>
          <a:stretch/>
        </p:blipFill>
        <p:spPr>
          <a:xfrm>
            <a:off x="167540" y="1995106"/>
            <a:ext cx="9519457" cy="3670949"/>
          </a:xfrm>
          <a:prstGeom prst="rect">
            <a:avLst/>
          </a:prstGeom>
        </p:spPr>
      </p:pic>
    </p:spTree>
    <p:extLst>
      <p:ext uri="{BB962C8B-B14F-4D97-AF65-F5344CB8AC3E}">
        <p14:creationId xmlns:p14="http://schemas.microsoft.com/office/powerpoint/2010/main" val="387156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6214" y="231945"/>
            <a:ext cx="8080783" cy="960000"/>
          </a:xfrm>
        </p:spPr>
        <p:txBody>
          <a:bodyPr>
            <a:normAutofit/>
          </a:bodyPr>
          <a:lstStyle/>
          <a:p>
            <a:pPr>
              <a:lnSpc>
                <a:spcPts val="3100"/>
              </a:lnSpc>
            </a:pPr>
            <a:r>
              <a:rPr lang="fr-FR" sz="2600" dirty="0">
                <a:solidFill>
                  <a:srgbClr val="002060"/>
                </a:solidFill>
              </a:rPr>
              <a:t>LE SUIVI DES COMPETENCES AVEC L’ENTREPRISE</a:t>
            </a:r>
          </a:p>
        </p:txBody>
      </p:sp>
      <p:cxnSp>
        <p:nvCxnSpPr>
          <p:cNvPr id="10" name="Connecteur droit 9"/>
          <p:cNvCxnSpPr/>
          <p:nvPr/>
        </p:nvCxnSpPr>
        <p:spPr>
          <a:xfrm>
            <a:off x="575587" y="1191945"/>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3"/>
          <a:stretch>
            <a:fillRect/>
          </a:stretch>
        </p:blipFill>
        <p:spPr>
          <a:xfrm>
            <a:off x="867002" y="270418"/>
            <a:ext cx="542449" cy="533255"/>
          </a:xfrm>
          <a:prstGeom prst="rect">
            <a:avLst/>
          </a:prstGeom>
        </p:spPr>
      </p:pic>
      <p:sp>
        <p:nvSpPr>
          <p:cNvPr id="12"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13"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pic>
        <p:nvPicPr>
          <p:cNvPr id="3" name="Image 2">
            <a:extLst>
              <a:ext uri="{FF2B5EF4-FFF2-40B4-BE49-F238E27FC236}">
                <a16:creationId xmlns:a16="http://schemas.microsoft.com/office/drawing/2014/main" id="{2FD9DE9D-42EC-47AB-BC2E-6E2CDD2D793D}"/>
              </a:ext>
            </a:extLst>
          </p:cNvPr>
          <p:cNvPicPr>
            <a:picLocks noChangeAspect="1"/>
          </p:cNvPicPr>
          <p:nvPr/>
        </p:nvPicPr>
        <p:blipFill rotWithShape="1">
          <a:blip r:embed="rId4"/>
          <a:srcRect l="4642"/>
          <a:stretch/>
        </p:blipFill>
        <p:spPr>
          <a:xfrm>
            <a:off x="64456" y="1557964"/>
            <a:ext cx="5149917" cy="4431763"/>
          </a:xfrm>
          <a:prstGeom prst="rect">
            <a:avLst/>
          </a:prstGeom>
        </p:spPr>
      </p:pic>
      <p:sp>
        <p:nvSpPr>
          <p:cNvPr id="4" name="ZoneTexte 3">
            <a:extLst>
              <a:ext uri="{FF2B5EF4-FFF2-40B4-BE49-F238E27FC236}">
                <a16:creationId xmlns:a16="http://schemas.microsoft.com/office/drawing/2014/main" id="{422E7F5F-4364-4D01-A727-433C6D8D2C33}"/>
              </a:ext>
            </a:extLst>
          </p:cNvPr>
          <p:cNvSpPr txBox="1"/>
          <p:nvPr/>
        </p:nvSpPr>
        <p:spPr>
          <a:xfrm rot="20243776">
            <a:off x="685590" y="3656187"/>
            <a:ext cx="4521429" cy="369332"/>
          </a:xfrm>
          <a:prstGeom prst="rect">
            <a:avLst/>
          </a:prstGeom>
          <a:solidFill>
            <a:srgbClr val="002060"/>
          </a:solidFill>
        </p:spPr>
        <p:txBody>
          <a:bodyPr wrap="square" rtlCol="0">
            <a:spAutoFit/>
          </a:bodyPr>
          <a:lstStyle/>
          <a:p>
            <a:r>
              <a:rPr lang="fr-FR" dirty="0">
                <a:solidFill>
                  <a:schemeClr val="bg1"/>
                </a:solidFill>
              </a:rPr>
              <a:t>SUIVI DE L’ACTIVITE EN ENTREPRISE</a:t>
            </a:r>
          </a:p>
        </p:txBody>
      </p:sp>
      <p:pic>
        <p:nvPicPr>
          <p:cNvPr id="5" name="Image 4">
            <a:extLst>
              <a:ext uri="{FF2B5EF4-FFF2-40B4-BE49-F238E27FC236}">
                <a16:creationId xmlns:a16="http://schemas.microsoft.com/office/drawing/2014/main" id="{3455C35F-7751-40E6-B6AA-0F00A6A9F2F4}"/>
              </a:ext>
            </a:extLst>
          </p:cNvPr>
          <p:cNvPicPr>
            <a:picLocks noChangeAspect="1"/>
          </p:cNvPicPr>
          <p:nvPr/>
        </p:nvPicPr>
        <p:blipFill>
          <a:blip r:embed="rId5"/>
          <a:stretch>
            <a:fillRect/>
          </a:stretch>
        </p:blipFill>
        <p:spPr>
          <a:xfrm>
            <a:off x="5149917" y="1403323"/>
            <a:ext cx="4691627" cy="4875059"/>
          </a:xfrm>
          <a:prstGeom prst="rect">
            <a:avLst/>
          </a:prstGeom>
        </p:spPr>
      </p:pic>
      <p:sp>
        <p:nvSpPr>
          <p:cNvPr id="11" name="ZoneTexte 10">
            <a:extLst>
              <a:ext uri="{FF2B5EF4-FFF2-40B4-BE49-F238E27FC236}">
                <a16:creationId xmlns:a16="http://schemas.microsoft.com/office/drawing/2014/main" id="{45833967-1037-4F28-8DCE-9CB928332787}"/>
              </a:ext>
            </a:extLst>
          </p:cNvPr>
          <p:cNvSpPr txBox="1"/>
          <p:nvPr/>
        </p:nvSpPr>
        <p:spPr>
          <a:xfrm rot="20243776">
            <a:off x="5139324" y="3790582"/>
            <a:ext cx="4521429" cy="646331"/>
          </a:xfrm>
          <a:prstGeom prst="rect">
            <a:avLst/>
          </a:prstGeom>
          <a:solidFill>
            <a:srgbClr val="002060"/>
          </a:solidFill>
        </p:spPr>
        <p:txBody>
          <a:bodyPr wrap="square" rtlCol="0">
            <a:spAutoFit/>
          </a:bodyPr>
          <a:lstStyle/>
          <a:p>
            <a:pPr algn="ctr"/>
            <a:r>
              <a:rPr lang="fr-FR" dirty="0">
                <a:solidFill>
                  <a:schemeClr val="bg1"/>
                </a:solidFill>
              </a:rPr>
              <a:t>BILAN DES COMPETENCES SUR LES ACTIVITES EN ENTREPRISE</a:t>
            </a:r>
          </a:p>
        </p:txBody>
      </p:sp>
    </p:spTree>
    <p:extLst>
      <p:ext uri="{BB962C8B-B14F-4D97-AF65-F5344CB8AC3E}">
        <p14:creationId xmlns:p14="http://schemas.microsoft.com/office/powerpoint/2010/main" val="1028189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6214" y="231945"/>
            <a:ext cx="8080783" cy="960000"/>
          </a:xfrm>
        </p:spPr>
        <p:txBody>
          <a:bodyPr>
            <a:normAutofit fontScale="90000"/>
          </a:bodyPr>
          <a:lstStyle/>
          <a:p>
            <a:pPr>
              <a:lnSpc>
                <a:spcPts val="3100"/>
              </a:lnSpc>
            </a:pPr>
            <a:r>
              <a:rPr lang="fr-FR" sz="2600" dirty="0">
                <a:solidFill>
                  <a:srgbClr val="002060"/>
                </a:solidFill>
              </a:rPr>
              <a:t>LE PROCESSUS D’ÉVALUATION DES COMPÉTENCES SUIT LE PROCESSUS DE FORMATION</a:t>
            </a:r>
          </a:p>
        </p:txBody>
      </p:sp>
      <p:cxnSp>
        <p:nvCxnSpPr>
          <p:cNvPr id="10" name="Connecteur droit 9"/>
          <p:cNvCxnSpPr/>
          <p:nvPr/>
        </p:nvCxnSpPr>
        <p:spPr>
          <a:xfrm>
            <a:off x="575587" y="1191945"/>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3"/>
          <a:stretch>
            <a:fillRect/>
          </a:stretch>
        </p:blipFill>
        <p:spPr>
          <a:xfrm>
            <a:off x="867002" y="270418"/>
            <a:ext cx="542449" cy="533255"/>
          </a:xfrm>
          <a:prstGeom prst="rect">
            <a:avLst/>
          </a:prstGeom>
        </p:spPr>
      </p:pic>
      <p:sp>
        <p:nvSpPr>
          <p:cNvPr id="12"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13"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sp>
        <p:nvSpPr>
          <p:cNvPr id="6" name="Rectangle 5"/>
          <p:cNvSpPr/>
          <p:nvPr/>
        </p:nvSpPr>
        <p:spPr>
          <a:xfrm>
            <a:off x="401421" y="1455641"/>
            <a:ext cx="9129654" cy="4976747"/>
          </a:xfrm>
          <a:prstGeom prst="rect">
            <a:avLst/>
          </a:prstGeom>
        </p:spPr>
        <p:txBody>
          <a:bodyPr wrap="square">
            <a:spAutoFit/>
          </a:bodyPr>
          <a:lstStyle/>
          <a:p>
            <a:pPr algn="just">
              <a:lnSpc>
                <a:spcPct val="115000"/>
              </a:lnSpc>
              <a:spcAft>
                <a:spcPts val="0"/>
              </a:spcAft>
            </a:pPr>
            <a:r>
              <a:rPr lang="fr-FR" b="1" dirty="0">
                <a:solidFill>
                  <a:srgbClr val="00B050"/>
                </a:solidFill>
                <a:latin typeface="Arial" panose="020B0604020202020204" pitchFamily="34" charset="0"/>
                <a:ea typeface="Calibri" panose="020F0502020204030204" pitchFamily="34" charset="0"/>
                <a:cs typeface="Times New Roman" panose="02020603050405020304" pitchFamily="18" charset="0"/>
              </a:rPr>
              <a:t>Se base sur le « réel »</a:t>
            </a:r>
            <a:r>
              <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rPr>
              <a:t>, c'est-à-dire sur </a:t>
            </a:r>
            <a:r>
              <a:rPr lang="fr-FR" b="1" dirty="0">
                <a:solidFill>
                  <a:srgbClr val="002060"/>
                </a:solidFill>
                <a:latin typeface="Arial" panose="020B0604020202020204" pitchFamily="34" charset="0"/>
                <a:ea typeface="Calibri" panose="020F0502020204030204" pitchFamily="34" charset="0"/>
                <a:cs typeface="Times New Roman" panose="02020603050405020304" pitchFamily="18" charset="0"/>
              </a:rPr>
              <a:t>des situations de travail vécues </a:t>
            </a:r>
            <a:r>
              <a:rPr lang="fr-FR"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(tenue de l’accueil d’une entreprise)</a:t>
            </a:r>
            <a:r>
              <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fr-FR" b="1" dirty="0">
                <a:solidFill>
                  <a:srgbClr val="002060"/>
                </a:solidFill>
                <a:latin typeface="Arial" panose="020B0604020202020204" pitchFamily="34" charset="0"/>
                <a:ea typeface="Calibri" panose="020F0502020204030204" pitchFamily="34" charset="0"/>
                <a:cs typeface="Times New Roman" panose="02020603050405020304" pitchFamily="18" charset="0"/>
              </a:rPr>
              <a:t>observées ou simulées </a:t>
            </a:r>
            <a:r>
              <a:rPr lang="fr-FR"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(étude de cas ou situations didactisées en centre de formation). </a:t>
            </a:r>
            <a:endParaRPr lang="fr-FR"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rPr>
              <a:t>Au cours de ces situations, </a:t>
            </a:r>
            <a:r>
              <a:rPr lang="fr-FR" b="1" dirty="0">
                <a:solidFill>
                  <a:srgbClr val="002060"/>
                </a:solidFill>
                <a:latin typeface="Arial" panose="020B0604020202020204" pitchFamily="34" charset="0"/>
                <a:ea typeface="Calibri" panose="020F0502020204030204" pitchFamily="34" charset="0"/>
                <a:cs typeface="Times New Roman" panose="02020603050405020304" pitchFamily="18" charset="0"/>
              </a:rPr>
              <a:t>on attend d’un apprenant qu’il montre les notions, les méthodes, les outils qu’il sait mobiliser afin de les transformer en actes efficaces</a:t>
            </a:r>
            <a:r>
              <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b="1" dirty="0">
                <a:solidFill>
                  <a:srgbClr val="00B050"/>
                </a:solidFill>
                <a:latin typeface="Arial" panose="020B0604020202020204" pitchFamily="34" charset="0"/>
                <a:ea typeface="Calibri" panose="020F0502020204030204" pitchFamily="34" charset="0"/>
                <a:cs typeface="Times New Roman" panose="02020603050405020304" pitchFamily="18" charset="0"/>
              </a:rPr>
              <a:t>L’efficacité est mesurée sous deux angles</a:t>
            </a:r>
            <a:r>
              <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rPr>
              <a:t> : </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12788" lvl="0" indent="-342900" algn="just">
              <a:lnSpc>
                <a:spcPct val="115000"/>
              </a:lnSpc>
              <a:spcAft>
                <a:spcPts val="0"/>
              </a:spcAft>
              <a:buClr>
                <a:srgbClr val="2F5496"/>
              </a:buClr>
              <a:buFont typeface="Wingdings" panose="05000000000000000000" pitchFamily="2" charset="2"/>
              <a:buChar char=""/>
            </a:pPr>
            <a:r>
              <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rPr>
              <a:t>L’apprenant sait prendre en charge et/ou résoudre le cas proposé en évaluation </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12788" lvl="0" indent="-342900" algn="just">
              <a:lnSpc>
                <a:spcPct val="115000"/>
              </a:lnSpc>
              <a:spcAft>
                <a:spcPts val="0"/>
              </a:spcAft>
              <a:buClr>
                <a:srgbClr val="2F5496"/>
              </a:buClr>
              <a:buFont typeface="Wingdings" panose="05000000000000000000" pitchFamily="2" charset="2"/>
              <a:buChar char=""/>
            </a:pPr>
            <a:r>
              <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rPr>
              <a:t>L’apprenant sait expliquer pourquoi il a choisi d’agir ainsi. </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b="1" dirty="0">
                <a:solidFill>
                  <a:srgbClr val="002060"/>
                </a:solidFill>
                <a:latin typeface="Arial" panose="020B0604020202020204" pitchFamily="34" charset="0"/>
                <a:ea typeface="Calibri" panose="020F0502020204030204" pitchFamily="34" charset="0"/>
                <a:cs typeface="Times New Roman" panose="02020603050405020304" pitchFamily="18" charset="0"/>
              </a:rPr>
              <a:t>L’action et l’expression de sa pensée sur l’action permettent de mesurer le degré d’acquisition des compétences</a:t>
            </a:r>
            <a:endParaRPr lang="fr-FR"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fr-FR" sz="800"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FR" b="1" dirty="0">
                <a:solidFill>
                  <a:schemeClr val="accent4"/>
                </a:solidFill>
                <a:latin typeface="Arial" panose="020B0604020202020204" pitchFamily="34" charset="0"/>
                <a:ea typeface="Calibri" panose="020F0502020204030204" pitchFamily="34" charset="0"/>
                <a:cs typeface="Times New Roman" panose="02020603050405020304" pitchFamily="18" charset="0"/>
              </a:rPr>
              <a:t>Ceci peut être mis en évidence tant en formation </a:t>
            </a:r>
          </a:p>
          <a:p>
            <a:pPr algn="ctr">
              <a:lnSpc>
                <a:spcPct val="115000"/>
              </a:lnSpc>
              <a:spcAft>
                <a:spcPts val="0"/>
              </a:spcAft>
            </a:pPr>
            <a:r>
              <a:rPr lang="fr-FR" b="1" dirty="0">
                <a:solidFill>
                  <a:schemeClr val="accent4"/>
                </a:solidFill>
                <a:latin typeface="Arial" panose="020B0604020202020204" pitchFamily="34" charset="0"/>
                <a:ea typeface="Calibri" panose="020F0502020204030204" pitchFamily="34" charset="0"/>
                <a:cs typeface="Times New Roman" panose="02020603050405020304" pitchFamily="18" charset="0"/>
              </a:rPr>
              <a:t>qu’au cours de la certification lors d’épreuves orales ou écrites.</a:t>
            </a:r>
            <a:endParaRPr lang="fr-FR" b="1"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5249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8343229" y="2386978"/>
            <a:ext cx="1475596" cy="1039624"/>
          </a:xfrm>
          <a:prstGeom prst="rect">
            <a:avLst/>
          </a:prstGeom>
          <a:ln>
            <a:solidFill>
              <a:schemeClr val="tx2">
                <a:lumMod val="40000"/>
                <a:lumOff val="60000"/>
              </a:schemeClr>
            </a:solidFill>
          </a:ln>
        </p:spPr>
      </p:pic>
      <p:cxnSp>
        <p:nvCxnSpPr>
          <p:cNvPr id="17" name="Connecteur droit 16"/>
          <p:cNvCxnSpPr/>
          <p:nvPr/>
        </p:nvCxnSpPr>
        <p:spPr>
          <a:xfrm>
            <a:off x="631036" y="1024040"/>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095883" y="4023389"/>
            <a:ext cx="2257799" cy="707886"/>
          </a:xfrm>
          <a:prstGeom prst="rect">
            <a:avLst/>
          </a:prstGeom>
          <a:solidFill>
            <a:schemeClr val="accent2">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Marianne"/>
                <a:ea typeface="+mn-ea"/>
                <a:cs typeface="+mn-cs"/>
              </a:rPr>
              <a:t>Compte rendu de tuteurs</a:t>
            </a:r>
            <a:endParaRPr kumimoji="0" lang="fr-FR" sz="1600" b="1" i="0" u="none" strike="noStrike" kern="1200" cap="none" spc="0" normalizeH="0" baseline="0" noProof="0" dirty="0">
              <a:ln>
                <a:noFill/>
              </a:ln>
              <a:solidFill>
                <a:srgbClr val="002060"/>
              </a:solidFill>
              <a:effectLst/>
              <a:uLnTx/>
              <a:uFillTx/>
              <a:latin typeface="Marianne"/>
              <a:ea typeface="+mn-ea"/>
              <a:cs typeface="+mn-cs"/>
            </a:endParaRPr>
          </a:p>
        </p:txBody>
      </p:sp>
      <p:pic>
        <p:nvPicPr>
          <p:cNvPr id="5" name="Image 4"/>
          <p:cNvPicPr>
            <a:picLocks noChangeAspect="1"/>
          </p:cNvPicPr>
          <p:nvPr/>
        </p:nvPicPr>
        <p:blipFill>
          <a:blip r:embed="rId4"/>
          <a:stretch>
            <a:fillRect/>
          </a:stretch>
        </p:blipFill>
        <p:spPr>
          <a:xfrm rot="476224">
            <a:off x="643425" y="5307216"/>
            <a:ext cx="2030929" cy="849297"/>
          </a:xfrm>
          <a:prstGeom prst="rect">
            <a:avLst/>
          </a:prstGeom>
        </p:spPr>
      </p:pic>
      <p:pic>
        <p:nvPicPr>
          <p:cNvPr id="6" name="Image 5"/>
          <p:cNvPicPr>
            <a:picLocks noChangeAspect="1"/>
          </p:cNvPicPr>
          <p:nvPr/>
        </p:nvPicPr>
        <p:blipFill>
          <a:blip r:embed="rId5"/>
          <a:stretch>
            <a:fillRect/>
          </a:stretch>
        </p:blipFill>
        <p:spPr>
          <a:xfrm>
            <a:off x="155420" y="5195336"/>
            <a:ext cx="1136431" cy="1129824"/>
          </a:xfrm>
          <a:prstGeom prst="rect">
            <a:avLst/>
          </a:prstGeom>
        </p:spPr>
      </p:pic>
      <p:pic>
        <p:nvPicPr>
          <p:cNvPr id="11" name="Image 10"/>
          <p:cNvPicPr>
            <a:picLocks noChangeAspect="1"/>
          </p:cNvPicPr>
          <p:nvPr/>
        </p:nvPicPr>
        <p:blipFill>
          <a:blip r:embed="rId6"/>
          <a:stretch>
            <a:fillRect/>
          </a:stretch>
        </p:blipFill>
        <p:spPr>
          <a:xfrm>
            <a:off x="1132394" y="239872"/>
            <a:ext cx="796270" cy="729567"/>
          </a:xfrm>
          <a:prstGeom prst="rect">
            <a:avLst/>
          </a:prstGeom>
        </p:spPr>
      </p:pic>
      <p:sp>
        <p:nvSpPr>
          <p:cNvPr id="13" name="ZoneTexte 12"/>
          <p:cNvSpPr txBox="1"/>
          <p:nvPr/>
        </p:nvSpPr>
        <p:spPr>
          <a:xfrm>
            <a:off x="3354383" y="4094145"/>
            <a:ext cx="2677945" cy="646331"/>
          </a:xfrm>
          <a:prstGeom prst="rect">
            <a:avLst/>
          </a:prstGeom>
          <a:solidFill>
            <a:srgbClr val="66FF3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2060"/>
                </a:solidFill>
                <a:effectLst/>
                <a:uLnTx/>
                <a:uFillTx/>
                <a:latin typeface="Marianne"/>
                <a:ea typeface="+mn-ea"/>
                <a:cs typeface="+mn-cs"/>
              </a:rPr>
              <a:t>Le suivi de compétences</a:t>
            </a: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p:txBody>
      </p:sp>
      <p:sp>
        <p:nvSpPr>
          <p:cNvPr id="14" name="Rectangle 13"/>
          <p:cNvSpPr/>
          <p:nvPr/>
        </p:nvSpPr>
        <p:spPr>
          <a:xfrm>
            <a:off x="6835263" y="1386411"/>
            <a:ext cx="2983562" cy="1015663"/>
          </a:xfrm>
          <a:prstGeom prst="rect">
            <a:avLst/>
          </a:prstGeom>
          <a:solidFill>
            <a:schemeClr val="tx2">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Marianne"/>
                <a:ea typeface="+mn-ea"/>
                <a:cs typeface="+mn-cs"/>
              </a:rPr>
              <a:t>Compte rendu d’entretien individuel ou collectif</a:t>
            </a:r>
            <a:endParaRPr kumimoji="0" lang="fr-FR" sz="1600" b="1" i="0" u="none" strike="noStrike" kern="1200" cap="none" spc="0" normalizeH="0" baseline="0" noProof="0" dirty="0">
              <a:ln>
                <a:noFill/>
              </a:ln>
              <a:solidFill>
                <a:srgbClr val="002060"/>
              </a:solidFill>
              <a:effectLst/>
              <a:uLnTx/>
              <a:uFillTx/>
              <a:latin typeface="Marianne"/>
              <a:ea typeface="+mn-ea"/>
              <a:cs typeface="+mn-cs"/>
            </a:endParaRPr>
          </a:p>
        </p:txBody>
      </p:sp>
      <p:pic>
        <p:nvPicPr>
          <p:cNvPr id="15" name="Image 14"/>
          <p:cNvPicPr>
            <a:picLocks noChangeAspect="1"/>
          </p:cNvPicPr>
          <p:nvPr/>
        </p:nvPicPr>
        <p:blipFill>
          <a:blip r:embed="rId7"/>
          <a:stretch>
            <a:fillRect/>
          </a:stretch>
        </p:blipFill>
        <p:spPr>
          <a:xfrm>
            <a:off x="631036" y="2123268"/>
            <a:ext cx="1940079" cy="1307101"/>
          </a:xfrm>
          <a:prstGeom prst="rect">
            <a:avLst/>
          </a:prstGeom>
          <a:ln>
            <a:solidFill>
              <a:schemeClr val="tx2">
                <a:lumMod val="20000"/>
                <a:lumOff val="80000"/>
              </a:schemeClr>
            </a:solidFill>
          </a:ln>
        </p:spPr>
      </p:pic>
      <p:sp>
        <p:nvSpPr>
          <p:cNvPr id="18" name="ZoneTexte 17"/>
          <p:cNvSpPr txBox="1"/>
          <p:nvPr/>
        </p:nvSpPr>
        <p:spPr>
          <a:xfrm>
            <a:off x="616206" y="1078642"/>
            <a:ext cx="1969738" cy="1015663"/>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Marianne"/>
                <a:ea typeface="+mn-ea"/>
                <a:cs typeface="+mn-cs"/>
              </a:rPr>
              <a:t>Connaissance de l’</a:t>
            </a:r>
            <a:r>
              <a:rPr lang="fr-FR" sz="2000" b="1" dirty="0">
                <a:solidFill>
                  <a:srgbClr val="002060"/>
                </a:solidFill>
                <a:latin typeface="Marianne"/>
              </a:rPr>
              <a:t>apprenant</a:t>
            </a:r>
            <a:endParaRPr kumimoji="0" lang="fr-FR" sz="2000" b="0" i="0" u="none" strike="noStrike" kern="1200" cap="none" spc="0" normalizeH="0" baseline="0" noProof="0" dirty="0">
              <a:ln>
                <a:noFill/>
              </a:ln>
              <a:solidFill>
                <a:srgbClr val="000000"/>
              </a:solidFill>
              <a:effectLst/>
              <a:uLnTx/>
              <a:uFillTx/>
              <a:latin typeface="Marianne"/>
              <a:ea typeface="+mn-ea"/>
              <a:cs typeface="+mn-cs"/>
            </a:endParaRPr>
          </a:p>
        </p:txBody>
      </p:sp>
      <p:pic>
        <p:nvPicPr>
          <p:cNvPr id="16" name="Image 15"/>
          <p:cNvPicPr>
            <a:picLocks noChangeAspect="1"/>
          </p:cNvPicPr>
          <p:nvPr/>
        </p:nvPicPr>
        <p:blipFill>
          <a:blip r:embed="rId8"/>
          <a:stretch>
            <a:fillRect/>
          </a:stretch>
        </p:blipFill>
        <p:spPr>
          <a:xfrm>
            <a:off x="6835263" y="2412839"/>
            <a:ext cx="1560073" cy="1017530"/>
          </a:xfrm>
          <a:prstGeom prst="rect">
            <a:avLst/>
          </a:prstGeom>
          <a:ln>
            <a:solidFill>
              <a:schemeClr val="tx2">
                <a:lumMod val="40000"/>
                <a:lumOff val="60000"/>
              </a:schemeClr>
            </a:solidFill>
          </a:ln>
        </p:spPr>
      </p:pic>
      <p:pic>
        <p:nvPicPr>
          <p:cNvPr id="7" name="Image 6"/>
          <p:cNvPicPr>
            <a:picLocks noChangeAspect="1"/>
          </p:cNvPicPr>
          <p:nvPr/>
        </p:nvPicPr>
        <p:blipFill>
          <a:blip r:embed="rId9"/>
          <a:stretch>
            <a:fillRect/>
          </a:stretch>
        </p:blipFill>
        <p:spPr>
          <a:xfrm>
            <a:off x="2242311" y="4882339"/>
            <a:ext cx="1092080" cy="985992"/>
          </a:xfrm>
          <a:prstGeom prst="rect">
            <a:avLst/>
          </a:prstGeom>
        </p:spPr>
      </p:pic>
      <p:sp>
        <p:nvSpPr>
          <p:cNvPr id="9" name="ZoneTexte 8"/>
          <p:cNvSpPr txBox="1"/>
          <p:nvPr/>
        </p:nvSpPr>
        <p:spPr>
          <a:xfrm>
            <a:off x="687615" y="4454415"/>
            <a:ext cx="1942547" cy="70788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Marianne"/>
                <a:ea typeface="+mn-ea"/>
                <a:cs typeface="+mn-cs"/>
              </a:rPr>
              <a:t>Dossier Professionnel</a:t>
            </a:r>
            <a:endParaRPr kumimoji="0" lang="fr-FR" sz="2000" b="0" i="0" u="none" strike="noStrike" kern="1200" cap="none" spc="0" normalizeH="0" baseline="0" noProof="0" dirty="0">
              <a:ln>
                <a:noFill/>
              </a:ln>
              <a:solidFill>
                <a:srgbClr val="000000"/>
              </a:solidFill>
              <a:effectLst/>
              <a:uLnTx/>
              <a:uFillTx/>
              <a:latin typeface="Marianne"/>
              <a:ea typeface="+mn-ea"/>
              <a:cs typeface="+mn-cs"/>
            </a:endParaRPr>
          </a:p>
        </p:txBody>
      </p:sp>
      <p:cxnSp>
        <p:nvCxnSpPr>
          <p:cNvPr id="32" name="Connecteur en arc 31"/>
          <p:cNvCxnSpPr/>
          <p:nvPr/>
        </p:nvCxnSpPr>
        <p:spPr>
          <a:xfrm rot="5400000" flipH="1" flipV="1">
            <a:off x="2467961" y="3908025"/>
            <a:ext cx="837795" cy="658788"/>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5788665" y="1883746"/>
            <a:ext cx="868059" cy="731860"/>
          </a:xfrm>
          <a:prstGeom prst="curvedConnector3">
            <a:avLst/>
          </a:prstGeom>
          <a:ln w="762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Connecteur en arc 35"/>
          <p:cNvCxnSpPr/>
          <p:nvPr/>
        </p:nvCxnSpPr>
        <p:spPr>
          <a:xfrm rot="10800000">
            <a:off x="6033835" y="4001671"/>
            <a:ext cx="968946" cy="729605"/>
          </a:xfrm>
          <a:prstGeom prst="curvedConnector3">
            <a:avLst/>
          </a:prstGeom>
          <a:ln w="76200">
            <a:solidFill>
              <a:srgbClr val="7030A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 name="Connecteur en arc 38"/>
          <p:cNvCxnSpPr/>
          <p:nvPr/>
        </p:nvCxnSpPr>
        <p:spPr>
          <a:xfrm rot="16200000" flipH="1">
            <a:off x="2707872" y="1770483"/>
            <a:ext cx="926207" cy="900238"/>
          </a:xfrm>
          <a:prstGeom prst="curvedConnector3">
            <a:avLst/>
          </a:prstGeom>
          <a:ln w="762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Titre 1"/>
          <p:cNvSpPr txBox="1">
            <a:spLocks/>
          </p:cNvSpPr>
          <p:nvPr/>
        </p:nvSpPr>
        <p:spPr bwMode="gray">
          <a:xfrm>
            <a:off x="2208325" y="151862"/>
            <a:ext cx="7697675" cy="864096"/>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marL="0" marR="0" lvl="0" indent="0" algn="l" defTabSz="914378" rtl="0" eaLnBrk="1" fontAlgn="auto" latinLnBrk="0" hangingPunct="1">
              <a:lnSpc>
                <a:spcPct val="90000"/>
              </a:lnSpc>
              <a:spcBef>
                <a:spcPts val="600"/>
              </a:spcBef>
              <a:spcAft>
                <a:spcPts val="0"/>
              </a:spcAft>
              <a:buClrTx/>
              <a:buSzTx/>
              <a:buFontTx/>
              <a:buNone/>
              <a:tabLst/>
              <a:defRPr/>
            </a:pPr>
            <a:r>
              <a:rPr kumimoji="0" lang="fr-FR" sz="2800" b="1" i="0" u="none" strike="noStrike" kern="1200" cap="none" spc="0" normalizeH="0" baseline="0" noProof="0" dirty="0">
                <a:ln>
                  <a:noFill/>
                </a:ln>
                <a:solidFill>
                  <a:srgbClr val="002060"/>
                </a:solidFill>
                <a:effectLst/>
                <a:uLnTx/>
                <a:uFillTx/>
                <a:latin typeface="Marianne"/>
                <a:ea typeface="+mj-ea"/>
                <a:cs typeface="+mj-cs"/>
              </a:rPr>
              <a:t>ÉLÉMENTS SUSCEPTIBLES DE NOURRIR LE POSITIONNEMENT</a:t>
            </a:r>
            <a:br>
              <a:rPr kumimoji="0" lang="fr-FR" sz="2800" b="1" i="0" u="none" strike="noStrike" kern="1200" cap="none" spc="-32" normalizeH="0" baseline="0" noProof="0" dirty="0">
                <a:ln>
                  <a:noFill/>
                </a:ln>
                <a:solidFill>
                  <a:srgbClr val="002060"/>
                </a:solidFill>
                <a:effectLst/>
                <a:uLnTx/>
                <a:uFillTx/>
                <a:latin typeface="Marianne"/>
                <a:ea typeface="+mj-ea"/>
                <a:cs typeface="+mj-cs"/>
              </a:rPr>
            </a:br>
            <a:br>
              <a:rPr kumimoji="0" lang="fr-FR" sz="2800" b="1" i="0" u="none" strike="noStrike" kern="1200" cap="none" spc="0" normalizeH="0" baseline="0" noProof="0" dirty="0">
                <a:ln>
                  <a:noFill/>
                </a:ln>
                <a:solidFill>
                  <a:srgbClr val="002060"/>
                </a:solidFill>
                <a:effectLst/>
                <a:uLnTx/>
                <a:uFillTx/>
                <a:latin typeface="Marianne"/>
                <a:ea typeface="+mj-ea"/>
                <a:cs typeface="+mj-cs"/>
              </a:rPr>
            </a:br>
            <a:br>
              <a:rPr kumimoji="0" lang="fr-FR" sz="2800" b="1" i="0" u="none" strike="noStrike" kern="1200" cap="none" spc="0" normalizeH="0" baseline="0" noProof="0" dirty="0">
                <a:ln>
                  <a:noFill/>
                </a:ln>
                <a:solidFill>
                  <a:srgbClr val="002060"/>
                </a:solidFill>
                <a:effectLst/>
                <a:uLnTx/>
                <a:uFillTx/>
                <a:latin typeface="Marianne"/>
                <a:ea typeface="Times New Roman"/>
                <a:cs typeface="+mj-cs"/>
              </a:rPr>
            </a:br>
            <a:r>
              <a:rPr kumimoji="0" lang="fr-FR" sz="2800" b="1" i="0" u="none" strike="noStrike" kern="1200" cap="none" spc="0" normalizeH="0" baseline="0" noProof="0" dirty="0">
                <a:ln>
                  <a:noFill/>
                </a:ln>
                <a:solidFill>
                  <a:srgbClr val="002060"/>
                </a:solidFill>
                <a:effectLst/>
                <a:uLnTx/>
                <a:uFillTx/>
                <a:latin typeface="Marianne"/>
                <a:ea typeface="+mj-ea"/>
                <a:cs typeface="+mj-cs"/>
              </a:rPr>
              <a:t> </a:t>
            </a:r>
            <a:br>
              <a:rPr kumimoji="0" lang="fr-FR" sz="2800" b="1" i="0" u="none" strike="noStrike" kern="1200" cap="none" spc="0" normalizeH="0" baseline="0" noProof="0" dirty="0">
                <a:ln>
                  <a:noFill/>
                </a:ln>
                <a:solidFill>
                  <a:srgbClr val="002060"/>
                </a:solidFill>
                <a:effectLst/>
                <a:uLnTx/>
                <a:uFillTx/>
                <a:latin typeface="Marianne"/>
                <a:ea typeface="+mj-ea"/>
                <a:cs typeface="+mj-cs"/>
              </a:rPr>
            </a:br>
            <a:br>
              <a:rPr kumimoji="0" lang="fr-FR" sz="2800" b="1" i="0" u="none" strike="noStrike" kern="1200" cap="none" spc="0" normalizeH="0" baseline="0" noProof="0" dirty="0">
                <a:ln>
                  <a:noFill/>
                </a:ln>
                <a:solidFill>
                  <a:srgbClr val="002060"/>
                </a:solidFill>
                <a:effectLst/>
                <a:uLnTx/>
                <a:uFillTx/>
                <a:latin typeface="Marianne"/>
                <a:ea typeface="+mj-ea"/>
                <a:cs typeface="+mj-cs"/>
              </a:rPr>
            </a:br>
            <a:br>
              <a:rPr kumimoji="0" lang="fr-FR" sz="2800" b="1" i="0" u="none" strike="noStrike" kern="1200" cap="none" spc="0" normalizeH="0" baseline="0" noProof="0" dirty="0">
                <a:ln>
                  <a:noFill/>
                </a:ln>
                <a:solidFill>
                  <a:srgbClr val="002060"/>
                </a:solidFill>
                <a:effectLst/>
                <a:uLnTx/>
                <a:uFillTx/>
                <a:latin typeface="Marianne"/>
                <a:ea typeface="Times New Roman"/>
                <a:cs typeface="+mj-cs"/>
              </a:rPr>
            </a:br>
            <a:br>
              <a:rPr kumimoji="0" lang="fr-FR" sz="2800" b="1" i="0" u="none" strike="noStrike" kern="1200" cap="none" spc="0" normalizeH="0" baseline="0" noProof="0" dirty="0">
                <a:ln>
                  <a:noFill/>
                </a:ln>
                <a:solidFill>
                  <a:srgbClr val="002060"/>
                </a:solidFill>
                <a:effectLst/>
                <a:uLnTx/>
                <a:uFillTx/>
                <a:latin typeface="Marianne"/>
                <a:ea typeface="Times New Roman"/>
                <a:cs typeface="+mj-cs"/>
              </a:rPr>
            </a:br>
            <a:r>
              <a:rPr kumimoji="0" lang="fr-FR" sz="2800" b="1" i="0" u="none" strike="noStrike" kern="1200" cap="none" spc="0" normalizeH="0" baseline="0" noProof="0" dirty="0">
                <a:ln>
                  <a:noFill/>
                </a:ln>
                <a:solidFill>
                  <a:srgbClr val="002060"/>
                </a:solidFill>
                <a:effectLst/>
                <a:uLnTx/>
                <a:uFillTx/>
                <a:latin typeface="Marianne"/>
                <a:ea typeface="+mj-ea"/>
                <a:cs typeface="+mj-cs"/>
              </a:rPr>
              <a:t> </a:t>
            </a:r>
            <a:br>
              <a:rPr kumimoji="0" lang="fr-FR" sz="2800" b="1" i="0" u="none" strike="noStrike" kern="1200" cap="none" spc="0" normalizeH="0" baseline="0" noProof="0" dirty="0">
                <a:ln>
                  <a:noFill/>
                </a:ln>
                <a:solidFill>
                  <a:srgbClr val="002060"/>
                </a:solidFill>
                <a:effectLst/>
                <a:uLnTx/>
                <a:uFillTx/>
                <a:latin typeface="Marianne"/>
                <a:ea typeface="Times New Roman"/>
                <a:cs typeface="+mj-cs"/>
              </a:rPr>
            </a:br>
            <a:endParaRPr kumimoji="0" lang="fr-FR" sz="2800" b="1" i="0" u="none" strike="noStrike" kern="1200" cap="none" spc="0" normalizeH="0" baseline="0" noProof="0" dirty="0">
              <a:ln>
                <a:noFill/>
              </a:ln>
              <a:solidFill>
                <a:srgbClr val="002060"/>
              </a:solidFill>
              <a:effectLst/>
              <a:uLnTx/>
              <a:uFillTx/>
              <a:latin typeface="Marianne"/>
              <a:ea typeface="+mj-ea"/>
              <a:cs typeface="+mj-cs"/>
            </a:endParaRPr>
          </a:p>
        </p:txBody>
      </p:sp>
      <p:pic>
        <p:nvPicPr>
          <p:cNvPr id="3" name="Image 2"/>
          <p:cNvPicPr>
            <a:picLocks noChangeAspect="1"/>
          </p:cNvPicPr>
          <p:nvPr/>
        </p:nvPicPr>
        <p:blipFill>
          <a:blip r:embed="rId10"/>
          <a:stretch>
            <a:fillRect/>
          </a:stretch>
        </p:blipFill>
        <p:spPr>
          <a:xfrm>
            <a:off x="3341731" y="2900272"/>
            <a:ext cx="2690597" cy="1185789"/>
          </a:xfrm>
          <a:prstGeom prst="rect">
            <a:avLst/>
          </a:prstGeom>
        </p:spPr>
      </p:pic>
      <p:pic>
        <p:nvPicPr>
          <p:cNvPr id="4" name="Image 3">
            <a:extLst>
              <a:ext uri="{FF2B5EF4-FFF2-40B4-BE49-F238E27FC236}">
                <a16:creationId xmlns:a16="http://schemas.microsoft.com/office/drawing/2014/main" id="{E87A9BB8-FBA6-43D7-B3EB-DB52D268B638}"/>
              </a:ext>
            </a:extLst>
          </p:cNvPr>
          <p:cNvPicPr>
            <a:picLocks noChangeAspect="1"/>
          </p:cNvPicPr>
          <p:nvPr/>
        </p:nvPicPr>
        <p:blipFill>
          <a:blip r:embed="rId11"/>
          <a:stretch>
            <a:fillRect/>
          </a:stretch>
        </p:blipFill>
        <p:spPr>
          <a:xfrm>
            <a:off x="7097809" y="4740476"/>
            <a:ext cx="2257799" cy="1254333"/>
          </a:xfrm>
          <a:prstGeom prst="rect">
            <a:avLst/>
          </a:prstGeom>
        </p:spPr>
      </p:pic>
    </p:spTree>
    <p:extLst>
      <p:ext uri="{BB962C8B-B14F-4D97-AF65-F5344CB8AC3E}">
        <p14:creationId xmlns:p14="http://schemas.microsoft.com/office/powerpoint/2010/main" val="1224320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4"/>
          <p:cNvSpPr txBox="1">
            <a:spLocks/>
          </p:cNvSpPr>
          <p:nvPr/>
        </p:nvSpPr>
        <p:spPr>
          <a:xfrm>
            <a:off x="0" y="5955113"/>
            <a:ext cx="3988924" cy="338145"/>
          </a:xfrm>
          <a:prstGeom prst="rect">
            <a:avLst/>
          </a:prstGeom>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138" i="1" dirty="0">
                <a:solidFill>
                  <a:schemeClr val="bg1"/>
                </a:solidFill>
                <a:latin typeface="Arial" panose="020B0604020202020204" pitchFamily="34" charset="0"/>
                <a:cs typeface="Arial" panose="020B0604020202020204" pitchFamily="34" charset="0"/>
              </a:rPr>
              <a:t>TVP – Parcours de formation hybride </a:t>
            </a:r>
          </a:p>
        </p:txBody>
      </p:sp>
      <p:grpSp>
        <p:nvGrpSpPr>
          <p:cNvPr id="3" name="Groupe 2"/>
          <p:cNvGrpSpPr/>
          <p:nvPr/>
        </p:nvGrpSpPr>
        <p:grpSpPr>
          <a:xfrm>
            <a:off x="1564102" y="1486248"/>
            <a:ext cx="6828209" cy="3672408"/>
            <a:chOff x="2301255" y="1268760"/>
            <a:chExt cx="5680131" cy="2652993"/>
          </a:xfrm>
        </p:grpSpPr>
        <p:sp>
          <p:nvSpPr>
            <p:cNvPr id="34" name="Rectangle 33">
              <a:extLst>
                <a:ext uri="{FF2B5EF4-FFF2-40B4-BE49-F238E27FC236}">
                  <a16:creationId xmlns:a16="http://schemas.microsoft.com/office/drawing/2014/main" id="{187B91E5-D4F6-4D8B-A84C-74EF09ED85D8}"/>
                </a:ext>
              </a:extLst>
            </p:cNvPr>
            <p:cNvSpPr/>
            <p:nvPr/>
          </p:nvSpPr>
          <p:spPr>
            <a:xfrm>
              <a:off x="2301255" y="3403757"/>
              <a:ext cx="1173161" cy="51799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6 - 9,5</a:t>
              </a:r>
            </a:p>
          </p:txBody>
        </p:sp>
        <p:sp>
          <p:nvSpPr>
            <p:cNvPr id="36" name="Rectangle 35">
              <a:extLst>
                <a:ext uri="{FF2B5EF4-FFF2-40B4-BE49-F238E27FC236}">
                  <a16:creationId xmlns:a16="http://schemas.microsoft.com/office/drawing/2014/main" id="{5ABB9926-9A53-4E04-8D1F-F858A2405F0C}"/>
                </a:ext>
              </a:extLst>
            </p:cNvPr>
            <p:cNvSpPr/>
            <p:nvPr/>
          </p:nvSpPr>
          <p:spPr>
            <a:xfrm>
              <a:off x="3749356" y="3392083"/>
              <a:ext cx="1177099" cy="517996"/>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10 - 13</a:t>
              </a:r>
            </a:p>
          </p:txBody>
        </p:sp>
        <p:sp>
          <p:nvSpPr>
            <p:cNvPr id="37" name="Rectangle 36">
              <a:extLst>
                <a:ext uri="{FF2B5EF4-FFF2-40B4-BE49-F238E27FC236}">
                  <a16:creationId xmlns:a16="http://schemas.microsoft.com/office/drawing/2014/main" id="{F4B888B5-3B35-4BC8-BBD0-7070AC76B68A}"/>
                </a:ext>
              </a:extLst>
            </p:cNvPr>
            <p:cNvSpPr/>
            <p:nvPr/>
          </p:nvSpPr>
          <p:spPr>
            <a:xfrm>
              <a:off x="5247212" y="3403757"/>
              <a:ext cx="1177099" cy="5179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13,5 - 16,5</a:t>
              </a:r>
            </a:p>
          </p:txBody>
        </p:sp>
        <p:sp>
          <p:nvSpPr>
            <p:cNvPr id="38" name="Rectangle 37">
              <a:extLst>
                <a:ext uri="{FF2B5EF4-FFF2-40B4-BE49-F238E27FC236}">
                  <a16:creationId xmlns:a16="http://schemas.microsoft.com/office/drawing/2014/main" id="{26C8A374-C16C-4C05-B2A9-A1EB9E2E9A33}"/>
                </a:ext>
              </a:extLst>
            </p:cNvPr>
            <p:cNvSpPr/>
            <p:nvPr/>
          </p:nvSpPr>
          <p:spPr>
            <a:xfrm>
              <a:off x="6804287" y="3403757"/>
              <a:ext cx="1177099" cy="5179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17 - 20</a:t>
              </a:r>
            </a:p>
          </p:txBody>
        </p:sp>
        <p:grpSp>
          <p:nvGrpSpPr>
            <p:cNvPr id="42" name="Groupe 41">
              <a:extLst>
                <a:ext uri="{FF2B5EF4-FFF2-40B4-BE49-F238E27FC236}">
                  <a16:creationId xmlns:a16="http://schemas.microsoft.com/office/drawing/2014/main" id="{C51FCC23-4962-4A25-BDE4-C0C7A7AF2CCF}"/>
                </a:ext>
              </a:extLst>
            </p:cNvPr>
            <p:cNvGrpSpPr/>
            <p:nvPr/>
          </p:nvGrpSpPr>
          <p:grpSpPr>
            <a:xfrm>
              <a:off x="6745440" y="1268760"/>
              <a:ext cx="1177099" cy="1981183"/>
              <a:chOff x="0" y="0"/>
              <a:chExt cx="2063685" cy="3457126"/>
            </a:xfrm>
            <a:solidFill>
              <a:srgbClr val="00B050"/>
            </a:solidFill>
          </p:grpSpPr>
          <p:sp>
            <p:nvSpPr>
              <p:cNvPr id="43" name="Flèche : chevron 13">
                <a:extLst>
                  <a:ext uri="{FF2B5EF4-FFF2-40B4-BE49-F238E27FC236}">
                    <a16:creationId xmlns:a16="http://schemas.microsoft.com/office/drawing/2014/main" id="{04657B06-85DB-43DE-AEC7-DE9FEBEEF108}"/>
                  </a:ext>
                </a:extLst>
              </p:cNvPr>
              <p:cNvSpPr/>
              <p:nvPr/>
            </p:nvSpPr>
            <p:spPr>
              <a:xfrm rot="5400000">
                <a:off x="-696720" y="696720"/>
                <a:ext cx="3457126" cy="2063685"/>
              </a:xfrm>
              <a:prstGeom prst="chevron">
                <a:avLst/>
              </a:prstGeom>
              <a:grpFill/>
              <a:ln>
                <a:solidFill>
                  <a:schemeClr val="accent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Flèche : chevron 4">
                <a:extLst>
                  <a:ext uri="{FF2B5EF4-FFF2-40B4-BE49-F238E27FC236}">
                    <a16:creationId xmlns:a16="http://schemas.microsoft.com/office/drawing/2014/main" id="{62FA3D59-8A3A-4F4A-9CA9-46AC21CE7108}"/>
                  </a:ext>
                </a:extLst>
              </p:cNvPr>
              <p:cNvSpPr txBox="1"/>
              <p:nvPr/>
            </p:nvSpPr>
            <p:spPr>
              <a:xfrm>
                <a:off x="164404" y="1085170"/>
                <a:ext cx="1864827" cy="136476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7465" tIns="37465" rIns="37465" bIns="37465" numCol="1" spcCol="1270" anchor="ctr" anchorCtr="0">
                <a:noAutofit/>
              </a:bodyPr>
              <a:lstStyle/>
              <a:p>
                <a:pPr algn="ctr" defTabSz="2622550">
                  <a:spcBef>
                    <a:spcPct val="0"/>
                  </a:spcBef>
                </a:pPr>
                <a:r>
                  <a:rPr lang="fr-FR" sz="1400" b="1" dirty="0"/>
                  <a:t>Expert</a:t>
                </a:r>
              </a:p>
            </p:txBody>
          </p:sp>
        </p:grpSp>
        <p:grpSp>
          <p:nvGrpSpPr>
            <p:cNvPr id="45" name="Groupe 44">
              <a:extLst>
                <a:ext uri="{FF2B5EF4-FFF2-40B4-BE49-F238E27FC236}">
                  <a16:creationId xmlns:a16="http://schemas.microsoft.com/office/drawing/2014/main" id="{53BF18EB-5E8A-4ABA-A197-0CFAD3DEC721}"/>
                </a:ext>
              </a:extLst>
            </p:cNvPr>
            <p:cNvGrpSpPr/>
            <p:nvPr/>
          </p:nvGrpSpPr>
          <p:grpSpPr>
            <a:xfrm>
              <a:off x="5247398" y="1288605"/>
              <a:ext cx="1177099" cy="1981183"/>
              <a:chOff x="0" y="1"/>
              <a:chExt cx="2063685" cy="3457126"/>
            </a:xfrm>
            <a:solidFill>
              <a:srgbClr val="92D050"/>
            </a:solidFill>
          </p:grpSpPr>
          <p:sp>
            <p:nvSpPr>
              <p:cNvPr id="46" name="Flèche : chevron 21">
                <a:extLst>
                  <a:ext uri="{FF2B5EF4-FFF2-40B4-BE49-F238E27FC236}">
                    <a16:creationId xmlns:a16="http://schemas.microsoft.com/office/drawing/2014/main" id="{93F9D79B-5949-4FFA-A7E0-FAE8FD01F3DB}"/>
                  </a:ext>
                </a:extLst>
              </p:cNvPr>
              <p:cNvSpPr/>
              <p:nvPr/>
            </p:nvSpPr>
            <p:spPr>
              <a:xfrm rot="5400000">
                <a:off x="-696720" y="696721"/>
                <a:ext cx="3457126" cy="2063685"/>
              </a:xfrm>
              <a:prstGeom prst="chevron">
                <a:avLst/>
              </a:pr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lèche : chevron 4">
                <a:extLst>
                  <a:ext uri="{FF2B5EF4-FFF2-40B4-BE49-F238E27FC236}">
                    <a16:creationId xmlns:a16="http://schemas.microsoft.com/office/drawing/2014/main" id="{85C42B98-1B35-4DCE-A8C5-AFF6C86BCE2F}"/>
                  </a:ext>
                </a:extLst>
              </p:cNvPr>
              <p:cNvSpPr txBox="1"/>
              <p:nvPr/>
            </p:nvSpPr>
            <p:spPr>
              <a:xfrm>
                <a:off x="101196" y="1086619"/>
                <a:ext cx="1861293" cy="1320870"/>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37465" tIns="37465" rIns="37465" bIns="37465" numCol="1" spcCol="1270" anchor="ctr" anchorCtr="0">
                <a:noAutofit/>
              </a:bodyPr>
              <a:lstStyle/>
              <a:p>
                <a:pPr algn="ctr" defTabSz="2622550">
                  <a:spcBef>
                    <a:spcPct val="0"/>
                  </a:spcBef>
                </a:pPr>
                <a:r>
                  <a:rPr lang="fr-FR" sz="1400" b="1" dirty="0"/>
                  <a:t>Maîtrise</a:t>
                </a:r>
              </a:p>
              <a:p>
                <a:pPr algn="ctr" defTabSz="2622550">
                  <a:spcBef>
                    <a:spcPct val="0"/>
                  </a:spcBef>
                </a:pPr>
                <a:r>
                  <a:rPr lang="fr-FR" sz="1400" b="1" dirty="0"/>
                  <a:t>- </a:t>
                </a:r>
              </a:p>
              <a:p>
                <a:pPr algn="ctr" defTabSz="2622550">
                  <a:spcBef>
                    <a:spcPct val="0"/>
                  </a:spcBef>
                </a:pPr>
                <a:r>
                  <a:rPr lang="fr-FR" sz="1400" b="1" dirty="0"/>
                  <a:t>Compétent</a:t>
                </a:r>
              </a:p>
            </p:txBody>
          </p:sp>
        </p:grpSp>
        <p:grpSp>
          <p:nvGrpSpPr>
            <p:cNvPr id="48" name="Groupe 47">
              <a:extLst>
                <a:ext uri="{FF2B5EF4-FFF2-40B4-BE49-F238E27FC236}">
                  <a16:creationId xmlns:a16="http://schemas.microsoft.com/office/drawing/2014/main" id="{B74AFA5A-7795-441A-BD84-C8FC5AC7F982}"/>
                </a:ext>
              </a:extLst>
            </p:cNvPr>
            <p:cNvGrpSpPr/>
            <p:nvPr/>
          </p:nvGrpSpPr>
          <p:grpSpPr>
            <a:xfrm>
              <a:off x="3749356" y="1271805"/>
              <a:ext cx="1177099" cy="1950517"/>
              <a:chOff x="0" y="0"/>
              <a:chExt cx="2063685" cy="3457126"/>
            </a:xfrm>
            <a:solidFill>
              <a:srgbClr val="FFC000"/>
            </a:solidFill>
          </p:grpSpPr>
          <p:sp>
            <p:nvSpPr>
              <p:cNvPr id="49" name="Flèche : chevron 24">
                <a:extLst>
                  <a:ext uri="{FF2B5EF4-FFF2-40B4-BE49-F238E27FC236}">
                    <a16:creationId xmlns:a16="http://schemas.microsoft.com/office/drawing/2014/main" id="{6072826A-1E9C-484E-92E3-E2A4650D5741}"/>
                  </a:ext>
                </a:extLst>
              </p:cNvPr>
              <p:cNvSpPr/>
              <p:nvPr/>
            </p:nvSpPr>
            <p:spPr>
              <a:xfrm rot="5400000">
                <a:off x="-696720" y="696720"/>
                <a:ext cx="3457126" cy="2063685"/>
              </a:xfrm>
              <a:prstGeom prst="chevron">
                <a:avLst/>
              </a:pr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Flèche : chevron 4">
                <a:extLst>
                  <a:ext uri="{FF2B5EF4-FFF2-40B4-BE49-F238E27FC236}">
                    <a16:creationId xmlns:a16="http://schemas.microsoft.com/office/drawing/2014/main" id="{F85B1BBA-44FA-494A-B4CA-45100A227FCA}"/>
                  </a:ext>
                </a:extLst>
              </p:cNvPr>
              <p:cNvSpPr txBox="1"/>
              <p:nvPr/>
            </p:nvSpPr>
            <p:spPr>
              <a:xfrm>
                <a:off x="67279" y="1075361"/>
                <a:ext cx="1852108" cy="1368574"/>
              </a:xfrm>
              <a:prstGeom prst="rect">
                <a:avLst/>
              </a:prstGeom>
              <a:grpFill/>
              <a:ln>
                <a:solidFill>
                  <a:srgbClr val="FFC000"/>
                </a:solidFill>
              </a:ln>
            </p:spPr>
            <p:style>
              <a:lnRef idx="0">
                <a:scrgbClr r="0" g="0" b="0"/>
              </a:lnRef>
              <a:fillRef idx="0">
                <a:scrgbClr r="0" g="0" b="0"/>
              </a:fillRef>
              <a:effectRef idx="0">
                <a:scrgbClr r="0" g="0" b="0"/>
              </a:effectRef>
              <a:fontRef idx="minor">
                <a:schemeClr val="lt1"/>
              </a:fontRef>
            </p:style>
            <p:txBody>
              <a:bodyPr spcFirstLastPara="0" vert="horz" wrap="square" lIns="37465" tIns="37465" rIns="37465" bIns="37465" numCol="1" spcCol="1270" anchor="ctr" anchorCtr="0">
                <a:noAutofit/>
              </a:bodyPr>
              <a:lstStyle/>
              <a:p>
                <a:pPr algn="ctr" defTabSz="2622550">
                  <a:spcBef>
                    <a:spcPct val="0"/>
                  </a:spcBef>
                </a:pPr>
                <a:r>
                  <a:rPr lang="fr-FR" sz="1400" b="1" dirty="0"/>
                  <a:t>Exécutant</a:t>
                </a:r>
              </a:p>
              <a:p>
                <a:pPr algn="ctr" defTabSz="2622550">
                  <a:spcBef>
                    <a:spcPct val="0"/>
                  </a:spcBef>
                </a:pPr>
                <a:r>
                  <a:rPr lang="fr-FR" sz="1400" b="1" dirty="0"/>
                  <a:t>-</a:t>
                </a:r>
              </a:p>
              <a:p>
                <a:pPr algn="ctr" defTabSz="2622550">
                  <a:spcBef>
                    <a:spcPct val="0"/>
                  </a:spcBef>
                </a:pPr>
                <a:r>
                  <a:rPr lang="fr-FR" sz="1400" b="1" dirty="0"/>
                  <a:t>Fonctionnel</a:t>
                </a:r>
              </a:p>
            </p:txBody>
          </p:sp>
        </p:grpSp>
        <p:grpSp>
          <p:nvGrpSpPr>
            <p:cNvPr id="51" name="Groupe 50">
              <a:extLst>
                <a:ext uri="{FF2B5EF4-FFF2-40B4-BE49-F238E27FC236}">
                  <a16:creationId xmlns:a16="http://schemas.microsoft.com/office/drawing/2014/main" id="{66E37AD0-3F5B-406F-87F1-41929EEA538B}"/>
                </a:ext>
              </a:extLst>
            </p:cNvPr>
            <p:cNvGrpSpPr/>
            <p:nvPr/>
          </p:nvGrpSpPr>
          <p:grpSpPr>
            <a:xfrm>
              <a:off x="2303891" y="1271805"/>
              <a:ext cx="1177099" cy="1950517"/>
              <a:chOff x="0" y="0"/>
              <a:chExt cx="2063685" cy="3457126"/>
            </a:xfrm>
            <a:solidFill>
              <a:srgbClr val="FF6600"/>
            </a:solidFill>
          </p:grpSpPr>
          <p:sp>
            <p:nvSpPr>
              <p:cNvPr id="52" name="Flèche : chevron 27">
                <a:extLst>
                  <a:ext uri="{FF2B5EF4-FFF2-40B4-BE49-F238E27FC236}">
                    <a16:creationId xmlns:a16="http://schemas.microsoft.com/office/drawing/2014/main" id="{A773F156-6BC6-4EFC-A4D5-637F5B3A7BD3}"/>
                  </a:ext>
                </a:extLst>
              </p:cNvPr>
              <p:cNvSpPr/>
              <p:nvPr/>
            </p:nvSpPr>
            <p:spPr>
              <a:xfrm rot="5400000">
                <a:off x="-696720" y="696720"/>
                <a:ext cx="3457126" cy="2063685"/>
              </a:xfrm>
              <a:prstGeom prst="chevron">
                <a:avLst/>
              </a:pr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Flèche : chevron 4">
                <a:extLst>
                  <a:ext uri="{FF2B5EF4-FFF2-40B4-BE49-F238E27FC236}">
                    <a16:creationId xmlns:a16="http://schemas.microsoft.com/office/drawing/2014/main" id="{BCDCF90B-BB58-40F6-8B25-4B595575A631}"/>
                  </a:ext>
                </a:extLst>
              </p:cNvPr>
              <p:cNvSpPr txBox="1"/>
              <p:nvPr/>
            </p:nvSpPr>
            <p:spPr>
              <a:xfrm>
                <a:off x="101322" y="1074850"/>
                <a:ext cx="1861041" cy="136476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7465" tIns="37465" rIns="37465" bIns="37465" numCol="1" spcCol="1270" anchor="ctr" anchorCtr="0">
                <a:noAutofit/>
              </a:bodyPr>
              <a:lstStyle/>
              <a:p>
                <a:pPr marL="0" lvl="0" indent="0" algn="ctr" defTabSz="2622550">
                  <a:spcBef>
                    <a:spcPct val="0"/>
                  </a:spcBef>
                  <a:buNone/>
                </a:pPr>
                <a:r>
                  <a:rPr lang="fr-FR" sz="1400" b="1" kern="1200" dirty="0">
                    <a:solidFill>
                      <a:schemeClr val="tx1"/>
                    </a:solidFill>
                  </a:rPr>
                  <a:t>Novice</a:t>
                </a:r>
              </a:p>
              <a:p>
                <a:pPr marL="0" lvl="0" indent="0" algn="ctr" defTabSz="2622550">
                  <a:spcBef>
                    <a:spcPct val="0"/>
                  </a:spcBef>
                  <a:buNone/>
                </a:pPr>
                <a:r>
                  <a:rPr lang="fr-FR" sz="1400" b="1" dirty="0">
                    <a:solidFill>
                      <a:schemeClr val="tx1"/>
                    </a:solidFill>
                  </a:rPr>
                  <a:t>-</a:t>
                </a:r>
                <a:endParaRPr lang="fr-FR" sz="1400" b="1" kern="1200" dirty="0">
                  <a:solidFill>
                    <a:schemeClr val="tx1"/>
                  </a:solidFill>
                </a:endParaRPr>
              </a:p>
              <a:p>
                <a:pPr marL="0" lvl="0" indent="0" algn="ctr" defTabSz="2622550">
                  <a:spcBef>
                    <a:spcPct val="0"/>
                  </a:spcBef>
                  <a:buNone/>
                </a:pPr>
                <a:r>
                  <a:rPr lang="fr-FR" sz="1400" b="1" dirty="0">
                    <a:solidFill>
                      <a:schemeClr val="tx1"/>
                    </a:solidFill>
                  </a:rPr>
                  <a:t>Débutant</a:t>
                </a:r>
                <a:endParaRPr lang="fr-FR" sz="1600" b="1" kern="1200" dirty="0">
                  <a:solidFill>
                    <a:schemeClr val="tx1"/>
                  </a:solidFill>
                </a:endParaRPr>
              </a:p>
            </p:txBody>
          </p:sp>
        </p:grpSp>
      </p:grpSp>
      <p:cxnSp>
        <p:nvCxnSpPr>
          <p:cNvPr id="28" name="Connecteur droit 27"/>
          <p:cNvCxnSpPr/>
          <p:nvPr/>
        </p:nvCxnSpPr>
        <p:spPr>
          <a:xfrm>
            <a:off x="717844" y="908720"/>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itre 1"/>
          <p:cNvSpPr>
            <a:spLocks noGrp="1"/>
          </p:cNvSpPr>
          <p:nvPr>
            <p:ph type="title"/>
          </p:nvPr>
        </p:nvSpPr>
        <p:spPr>
          <a:xfrm>
            <a:off x="1800795" y="257818"/>
            <a:ext cx="7612604" cy="551674"/>
          </a:xfrm>
          <a:solidFill>
            <a:schemeClr val="bg1"/>
          </a:solidFill>
        </p:spPr>
        <p:txBody>
          <a:bodyPr/>
          <a:lstStyle/>
          <a:p>
            <a:pPr eaLnBrk="1" hangingPunct="1"/>
            <a:r>
              <a:rPr lang="fr-FR" altLang="fr-FR" sz="2800" dirty="0">
                <a:solidFill>
                  <a:srgbClr val="002060"/>
                </a:solidFill>
              </a:rPr>
              <a:t>LA GRILLE D’AIDE AU POSITIONNEMENT</a:t>
            </a:r>
          </a:p>
        </p:txBody>
      </p:sp>
      <p:pic>
        <p:nvPicPr>
          <p:cNvPr id="30" name="Image 29"/>
          <p:cNvPicPr>
            <a:picLocks noChangeAspect="1"/>
          </p:cNvPicPr>
          <p:nvPr/>
        </p:nvPicPr>
        <p:blipFill>
          <a:blip r:embed="rId3"/>
          <a:stretch>
            <a:fillRect/>
          </a:stretch>
        </p:blipFill>
        <p:spPr>
          <a:xfrm>
            <a:off x="848544" y="144067"/>
            <a:ext cx="688364" cy="642750"/>
          </a:xfrm>
          <a:prstGeom prst="rect">
            <a:avLst/>
          </a:prstGeom>
        </p:spPr>
      </p:pic>
      <p:pic>
        <p:nvPicPr>
          <p:cNvPr id="31" name="Shape 455">
            <a:extLst>
              <a:ext uri="{FF2B5EF4-FFF2-40B4-BE49-F238E27FC236}">
                <a16:creationId xmlns:a16="http://schemas.microsoft.com/office/drawing/2014/main" id="{9EEAF880-7870-457F-B86E-B9853A98C6E0}"/>
              </a:ext>
            </a:extLst>
          </p:cNvPr>
          <p:cNvPicPr preferRelativeResize="0"/>
          <p:nvPr/>
        </p:nvPicPr>
        <p:blipFill>
          <a:blip r:embed="rId4">
            <a:alphaModFix/>
          </a:blip>
          <a:stretch>
            <a:fillRect/>
          </a:stretch>
        </p:blipFill>
        <p:spPr>
          <a:xfrm>
            <a:off x="7072704" y="4576092"/>
            <a:ext cx="2639213" cy="1717166"/>
          </a:xfrm>
          <a:prstGeom prst="rect">
            <a:avLst/>
          </a:prstGeom>
          <a:noFill/>
          <a:ln>
            <a:noFill/>
          </a:ln>
        </p:spPr>
      </p:pic>
    </p:spTree>
    <p:extLst>
      <p:ext uri="{BB962C8B-B14F-4D97-AF65-F5344CB8AC3E}">
        <p14:creationId xmlns:p14="http://schemas.microsoft.com/office/powerpoint/2010/main" val="407629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4"/>
          <p:cNvSpPr txBox="1">
            <a:spLocks/>
          </p:cNvSpPr>
          <p:nvPr/>
        </p:nvSpPr>
        <p:spPr>
          <a:xfrm>
            <a:off x="0" y="5955113"/>
            <a:ext cx="3988924" cy="338145"/>
          </a:xfrm>
          <a:prstGeom prst="rect">
            <a:avLst/>
          </a:prstGeom>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138" i="1" dirty="0">
                <a:solidFill>
                  <a:schemeClr val="bg1"/>
                </a:solidFill>
                <a:latin typeface="Arial" panose="020B0604020202020204" pitchFamily="34" charset="0"/>
                <a:cs typeface="Arial" panose="020B0604020202020204" pitchFamily="34" charset="0"/>
              </a:rPr>
              <a:t>TVP – Parcours de formation hybride </a:t>
            </a:r>
          </a:p>
        </p:txBody>
      </p:sp>
      <p:sp>
        <p:nvSpPr>
          <p:cNvPr id="34" name="Rectangle 33">
            <a:extLst>
              <a:ext uri="{FF2B5EF4-FFF2-40B4-BE49-F238E27FC236}">
                <a16:creationId xmlns:a16="http://schemas.microsoft.com/office/drawing/2014/main" id="{187B91E5-D4F6-4D8B-A84C-74EF09ED85D8}"/>
              </a:ext>
            </a:extLst>
          </p:cNvPr>
          <p:cNvSpPr/>
          <p:nvPr/>
        </p:nvSpPr>
        <p:spPr>
          <a:xfrm>
            <a:off x="2301255" y="3403757"/>
            <a:ext cx="1173161" cy="51799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6 - 9,5</a:t>
            </a:r>
          </a:p>
        </p:txBody>
      </p:sp>
      <p:sp>
        <p:nvSpPr>
          <p:cNvPr id="36" name="Rectangle 35">
            <a:extLst>
              <a:ext uri="{FF2B5EF4-FFF2-40B4-BE49-F238E27FC236}">
                <a16:creationId xmlns:a16="http://schemas.microsoft.com/office/drawing/2014/main" id="{5ABB9926-9A53-4E04-8D1F-F858A2405F0C}"/>
              </a:ext>
            </a:extLst>
          </p:cNvPr>
          <p:cNvSpPr/>
          <p:nvPr/>
        </p:nvSpPr>
        <p:spPr>
          <a:xfrm>
            <a:off x="3749356" y="3392083"/>
            <a:ext cx="1177099" cy="517996"/>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10 - 13</a:t>
            </a:r>
          </a:p>
        </p:txBody>
      </p:sp>
      <p:sp>
        <p:nvSpPr>
          <p:cNvPr id="37" name="Rectangle 36">
            <a:extLst>
              <a:ext uri="{FF2B5EF4-FFF2-40B4-BE49-F238E27FC236}">
                <a16:creationId xmlns:a16="http://schemas.microsoft.com/office/drawing/2014/main" id="{F4B888B5-3B35-4BC8-BBD0-7070AC76B68A}"/>
              </a:ext>
            </a:extLst>
          </p:cNvPr>
          <p:cNvSpPr/>
          <p:nvPr/>
        </p:nvSpPr>
        <p:spPr>
          <a:xfrm>
            <a:off x="5247212" y="3403757"/>
            <a:ext cx="1177099" cy="5179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13,5 - 16,5</a:t>
            </a:r>
          </a:p>
        </p:txBody>
      </p:sp>
      <p:sp>
        <p:nvSpPr>
          <p:cNvPr id="38" name="Rectangle 37">
            <a:extLst>
              <a:ext uri="{FF2B5EF4-FFF2-40B4-BE49-F238E27FC236}">
                <a16:creationId xmlns:a16="http://schemas.microsoft.com/office/drawing/2014/main" id="{26C8A374-C16C-4C05-B2A9-A1EB9E2E9A33}"/>
              </a:ext>
            </a:extLst>
          </p:cNvPr>
          <p:cNvSpPr/>
          <p:nvPr/>
        </p:nvSpPr>
        <p:spPr>
          <a:xfrm>
            <a:off x="6804287" y="3403757"/>
            <a:ext cx="1177099" cy="5179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17 - 20</a:t>
            </a:r>
          </a:p>
        </p:txBody>
      </p:sp>
      <p:graphicFrame>
        <p:nvGraphicFramePr>
          <p:cNvPr id="39" name="Tableau 38"/>
          <p:cNvGraphicFramePr>
            <a:graphicFrameLocks noGrp="1"/>
          </p:cNvGraphicFramePr>
          <p:nvPr>
            <p:extLst/>
          </p:nvPr>
        </p:nvGraphicFramePr>
        <p:xfrm>
          <a:off x="480795" y="4221088"/>
          <a:ext cx="8734047" cy="1865869"/>
        </p:xfrm>
        <a:graphic>
          <a:graphicData uri="http://schemas.openxmlformats.org/drawingml/2006/table">
            <a:tbl>
              <a:tblPr firstRow="1" bandRow="1">
                <a:tableStyleId>{5C22544A-7EE6-4342-B048-85BDC9FD1C3A}</a:tableStyleId>
              </a:tblPr>
              <a:tblGrid>
                <a:gridCol w="1807909">
                  <a:extLst>
                    <a:ext uri="{9D8B030D-6E8A-4147-A177-3AD203B41FA5}">
                      <a16:colId xmlns:a16="http://schemas.microsoft.com/office/drawing/2014/main" val="1059549807"/>
                    </a:ext>
                  </a:extLst>
                </a:gridCol>
                <a:gridCol w="3150417">
                  <a:extLst>
                    <a:ext uri="{9D8B030D-6E8A-4147-A177-3AD203B41FA5}">
                      <a16:colId xmlns:a16="http://schemas.microsoft.com/office/drawing/2014/main" val="902580260"/>
                    </a:ext>
                  </a:extLst>
                </a:gridCol>
                <a:gridCol w="3775721">
                  <a:extLst>
                    <a:ext uri="{9D8B030D-6E8A-4147-A177-3AD203B41FA5}">
                      <a16:colId xmlns:a16="http://schemas.microsoft.com/office/drawing/2014/main" val="1707866779"/>
                    </a:ext>
                  </a:extLst>
                </a:gridCol>
              </a:tblGrid>
              <a:tr h="448549">
                <a:tc gridSpan="3">
                  <a:txBody>
                    <a:bodyPr/>
                    <a:lstStyle/>
                    <a:p>
                      <a:pPr marL="132715" marR="43180" indent="-136525" algn="l" defTabSz="457200" rtl="0" eaLnBrk="1" fontAlgn="auto" latinLnBrk="0" hangingPunct="1">
                        <a:lnSpc>
                          <a:spcPct val="100000"/>
                        </a:lnSpc>
                        <a:spcBef>
                          <a:spcPts val="0"/>
                        </a:spcBef>
                        <a:spcAft>
                          <a:spcPts val="0"/>
                        </a:spcAft>
                        <a:buClrTx/>
                        <a:buSzTx/>
                        <a:buFontTx/>
                        <a:buNone/>
                        <a:tabLst/>
                        <a:defRPr/>
                      </a:pPr>
                      <a:r>
                        <a:rPr lang="fr-FR" sz="1800" b="1" dirty="0">
                          <a:solidFill>
                            <a:srgbClr val="002060"/>
                          </a:solidFill>
                          <a:latin typeface="+mj-lt"/>
                          <a:cs typeface="Arial" panose="020B0604020202020204" pitchFamily="34" charset="0"/>
                        </a:rPr>
                        <a:t>Pour affiner la note et</a:t>
                      </a:r>
                      <a:r>
                        <a:rPr lang="fr-FR" sz="1800" b="1" baseline="0" dirty="0">
                          <a:solidFill>
                            <a:srgbClr val="002060"/>
                          </a:solidFill>
                          <a:latin typeface="+mj-lt"/>
                          <a:cs typeface="Arial" panose="020B0604020202020204" pitchFamily="34" charset="0"/>
                        </a:rPr>
                        <a:t> alimenter l’appréciation/observation</a:t>
                      </a:r>
                      <a:endParaRPr lang="fr-FR" sz="1800" dirty="0">
                        <a:solidFill>
                          <a:srgbClr val="002060"/>
                        </a:solidFill>
                        <a:latin typeface="+mj-lt"/>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85000"/>
                      </a:schemeClr>
                    </a:solidFill>
                  </a:tcPr>
                </a:tc>
                <a:tc hMerge="1">
                  <a:txBody>
                    <a:bodyPr/>
                    <a:lstStyle/>
                    <a:p>
                      <a:pPr marL="132715" marR="43180" indent="-136525" algn="ctr" defTabSz="457200" rtl="0" eaLnBrk="1" fontAlgn="auto" latinLnBrk="0" hangingPunct="1">
                        <a:lnSpc>
                          <a:spcPct val="100000"/>
                        </a:lnSpc>
                        <a:spcBef>
                          <a:spcPts val="0"/>
                        </a:spcBef>
                        <a:spcAft>
                          <a:spcPts val="0"/>
                        </a:spcAft>
                        <a:buClrTx/>
                        <a:buSzTx/>
                        <a:buFontTx/>
                        <a:buNone/>
                        <a:tabLst/>
                        <a:defRPr/>
                      </a:pPr>
                      <a:endParaRPr lang="fr-FR" sz="1600" dirty="0">
                        <a:solidFill>
                          <a:srgbClr val="002060"/>
                        </a:solidFill>
                        <a:latin typeface="Arial" panose="020B0604020202020204" pitchFamily="34" charset="0"/>
                        <a:cs typeface="Arial" panose="020B0604020202020204" pitchFamily="34" charset="0"/>
                      </a:endParaRPr>
                    </a:p>
                  </a:txBody>
                  <a:tcPr anchor="ctr">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85000"/>
                      </a:schemeClr>
                    </a:solidFill>
                  </a:tcPr>
                </a:tc>
                <a:tc hMerge="1">
                  <a:txBody>
                    <a:bodyPr/>
                    <a:lstStyle/>
                    <a:p>
                      <a:pPr marL="132715" marR="43180" indent="-136525">
                        <a:lnSpc>
                          <a:spcPct val="100000"/>
                        </a:lnSpc>
                        <a:spcAft>
                          <a:spcPts val="0"/>
                        </a:spcAft>
                      </a:pPr>
                      <a:endParaRPr lang="fr-FR" sz="15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39201993"/>
                  </a:ext>
                </a:extLst>
              </a:tr>
              <a:tr h="1336597">
                <a:tc>
                  <a:txBody>
                    <a:bodyPr/>
                    <a:lstStyle/>
                    <a:p>
                      <a:pPr algn="ctr"/>
                      <a:r>
                        <a:rPr lang="fr-FR" sz="1600" b="1" dirty="0">
                          <a:solidFill>
                            <a:srgbClr val="002060"/>
                          </a:solidFill>
                          <a:latin typeface="+mj-lt"/>
                          <a:cs typeface="Arial" panose="020B0604020202020204" pitchFamily="34" charset="0"/>
                        </a:rPr>
                        <a:t>Éléments</a:t>
                      </a:r>
                      <a:r>
                        <a:rPr lang="fr-FR" sz="1600" b="1" baseline="0" dirty="0">
                          <a:solidFill>
                            <a:srgbClr val="002060"/>
                          </a:solidFill>
                          <a:latin typeface="+mj-lt"/>
                          <a:cs typeface="Arial" panose="020B0604020202020204" pitchFamily="34" charset="0"/>
                        </a:rPr>
                        <a:t> de valorisation du positionnement</a:t>
                      </a:r>
                      <a:endParaRPr lang="fr-FR" sz="1600" b="1" dirty="0">
                        <a:solidFill>
                          <a:srgbClr val="002060"/>
                        </a:solidFill>
                        <a:latin typeface="+mj-lt"/>
                      </a:endParaRPr>
                    </a:p>
                  </a:txBody>
                  <a:tcPr anchor="ct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85000"/>
                      </a:schemeClr>
                    </a:solidFill>
                  </a:tcPr>
                </a:tc>
                <a:tc>
                  <a:txBody>
                    <a:bodyPr/>
                    <a:lstStyle/>
                    <a:p>
                      <a:pPr marL="0" lvl="0" indent="0">
                        <a:buFont typeface="Wingdings" panose="05000000000000000000" pitchFamily="2" charset="2"/>
                        <a:buNone/>
                      </a:pPr>
                      <a:r>
                        <a:rPr lang="fr-FR" sz="7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marL="354013" marR="0" lvl="0" indent="-174625" algn="l" defTabSz="914378" rtl="0" eaLnBrk="1" fontAlgn="auto" latinLnBrk="0" hangingPunct="1">
                        <a:lnSpc>
                          <a:spcPct val="100000"/>
                        </a:lnSpc>
                        <a:spcBef>
                          <a:spcPts val="0"/>
                        </a:spcBef>
                        <a:spcAft>
                          <a:spcPts val="0"/>
                        </a:spcAft>
                        <a:buClr>
                          <a:srgbClr val="2F5496"/>
                        </a:buClr>
                        <a:buSzTx/>
                        <a:buFont typeface="Wingdings" panose="05000000000000000000" pitchFamily="2" charset="2"/>
                        <a:buChar char=""/>
                        <a:tabLst/>
                        <a:defRPr/>
                      </a:pPr>
                      <a:r>
                        <a:rPr lang="fr-FR" sz="1600" dirty="0">
                          <a:solidFill>
                            <a:srgbClr val="002060"/>
                          </a:solidFill>
                          <a:latin typeface="+mj-lt"/>
                          <a:ea typeface="Calibri" panose="020F0502020204030204" pitchFamily="34" charset="0"/>
                          <a:cs typeface="Arial" panose="020B0604020202020204" pitchFamily="34" charset="0"/>
                        </a:rPr>
                        <a:t>Degré</a:t>
                      </a:r>
                      <a:r>
                        <a:rPr lang="fr-FR" sz="1600" baseline="0" dirty="0">
                          <a:solidFill>
                            <a:srgbClr val="002060"/>
                          </a:solidFill>
                          <a:latin typeface="+mj-lt"/>
                          <a:ea typeface="Calibri" panose="020F0502020204030204" pitchFamily="34" charset="0"/>
                          <a:cs typeface="Arial" panose="020B0604020202020204" pitchFamily="34" charset="0"/>
                        </a:rPr>
                        <a:t> d’autonomie, </a:t>
                      </a:r>
                    </a:p>
                    <a:p>
                      <a:pPr marL="354013" marR="0" lvl="0" indent="-174625" algn="l" defTabSz="914378" rtl="0" eaLnBrk="1" fontAlgn="auto" latinLnBrk="0" hangingPunct="1">
                        <a:lnSpc>
                          <a:spcPct val="100000"/>
                        </a:lnSpc>
                        <a:spcBef>
                          <a:spcPts val="0"/>
                        </a:spcBef>
                        <a:spcAft>
                          <a:spcPts val="0"/>
                        </a:spcAft>
                        <a:buClr>
                          <a:srgbClr val="2F5496"/>
                        </a:buClr>
                        <a:buSzTx/>
                        <a:buFont typeface="Wingdings" panose="05000000000000000000" pitchFamily="2" charset="2"/>
                        <a:buChar char=""/>
                        <a:tabLst/>
                        <a:defRPr/>
                      </a:pPr>
                      <a:r>
                        <a:rPr lang="fr-FR" sz="1600" baseline="0" dirty="0">
                          <a:solidFill>
                            <a:srgbClr val="002060"/>
                          </a:solidFill>
                          <a:latin typeface="+mj-lt"/>
                          <a:ea typeface="Calibri" panose="020F0502020204030204" pitchFamily="34" charset="0"/>
                          <a:cs typeface="Arial" panose="020B0604020202020204" pitchFamily="34" charset="0"/>
                        </a:rPr>
                        <a:t>Variabilité de la gestion de la complexité </a:t>
                      </a:r>
                    </a:p>
                    <a:p>
                      <a:pPr marL="354013" marR="0" lvl="0" indent="-174625" algn="l" defTabSz="914378" rtl="0" eaLnBrk="1" fontAlgn="auto" latinLnBrk="0" hangingPunct="1">
                        <a:lnSpc>
                          <a:spcPct val="100000"/>
                        </a:lnSpc>
                        <a:spcBef>
                          <a:spcPts val="0"/>
                        </a:spcBef>
                        <a:spcAft>
                          <a:spcPts val="0"/>
                        </a:spcAft>
                        <a:buClr>
                          <a:srgbClr val="2F5496"/>
                        </a:buClr>
                        <a:buSzTx/>
                        <a:buFont typeface="Wingdings" panose="05000000000000000000" pitchFamily="2" charset="2"/>
                        <a:buChar char=""/>
                        <a:tabLst/>
                        <a:defRPr/>
                      </a:pPr>
                      <a:r>
                        <a:rPr lang="fr-FR" sz="1600" kern="1200" baseline="0" dirty="0">
                          <a:solidFill>
                            <a:srgbClr val="002060"/>
                          </a:solidFill>
                          <a:latin typeface="+mj-lt"/>
                          <a:ea typeface="Calibri" panose="020F0502020204030204" pitchFamily="34" charset="0"/>
                          <a:cs typeface="Arial" panose="020B0604020202020204" pitchFamily="34" charset="0"/>
                        </a:rPr>
                        <a:t>Niveau de qualité du travail réalisé, fiabilité</a:t>
                      </a:r>
                    </a:p>
                  </a:txBody>
                  <a:tcPr anchor="ctr">
                    <a:lnL w="12700" cap="flat" cmpd="sng" algn="ctr">
                      <a:solidFill>
                        <a:srgbClr val="002060"/>
                      </a:solidFill>
                      <a:prstDash val="solid"/>
                      <a:round/>
                      <a:headEnd type="none" w="med" len="med"/>
                      <a:tailEnd type="none" w="med" len="med"/>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174625" marR="43180" lvl="0" indent="-174625">
                        <a:lnSpc>
                          <a:spcPct val="100000"/>
                        </a:lnSpc>
                        <a:spcAft>
                          <a:spcPts val="0"/>
                        </a:spcAft>
                        <a:buClr>
                          <a:srgbClr val="2F5496"/>
                        </a:buClr>
                        <a:buFont typeface="Wingdings" panose="05000000000000000000" pitchFamily="2" charset="2"/>
                        <a:buChar char=""/>
                      </a:pPr>
                      <a:endParaRPr lang="fr-FR" sz="700" dirty="0">
                        <a:solidFill>
                          <a:srgbClr val="1F15FF"/>
                        </a:solidFill>
                        <a:latin typeface="Arial" panose="020B0604020202020204" pitchFamily="34" charset="0"/>
                        <a:ea typeface="Calibri" panose="020F0502020204030204" pitchFamily="34" charset="0"/>
                        <a:cs typeface="Arial" panose="020B0604020202020204" pitchFamily="34" charset="0"/>
                      </a:endParaRPr>
                    </a:p>
                    <a:p>
                      <a:pPr marL="354013" marR="0" lvl="0" indent="-174625" algn="l" defTabSz="914378" rtl="0" eaLnBrk="1" fontAlgn="auto" latinLnBrk="0" hangingPunct="1">
                        <a:lnSpc>
                          <a:spcPct val="100000"/>
                        </a:lnSpc>
                        <a:spcBef>
                          <a:spcPts val="0"/>
                        </a:spcBef>
                        <a:spcAft>
                          <a:spcPts val="0"/>
                        </a:spcAft>
                        <a:buClr>
                          <a:srgbClr val="2F5496"/>
                        </a:buClr>
                        <a:buSzTx/>
                        <a:buFont typeface="Wingdings" panose="05000000000000000000" pitchFamily="2" charset="2"/>
                        <a:buChar char=""/>
                        <a:tabLst/>
                        <a:defRPr/>
                      </a:pPr>
                      <a:r>
                        <a:rPr lang="fr-FR" sz="1600" kern="1200" dirty="0">
                          <a:solidFill>
                            <a:srgbClr val="002060"/>
                          </a:solidFill>
                          <a:latin typeface="+mj-lt"/>
                          <a:ea typeface="Calibri" panose="020F0502020204030204" pitchFamily="34" charset="0"/>
                          <a:cs typeface="Arial" panose="020B0604020202020204" pitchFamily="34" charset="0"/>
                        </a:rPr>
                        <a:t>Degré de prise d’initiative </a:t>
                      </a:r>
                      <a:br>
                        <a:rPr lang="fr-FR" sz="1600" kern="1200" dirty="0">
                          <a:solidFill>
                            <a:srgbClr val="002060"/>
                          </a:solidFill>
                          <a:latin typeface="+mj-lt"/>
                          <a:ea typeface="Calibri" panose="020F0502020204030204" pitchFamily="34" charset="0"/>
                          <a:cs typeface="Arial" panose="020B0604020202020204" pitchFamily="34" charset="0"/>
                        </a:rPr>
                      </a:br>
                      <a:r>
                        <a:rPr lang="fr-FR" sz="1600" kern="1200" dirty="0">
                          <a:solidFill>
                            <a:srgbClr val="002060"/>
                          </a:solidFill>
                          <a:latin typeface="+mj-lt"/>
                          <a:ea typeface="Calibri" panose="020F0502020204030204" pitchFamily="34" charset="0"/>
                          <a:cs typeface="Arial" panose="020B0604020202020204" pitchFamily="34" charset="0"/>
                        </a:rPr>
                        <a:t>et force de proposition</a:t>
                      </a:r>
                      <a:r>
                        <a:rPr lang="fr-FR" sz="1600" kern="1200" baseline="0" dirty="0">
                          <a:solidFill>
                            <a:srgbClr val="002060"/>
                          </a:solidFill>
                          <a:latin typeface="+mj-lt"/>
                          <a:ea typeface="Calibri" panose="020F0502020204030204" pitchFamily="34" charset="0"/>
                          <a:cs typeface="Arial" panose="020B0604020202020204" pitchFamily="34" charset="0"/>
                        </a:rPr>
                        <a:t> </a:t>
                      </a:r>
                    </a:p>
                    <a:p>
                      <a:pPr marL="354013" marR="0" lvl="0" indent="-174625" algn="l" defTabSz="914378" rtl="0" eaLnBrk="1" fontAlgn="auto" latinLnBrk="0" hangingPunct="1">
                        <a:lnSpc>
                          <a:spcPct val="100000"/>
                        </a:lnSpc>
                        <a:spcBef>
                          <a:spcPts val="0"/>
                        </a:spcBef>
                        <a:spcAft>
                          <a:spcPts val="0"/>
                        </a:spcAft>
                        <a:buClr>
                          <a:srgbClr val="2F5496"/>
                        </a:buClr>
                        <a:buSzTx/>
                        <a:buFont typeface="Wingdings" panose="05000000000000000000" pitchFamily="2" charset="2"/>
                        <a:buChar char=""/>
                        <a:tabLst/>
                        <a:defRPr/>
                      </a:pPr>
                      <a:r>
                        <a:rPr lang="fr-FR" sz="1600" kern="1200" dirty="0">
                          <a:solidFill>
                            <a:srgbClr val="002060"/>
                          </a:solidFill>
                          <a:latin typeface="+mj-lt"/>
                          <a:ea typeface="Calibri" panose="020F0502020204030204" pitchFamily="34" charset="0"/>
                          <a:cs typeface="Arial" panose="020B0604020202020204" pitchFamily="34" charset="0"/>
                        </a:rPr>
                        <a:t>Niveau de réflexivité et prise de hauteur</a:t>
                      </a:r>
                    </a:p>
                    <a:p>
                      <a:pPr marL="354013" marR="0" lvl="0" indent="-174625" algn="l" defTabSz="914378" rtl="0" eaLnBrk="1" fontAlgn="auto" latinLnBrk="0" hangingPunct="1">
                        <a:lnSpc>
                          <a:spcPct val="100000"/>
                        </a:lnSpc>
                        <a:spcBef>
                          <a:spcPts val="0"/>
                        </a:spcBef>
                        <a:spcAft>
                          <a:spcPts val="0"/>
                        </a:spcAft>
                        <a:buClr>
                          <a:srgbClr val="2F5496"/>
                        </a:buClr>
                        <a:buSzTx/>
                        <a:buFont typeface="Wingdings" panose="05000000000000000000" pitchFamily="2" charset="2"/>
                        <a:buChar char=""/>
                        <a:tabLst/>
                        <a:defRPr/>
                      </a:pPr>
                      <a:r>
                        <a:rPr lang="fr-FR" sz="1600" kern="1200" dirty="0">
                          <a:solidFill>
                            <a:srgbClr val="002060"/>
                          </a:solidFill>
                          <a:latin typeface="+mj-lt"/>
                          <a:ea typeface="Calibri" panose="020F0502020204030204" pitchFamily="34" charset="0"/>
                          <a:cs typeface="Arial" panose="020B0604020202020204" pitchFamily="34" charset="0"/>
                        </a:rPr>
                        <a:t>Posture professionnelle</a:t>
                      </a:r>
                    </a:p>
                  </a:txBody>
                  <a:tcPr anchor="ct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0562993"/>
                  </a:ext>
                </a:extLst>
              </a:tr>
            </a:tbl>
          </a:graphicData>
        </a:graphic>
      </p:graphicFrame>
      <p:sp>
        <p:nvSpPr>
          <p:cNvPr id="40" name="Explosion 1 39"/>
          <p:cNvSpPr/>
          <p:nvPr/>
        </p:nvSpPr>
        <p:spPr>
          <a:xfrm rot="21253168">
            <a:off x="-71040" y="2696746"/>
            <a:ext cx="2190322" cy="1249410"/>
          </a:xfrm>
          <a:prstGeom prst="irregularSeal1">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2"/>
                </a:solidFill>
              </a:rPr>
              <a:t>Fourchette proposée</a:t>
            </a:r>
          </a:p>
        </p:txBody>
      </p:sp>
      <p:sp>
        <p:nvSpPr>
          <p:cNvPr id="41" name="Explosion 1 40"/>
          <p:cNvSpPr/>
          <p:nvPr/>
        </p:nvSpPr>
        <p:spPr>
          <a:xfrm rot="21253168">
            <a:off x="7737955" y="3664196"/>
            <a:ext cx="2351970" cy="1386299"/>
          </a:xfrm>
          <a:prstGeom prst="irregularSeal1">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2"/>
                </a:solidFill>
              </a:rPr>
              <a:t>L’enseignant reste </a:t>
            </a:r>
            <a:r>
              <a:rPr lang="fr-FR" sz="1200" b="1" dirty="0" err="1">
                <a:solidFill>
                  <a:schemeClr val="accent2"/>
                </a:solidFill>
              </a:rPr>
              <a:t>maîre</a:t>
            </a:r>
            <a:r>
              <a:rPr lang="fr-FR" sz="1200" b="1" dirty="0">
                <a:solidFill>
                  <a:schemeClr val="accent2"/>
                </a:solidFill>
              </a:rPr>
              <a:t> de l’évaluation</a:t>
            </a:r>
          </a:p>
        </p:txBody>
      </p:sp>
      <p:grpSp>
        <p:nvGrpSpPr>
          <p:cNvPr id="42" name="Groupe 41">
            <a:extLst>
              <a:ext uri="{FF2B5EF4-FFF2-40B4-BE49-F238E27FC236}">
                <a16:creationId xmlns:a16="http://schemas.microsoft.com/office/drawing/2014/main" id="{C51FCC23-4962-4A25-BDE4-C0C7A7AF2CCF}"/>
              </a:ext>
            </a:extLst>
          </p:cNvPr>
          <p:cNvGrpSpPr/>
          <p:nvPr/>
        </p:nvGrpSpPr>
        <p:grpSpPr>
          <a:xfrm>
            <a:off x="6745440" y="1268760"/>
            <a:ext cx="1177099" cy="1981183"/>
            <a:chOff x="0" y="0"/>
            <a:chExt cx="2063685" cy="3457126"/>
          </a:xfrm>
          <a:solidFill>
            <a:srgbClr val="00B050"/>
          </a:solidFill>
        </p:grpSpPr>
        <p:sp>
          <p:nvSpPr>
            <p:cNvPr id="43" name="Flèche : chevron 13">
              <a:extLst>
                <a:ext uri="{FF2B5EF4-FFF2-40B4-BE49-F238E27FC236}">
                  <a16:creationId xmlns:a16="http://schemas.microsoft.com/office/drawing/2014/main" id="{04657B06-85DB-43DE-AEC7-DE9FEBEEF108}"/>
                </a:ext>
              </a:extLst>
            </p:cNvPr>
            <p:cNvSpPr/>
            <p:nvPr/>
          </p:nvSpPr>
          <p:spPr>
            <a:xfrm rot="5400000">
              <a:off x="-696720" y="696720"/>
              <a:ext cx="3457126" cy="2063685"/>
            </a:xfrm>
            <a:prstGeom prst="chevron">
              <a:avLst/>
            </a:prstGeom>
            <a:grpFill/>
            <a:ln>
              <a:solidFill>
                <a:schemeClr val="accent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Flèche : chevron 4">
              <a:extLst>
                <a:ext uri="{FF2B5EF4-FFF2-40B4-BE49-F238E27FC236}">
                  <a16:creationId xmlns:a16="http://schemas.microsoft.com/office/drawing/2014/main" id="{62FA3D59-8A3A-4F4A-9CA9-46AC21CE7108}"/>
                </a:ext>
              </a:extLst>
            </p:cNvPr>
            <p:cNvSpPr txBox="1"/>
            <p:nvPr/>
          </p:nvSpPr>
          <p:spPr>
            <a:xfrm>
              <a:off x="164404" y="1085170"/>
              <a:ext cx="1864827" cy="136476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7465" tIns="37465" rIns="37465" bIns="37465" numCol="1" spcCol="1270" anchor="ctr" anchorCtr="0">
              <a:noAutofit/>
            </a:bodyPr>
            <a:lstStyle/>
            <a:p>
              <a:pPr algn="ctr" defTabSz="2622550">
                <a:spcBef>
                  <a:spcPct val="0"/>
                </a:spcBef>
              </a:pPr>
              <a:r>
                <a:rPr lang="fr-FR" sz="1400" b="1" dirty="0"/>
                <a:t>Expert</a:t>
              </a:r>
            </a:p>
          </p:txBody>
        </p:sp>
      </p:grpSp>
      <p:grpSp>
        <p:nvGrpSpPr>
          <p:cNvPr id="45" name="Groupe 44">
            <a:extLst>
              <a:ext uri="{FF2B5EF4-FFF2-40B4-BE49-F238E27FC236}">
                <a16:creationId xmlns:a16="http://schemas.microsoft.com/office/drawing/2014/main" id="{53BF18EB-5E8A-4ABA-A197-0CFAD3DEC721}"/>
              </a:ext>
            </a:extLst>
          </p:cNvPr>
          <p:cNvGrpSpPr/>
          <p:nvPr/>
        </p:nvGrpSpPr>
        <p:grpSpPr>
          <a:xfrm>
            <a:off x="5247398" y="1288605"/>
            <a:ext cx="1177099" cy="1981183"/>
            <a:chOff x="0" y="1"/>
            <a:chExt cx="2063685" cy="3457126"/>
          </a:xfrm>
          <a:solidFill>
            <a:srgbClr val="92D050"/>
          </a:solidFill>
        </p:grpSpPr>
        <p:sp>
          <p:nvSpPr>
            <p:cNvPr id="46" name="Flèche : chevron 21">
              <a:extLst>
                <a:ext uri="{FF2B5EF4-FFF2-40B4-BE49-F238E27FC236}">
                  <a16:creationId xmlns:a16="http://schemas.microsoft.com/office/drawing/2014/main" id="{93F9D79B-5949-4FFA-A7E0-FAE8FD01F3DB}"/>
                </a:ext>
              </a:extLst>
            </p:cNvPr>
            <p:cNvSpPr/>
            <p:nvPr/>
          </p:nvSpPr>
          <p:spPr>
            <a:xfrm rot="5400000">
              <a:off x="-696720" y="696721"/>
              <a:ext cx="3457126" cy="2063685"/>
            </a:xfrm>
            <a:prstGeom prst="chevron">
              <a:avLst/>
            </a:pr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lèche : chevron 4">
              <a:extLst>
                <a:ext uri="{FF2B5EF4-FFF2-40B4-BE49-F238E27FC236}">
                  <a16:creationId xmlns:a16="http://schemas.microsoft.com/office/drawing/2014/main" id="{85C42B98-1B35-4DCE-A8C5-AFF6C86BCE2F}"/>
                </a:ext>
              </a:extLst>
            </p:cNvPr>
            <p:cNvSpPr txBox="1"/>
            <p:nvPr/>
          </p:nvSpPr>
          <p:spPr>
            <a:xfrm>
              <a:off x="101196" y="1086619"/>
              <a:ext cx="1861293" cy="1320870"/>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37465" tIns="37465" rIns="37465" bIns="37465" numCol="1" spcCol="1270" anchor="ctr" anchorCtr="0">
              <a:noAutofit/>
            </a:bodyPr>
            <a:lstStyle/>
            <a:p>
              <a:pPr algn="ctr" defTabSz="2622550">
                <a:spcBef>
                  <a:spcPct val="0"/>
                </a:spcBef>
              </a:pPr>
              <a:r>
                <a:rPr lang="fr-FR" sz="1400" b="1" dirty="0"/>
                <a:t>Maîtrise</a:t>
              </a:r>
            </a:p>
            <a:p>
              <a:pPr algn="ctr" defTabSz="2622550">
                <a:spcBef>
                  <a:spcPct val="0"/>
                </a:spcBef>
              </a:pPr>
              <a:r>
                <a:rPr lang="fr-FR" sz="1400" b="1" dirty="0"/>
                <a:t>- </a:t>
              </a:r>
            </a:p>
            <a:p>
              <a:pPr algn="ctr" defTabSz="2622550">
                <a:spcBef>
                  <a:spcPct val="0"/>
                </a:spcBef>
              </a:pPr>
              <a:r>
                <a:rPr lang="fr-FR" sz="1400" b="1" dirty="0"/>
                <a:t>Compétent</a:t>
              </a:r>
            </a:p>
          </p:txBody>
        </p:sp>
      </p:grpSp>
      <p:grpSp>
        <p:nvGrpSpPr>
          <p:cNvPr id="48" name="Groupe 47">
            <a:extLst>
              <a:ext uri="{FF2B5EF4-FFF2-40B4-BE49-F238E27FC236}">
                <a16:creationId xmlns:a16="http://schemas.microsoft.com/office/drawing/2014/main" id="{B74AFA5A-7795-441A-BD84-C8FC5AC7F982}"/>
              </a:ext>
            </a:extLst>
          </p:cNvPr>
          <p:cNvGrpSpPr/>
          <p:nvPr/>
        </p:nvGrpSpPr>
        <p:grpSpPr>
          <a:xfrm>
            <a:off x="3749356" y="1271805"/>
            <a:ext cx="1177099" cy="1950517"/>
            <a:chOff x="0" y="0"/>
            <a:chExt cx="2063685" cy="3457126"/>
          </a:xfrm>
          <a:solidFill>
            <a:srgbClr val="FFC000"/>
          </a:solidFill>
        </p:grpSpPr>
        <p:sp>
          <p:nvSpPr>
            <p:cNvPr id="49" name="Flèche : chevron 24">
              <a:extLst>
                <a:ext uri="{FF2B5EF4-FFF2-40B4-BE49-F238E27FC236}">
                  <a16:creationId xmlns:a16="http://schemas.microsoft.com/office/drawing/2014/main" id="{6072826A-1E9C-484E-92E3-E2A4650D5741}"/>
                </a:ext>
              </a:extLst>
            </p:cNvPr>
            <p:cNvSpPr/>
            <p:nvPr/>
          </p:nvSpPr>
          <p:spPr>
            <a:xfrm rot="5400000">
              <a:off x="-696720" y="696720"/>
              <a:ext cx="3457126" cy="2063685"/>
            </a:xfrm>
            <a:prstGeom prst="chevron">
              <a:avLst/>
            </a:pr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Flèche : chevron 4">
              <a:extLst>
                <a:ext uri="{FF2B5EF4-FFF2-40B4-BE49-F238E27FC236}">
                  <a16:creationId xmlns:a16="http://schemas.microsoft.com/office/drawing/2014/main" id="{F85B1BBA-44FA-494A-B4CA-45100A227FCA}"/>
                </a:ext>
              </a:extLst>
            </p:cNvPr>
            <p:cNvSpPr txBox="1"/>
            <p:nvPr/>
          </p:nvSpPr>
          <p:spPr>
            <a:xfrm>
              <a:off x="67279" y="1075361"/>
              <a:ext cx="1852108" cy="1368574"/>
            </a:xfrm>
            <a:prstGeom prst="rect">
              <a:avLst/>
            </a:prstGeom>
            <a:grpFill/>
            <a:ln>
              <a:solidFill>
                <a:srgbClr val="FFC000"/>
              </a:solidFill>
            </a:ln>
          </p:spPr>
          <p:style>
            <a:lnRef idx="0">
              <a:scrgbClr r="0" g="0" b="0"/>
            </a:lnRef>
            <a:fillRef idx="0">
              <a:scrgbClr r="0" g="0" b="0"/>
            </a:fillRef>
            <a:effectRef idx="0">
              <a:scrgbClr r="0" g="0" b="0"/>
            </a:effectRef>
            <a:fontRef idx="minor">
              <a:schemeClr val="lt1"/>
            </a:fontRef>
          </p:style>
          <p:txBody>
            <a:bodyPr spcFirstLastPara="0" vert="horz" wrap="square" lIns="37465" tIns="37465" rIns="37465" bIns="37465" numCol="1" spcCol="1270" anchor="ctr" anchorCtr="0">
              <a:noAutofit/>
            </a:bodyPr>
            <a:lstStyle/>
            <a:p>
              <a:pPr algn="ctr" defTabSz="2622550">
                <a:spcBef>
                  <a:spcPct val="0"/>
                </a:spcBef>
              </a:pPr>
              <a:r>
                <a:rPr lang="fr-FR" sz="1400" b="1" dirty="0"/>
                <a:t>Exécutant</a:t>
              </a:r>
            </a:p>
            <a:p>
              <a:pPr algn="ctr" defTabSz="2622550">
                <a:spcBef>
                  <a:spcPct val="0"/>
                </a:spcBef>
              </a:pPr>
              <a:r>
                <a:rPr lang="fr-FR" sz="1400" b="1" dirty="0"/>
                <a:t>-</a:t>
              </a:r>
            </a:p>
            <a:p>
              <a:pPr algn="ctr" defTabSz="2622550">
                <a:spcBef>
                  <a:spcPct val="0"/>
                </a:spcBef>
              </a:pPr>
              <a:r>
                <a:rPr lang="fr-FR" sz="1400" b="1" dirty="0"/>
                <a:t>Fonctionnel</a:t>
              </a:r>
            </a:p>
          </p:txBody>
        </p:sp>
      </p:grpSp>
      <p:grpSp>
        <p:nvGrpSpPr>
          <p:cNvPr id="51" name="Groupe 50">
            <a:extLst>
              <a:ext uri="{FF2B5EF4-FFF2-40B4-BE49-F238E27FC236}">
                <a16:creationId xmlns:a16="http://schemas.microsoft.com/office/drawing/2014/main" id="{66E37AD0-3F5B-406F-87F1-41929EEA538B}"/>
              </a:ext>
            </a:extLst>
          </p:cNvPr>
          <p:cNvGrpSpPr/>
          <p:nvPr/>
        </p:nvGrpSpPr>
        <p:grpSpPr>
          <a:xfrm>
            <a:off x="2303891" y="1271805"/>
            <a:ext cx="1177099" cy="1950517"/>
            <a:chOff x="0" y="0"/>
            <a:chExt cx="2063685" cy="3457126"/>
          </a:xfrm>
          <a:solidFill>
            <a:srgbClr val="FF6600"/>
          </a:solidFill>
        </p:grpSpPr>
        <p:sp>
          <p:nvSpPr>
            <p:cNvPr id="52" name="Flèche : chevron 27">
              <a:extLst>
                <a:ext uri="{FF2B5EF4-FFF2-40B4-BE49-F238E27FC236}">
                  <a16:creationId xmlns:a16="http://schemas.microsoft.com/office/drawing/2014/main" id="{A773F156-6BC6-4EFC-A4D5-637F5B3A7BD3}"/>
                </a:ext>
              </a:extLst>
            </p:cNvPr>
            <p:cNvSpPr/>
            <p:nvPr/>
          </p:nvSpPr>
          <p:spPr>
            <a:xfrm rot="5400000">
              <a:off x="-696720" y="696720"/>
              <a:ext cx="3457126" cy="2063685"/>
            </a:xfrm>
            <a:prstGeom prst="chevron">
              <a:avLst/>
            </a:pr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Flèche : chevron 4">
              <a:extLst>
                <a:ext uri="{FF2B5EF4-FFF2-40B4-BE49-F238E27FC236}">
                  <a16:creationId xmlns:a16="http://schemas.microsoft.com/office/drawing/2014/main" id="{BCDCF90B-BB58-40F6-8B25-4B595575A631}"/>
                </a:ext>
              </a:extLst>
            </p:cNvPr>
            <p:cNvSpPr txBox="1"/>
            <p:nvPr/>
          </p:nvSpPr>
          <p:spPr>
            <a:xfrm>
              <a:off x="101322" y="1074850"/>
              <a:ext cx="1861041" cy="136476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7465" tIns="37465" rIns="37465" bIns="37465" numCol="1" spcCol="1270" anchor="ctr" anchorCtr="0">
              <a:noAutofit/>
            </a:bodyPr>
            <a:lstStyle/>
            <a:p>
              <a:pPr marL="0" lvl="0" indent="0" algn="ctr" defTabSz="2622550">
                <a:spcBef>
                  <a:spcPct val="0"/>
                </a:spcBef>
                <a:buNone/>
              </a:pPr>
              <a:r>
                <a:rPr lang="fr-FR" sz="1400" b="1" kern="1200" dirty="0">
                  <a:solidFill>
                    <a:schemeClr val="tx1"/>
                  </a:solidFill>
                </a:rPr>
                <a:t>Novice</a:t>
              </a:r>
            </a:p>
            <a:p>
              <a:pPr marL="0" lvl="0" indent="0" algn="ctr" defTabSz="2622550">
                <a:spcBef>
                  <a:spcPct val="0"/>
                </a:spcBef>
                <a:buNone/>
              </a:pPr>
              <a:r>
                <a:rPr lang="fr-FR" sz="1400" b="1" dirty="0">
                  <a:solidFill>
                    <a:schemeClr val="tx1"/>
                  </a:solidFill>
                </a:rPr>
                <a:t>-</a:t>
              </a:r>
              <a:endParaRPr lang="fr-FR" sz="1400" b="1" kern="1200" dirty="0">
                <a:solidFill>
                  <a:schemeClr val="tx1"/>
                </a:solidFill>
              </a:endParaRPr>
            </a:p>
            <a:p>
              <a:pPr marL="0" lvl="0" indent="0" algn="ctr" defTabSz="2622550">
                <a:spcBef>
                  <a:spcPct val="0"/>
                </a:spcBef>
                <a:buNone/>
              </a:pPr>
              <a:r>
                <a:rPr lang="fr-FR" sz="1400" b="1" dirty="0">
                  <a:solidFill>
                    <a:schemeClr val="tx1"/>
                  </a:solidFill>
                </a:rPr>
                <a:t>Débutant</a:t>
              </a:r>
              <a:endParaRPr lang="fr-FR" sz="1600" b="1" kern="1200" dirty="0">
                <a:solidFill>
                  <a:schemeClr val="tx1"/>
                </a:solidFill>
              </a:endParaRPr>
            </a:p>
          </p:txBody>
        </p:sp>
      </p:grpSp>
      <p:cxnSp>
        <p:nvCxnSpPr>
          <p:cNvPr id="28" name="Connecteur droit 27"/>
          <p:cNvCxnSpPr/>
          <p:nvPr/>
        </p:nvCxnSpPr>
        <p:spPr>
          <a:xfrm>
            <a:off x="717844" y="908720"/>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itre 1"/>
          <p:cNvSpPr>
            <a:spLocks noGrp="1"/>
          </p:cNvSpPr>
          <p:nvPr>
            <p:ph type="title"/>
          </p:nvPr>
        </p:nvSpPr>
        <p:spPr>
          <a:xfrm>
            <a:off x="1800795" y="257818"/>
            <a:ext cx="7612604" cy="551674"/>
          </a:xfrm>
          <a:solidFill>
            <a:schemeClr val="bg1"/>
          </a:solidFill>
        </p:spPr>
        <p:txBody>
          <a:bodyPr/>
          <a:lstStyle/>
          <a:p>
            <a:pPr eaLnBrk="1" hangingPunct="1"/>
            <a:r>
              <a:rPr lang="fr-FR" altLang="fr-FR" sz="2800" dirty="0">
                <a:solidFill>
                  <a:srgbClr val="002060"/>
                </a:solidFill>
              </a:rPr>
              <a:t>LA GRILLE D’AIDE AU POSITIONNEMENT</a:t>
            </a:r>
          </a:p>
        </p:txBody>
      </p:sp>
      <p:pic>
        <p:nvPicPr>
          <p:cNvPr id="30" name="Image 29"/>
          <p:cNvPicPr>
            <a:picLocks noChangeAspect="1"/>
          </p:cNvPicPr>
          <p:nvPr/>
        </p:nvPicPr>
        <p:blipFill>
          <a:blip r:embed="rId3"/>
          <a:stretch>
            <a:fillRect/>
          </a:stretch>
        </p:blipFill>
        <p:spPr>
          <a:xfrm>
            <a:off x="848544" y="144067"/>
            <a:ext cx="688364" cy="642750"/>
          </a:xfrm>
          <a:prstGeom prst="rect">
            <a:avLst/>
          </a:prstGeom>
        </p:spPr>
      </p:pic>
    </p:spTree>
    <p:extLst>
      <p:ext uri="{BB962C8B-B14F-4D97-AF65-F5344CB8AC3E}">
        <p14:creationId xmlns:p14="http://schemas.microsoft.com/office/powerpoint/2010/main" val="32717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1500"/>
                                        <p:tgtEl>
                                          <p:spTgt spid="51"/>
                                        </p:tgtEl>
                                      </p:cBhvr>
                                    </p:animEffect>
                                  </p:childTnLst>
                                </p:cTn>
                              </p:par>
                              <p:par>
                                <p:cTn id="8" presetID="22" presetClass="entr" presetSubtype="1"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up)">
                                      <p:cBhvr>
                                        <p:cTn id="10" dur="1500"/>
                                        <p:tgtEl>
                                          <p:spTgt spid="48"/>
                                        </p:tgtEl>
                                      </p:cBhvr>
                                    </p:animEffect>
                                  </p:childTnLst>
                                </p:cTn>
                              </p:par>
                              <p:par>
                                <p:cTn id="11" presetID="22" presetClass="entr" presetSubtype="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up)">
                                      <p:cBhvr>
                                        <p:cTn id="13" dur="1500"/>
                                        <p:tgtEl>
                                          <p:spTgt spid="45"/>
                                        </p:tgtEl>
                                      </p:cBhvr>
                                    </p:animEffect>
                                  </p:childTnLst>
                                </p:cTn>
                              </p:par>
                              <p:par>
                                <p:cTn id="14" presetID="22" presetClass="entr" presetSubtype="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1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8" grpId="0" animBg="1"/>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p:cNvCxnSpPr/>
          <p:nvPr/>
        </p:nvCxnSpPr>
        <p:spPr>
          <a:xfrm>
            <a:off x="399851" y="1039553"/>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4"/>
          <p:cNvSpPr txBox="1">
            <a:spLocks/>
          </p:cNvSpPr>
          <p:nvPr/>
        </p:nvSpPr>
        <p:spPr bwMode="gray">
          <a:xfrm>
            <a:off x="1764085" y="317880"/>
            <a:ext cx="7757146" cy="950880"/>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a:solidFill>
                  <a:srgbClr val="002060"/>
                </a:solidFill>
              </a:rPr>
              <a:t>OUTIL D’AIDE AU POSITIONNEMENT POUR LA CERTIFICATION</a:t>
            </a:r>
          </a:p>
        </p:txBody>
      </p:sp>
      <p:pic>
        <p:nvPicPr>
          <p:cNvPr id="12" name="Image 11"/>
          <p:cNvPicPr>
            <a:picLocks noChangeAspect="1"/>
          </p:cNvPicPr>
          <p:nvPr/>
        </p:nvPicPr>
        <p:blipFill>
          <a:blip r:embed="rId2"/>
          <a:stretch>
            <a:fillRect/>
          </a:stretch>
        </p:blipFill>
        <p:spPr>
          <a:xfrm>
            <a:off x="8192188" y="6416550"/>
            <a:ext cx="1329043" cy="481626"/>
          </a:xfrm>
          <a:prstGeom prst="rect">
            <a:avLst/>
          </a:prstGeom>
        </p:spPr>
      </p:pic>
      <p:pic>
        <p:nvPicPr>
          <p:cNvPr id="14" name="Image 13"/>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0802" t="19447" r="25326" b="18176"/>
          <a:stretch/>
        </p:blipFill>
        <p:spPr>
          <a:xfrm>
            <a:off x="839896" y="98285"/>
            <a:ext cx="656720" cy="760411"/>
          </a:xfrm>
          <a:prstGeom prst="rect">
            <a:avLst/>
          </a:prstGeom>
        </p:spPr>
      </p:pic>
      <p:pic>
        <p:nvPicPr>
          <p:cNvPr id="2" name="Image 1"/>
          <p:cNvPicPr>
            <a:picLocks noChangeAspect="1"/>
          </p:cNvPicPr>
          <p:nvPr/>
        </p:nvPicPr>
        <p:blipFill>
          <a:blip r:embed="rId4"/>
          <a:stretch>
            <a:fillRect/>
          </a:stretch>
        </p:blipFill>
        <p:spPr>
          <a:xfrm>
            <a:off x="1134538" y="1061701"/>
            <a:ext cx="7989879" cy="5174200"/>
          </a:xfrm>
          <a:prstGeom prst="rect">
            <a:avLst/>
          </a:prstGeom>
        </p:spPr>
      </p:pic>
      <p:sp>
        <p:nvSpPr>
          <p:cNvPr id="15" name="Espace réservé du pied de page 2"/>
          <p:cNvSpPr txBox="1">
            <a:spLocks/>
          </p:cNvSpPr>
          <p:nvPr/>
        </p:nvSpPr>
        <p:spPr>
          <a:xfrm>
            <a:off x="357200" y="6516036"/>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dirty="0"/>
              <a:t>Académie de Nantes – Regroupement académique BCP MRC</a:t>
            </a:r>
          </a:p>
        </p:txBody>
      </p:sp>
    </p:spTree>
    <p:extLst>
      <p:ext uri="{BB962C8B-B14F-4D97-AF65-F5344CB8AC3E}">
        <p14:creationId xmlns:p14="http://schemas.microsoft.com/office/powerpoint/2010/main" val="1734731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5291138" y="1385888"/>
            <a:ext cx="3960812" cy="5084762"/>
          </a:xfrm>
          <a:prstGeom prst="rect">
            <a:avLst/>
          </a:prstGeom>
          <a:ln>
            <a:noFill/>
          </a:ln>
          <a:effectLst>
            <a:outerShdw blurRad="292100" dist="139700" dir="2700000" algn="tl" rotWithShape="0">
              <a:srgbClr val="333333">
                <a:alpha val="65000"/>
              </a:srgbClr>
            </a:outerShdw>
          </a:effectLst>
        </p:spPr>
      </p:pic>
      <p:sp>
        <p:nvSpPr>
          <p:cNvPr id="10" name="Rectangle 9">
            <a:hlinkClick r:id="rId4"/>
          </p:cNvPr>
          <p:cNvSpPr/>
          <p:nvPr/>
        </p:nvSpPr>
        <p:spPr>
          <a:xfrm>
            <a:off x="1162734" y="5145352"/>
            <a:ext cx="3214429"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fr-FR" sz="1400" i="1">
                <a:solidFill>
                  <a:srgbClr val="002060"/>
                </a:solidFill>
              </a:rPr>
              <a:t>https://rectec.ac-versailles.fr/</a:t>
            </a:r>
            <a:endParaRPr lang="fr-FR" sz="1400" i="1" dirty="0">
              <a:solidFill>
                <a:srgbClr val="002060"/>
              </a:solidFill>
            </a:endParaRPr>
          </a:p>
        </p:txBody>
      </p:sp>
      <p:sp>
        <p:nvSpPr>
          <p:cNvPr id="11" name="Flèche droite 10"/>
          <p:cNvSpPr/>
          <p:nvPr/>
        </p:nvSpPr>
        <p:spPr>
          <a:xfrm>
            <a:off x="1021382" y="1781431"/>
            <a:ext cx="3673278" cy="1283910"/>
          </a:xfrm>
          <a:prstGeom prst="rightArrow">
            <a:avLst/>
          </a:prstGeom>
          <a:solidFill>
            <a:schemeClr val="bg1">
              <a:lumMod val="5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defRPr/>
            </a:pPr>
            <a:r>
              <a:rPr lang="fr-FR" i="1" dirty="0">
                <a:solidFill>
                  <a:schemeClr val="bg1"/>
                </a:solidFill>
              </a:rPr>
              <a:t>Cadre de l’expérimentation RECTEC /AEFA</a:t>
            </a:r>
            <a:endParaRPr lang="fr-FR" sz="1400" i="1" dirty="0">
              <a:solidFill>
                <a:schemeClr val="bg1"/>
              </a:solidFill>
            </a:endParaRPr>
          </a:p>
        </p:txBody>
      </p:sp>
      <p:sp>
        <p:nvSpPr>
          <p:cNvPr id="12" name="Rectangle 11"/>
          <p:cNvSpPr/>
          <p:nvPr/>
        </p:nvSpPr>
        <p:spPr>
          <a:xfrm>
            <a:off x="1162734" y="3277638"/>
            <a:ext cx="3206750" cy="150810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fr-FR" i="1" dirty="0">
                <a:solidFill>
                  <a:schemeClr val="tx1"/>
                </a:solidFill>
              </a:rPr>
              <a:t>Une entrée par les situations</a:t>
            </a:r>
          </a:p>
          <a:p>
            <a:pPr algn="just">
              <a:defRPr/>
            </a:pPr>
            <a:r>
              <a:rPr lang="fr-FR" sz="1400" i="1" dirty="0">
                <a:solidFill>
                  <a:schemeClr val="tx1"/>
                </a:solidFill>
              </a:rPr>
              <a:t>Objectif : analyser les situations par le filtre des compétences transversales graduées</a:t>
            </a:r>
          </a:p>
          <a:p>
            <a:pPr algn="just">
              <a:defRPr/>
            </a:pPr>
            <a:endParaRPr lang="fr-FR" sz="1400" i="1" dirty="0">
              <a:solidFill>
                <a:schemeClr val="tx1"/>
              </a:solidFill>
            </a:endParaRPr>
          </a:p>
        </p:txBody>
      </p:sp>
      <p:cxnSp>
        <p:nvCxnSpPr>
          <p:cNvPr id="13" name="Connecteur droit 12"/>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solidFill>
                  <a:srgbClr val="002060"/>
                </a:solidFill>
              </a:rPr>
              <a:t>Introduction des compétences transversales</a:t>
            </a:r>
          </a:p>
        </p:txBody>
      </p:sp>
      <p:pic>
        <p:nvPicPr>
          <p:cNvPr id="15" name="Image 14"/>
          <p:cNvPicPr>
            <a:picLocks noChangeAspect="1"/>
          </p:cNvPicPr>
          <p:nvPr/>
        </p:nvPicPr>
        <p:blipFill>
          <a:blip r:embed="rId5"/>
          <a:stretch>
            <a:fillRect/>
          </a:stretch>
        </p:blipFill>
        <p:spPr>
          <a:xfrm>
            <a:off x="620285" y="567120"/>
            <a:ext cx="542449" cy="533255"/>
          </a:xfrm>
          <a:prstGeom prst="rect">
            <a:avLst/>
          </a:prstGeom>
        </p:spPr>
      </p:pic>
      <p:sp>
        <p:nvSpPr>
          <p:cNvPr id="16"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CAP EPC </a:t>
            </a:r>
          </a:p>
        </p:txBody>
      </p:sp>
      <p:sp>
        <p:nvSpPr>
          <p:cNvPr id="17"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26 novembre 2020</a:t>
            </a:r>
          </a:p>
        </p:txBody>
      </p:sp>
    </p:spTree>
    <p:extLst>
      <p:ext uri="{BB962C8B-B14F-4D97-AF65-F5344CB8AC3E}">
        <p14:creationId xmlns:p14="http://schemas.microsoft.com/office/powerpoint/2010/main" val="377388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cxnSp>
        <p:nvCxnSpPr>
          <p:cNvPr id="17" name="Connecteur droit 16"/>
          <p:cNvCxnSpPr/>
          <p:nvPr/>
        </p:nvCxnSpPr>
        <p:spPr>
          <a:xfrm>
            <a:off x="536389" y="836712"/>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969308" y="140220"/>
            <a:ext cx="542449" cy="533255"/>
          </a:xfrm>
          <a:prstGeom prst="rect">
            <a:avLst/>
          </a:prstGeom>
        </p:spPr>
      </p:pic>
      <p:pic>
        <p:nvPicPr>
          <p:cNvPr id="8" name="Image 7"/>
          <p:cNvPicPr>
            <a:picLocks noChangeAspect="1"/>
          </p:cNvPicPr>
          <p:nvPr/>
        </p:nvPicPr>
        <p:blipFill>
          <a:blip r:embed="rId3"/>
          <a:stretch>
            <a:fillRect/>
          </a:stretch>
        </p:blipFill>
        <p:spPr>
          <a:xfrm>
            <a:off x="8192188" y="6416550"/>
            <a:ext cx="1329043" cy="481626"/>
          </a:xfrm>
          <a:prstGeom prst="rect">
            <a:avLst/>
          </a:prstGeom>
        </p:spPr>
      </p:pic>
      <p:sp>
        <p:nvSpPr>
          <p:cNvPr id="6" name="ZoneTexte 5"/>
          <p:cNvSpPr txBox="1"/>
          <p:nvPr/>
        </p:nvSpPr>
        <p:spPr>
          <a:xfrm>
            <a:off x="3656856" y="1801765"/>
            <a:ext cx="2232248" cy="405926"/>
          </a:xfrm>
          <a:prstGeom prst="rect">
            <a:avLst/>
          </a:prstGeom>
          <a:solidFill>
            <a:schemeClr val="bg1"/>
          </a:solidFill>
        </p:spPr>
        <p:txBody>
          <a:bodyPr wrap="square" rtlCol="0">
            <a:spAutoFit/>
          </a:bodyPr>
          <a:lstStyle/>
          <a:p>
            <a:endParaRPr lang="fr-FR" dirty="0"/>
          </a:p>
        </p:txBody>
      </p:sp>
      <p:sp>
        <p:nvSpPr>
          <p:cNvPr id="13" name="Titre 4"/>
          <p:cNvSpPr txBox="1">
            <a:spLocks/>
          </p:cNvSpPr>
          <p:nvPr/>
        </p:nvSpPr>
        <p:spPr bwMode="gray">
          <a:xfrm>
            <a:off x="1539290" y="280189"/>
            <a:ext cx="8171269" cy="786572"/>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a:solidFill>
                  <a:srgbClr val="002060"/>
                </a:solidFill>
              </a:rPr>
              <a:t>LA CERTIFICATION EN BCP MCV </a:t>
            </a:r>
          </a:p>
        </p:txBody>
      </p:sp>
      <p:grpSp>
        <p:nvGrpSpPr>
          <p:cNvPr id="2" name="Groupe 1"/>
          <p:cNvGrpSpPr/>
          <p:nvPr/>
        </p:nvGrpSpPr>
        <p:grpSpPr>
          <a:xfrm>
            <a:off x="776536" y="2465515"/>
            <a:ext cx="8070774" cy="2852148"/>
            <a:chOff x="808367" y="2198383"/>
            <a:chExt cx="8070774" cy="2852148"/>
          </a:xfrm>
        </p:grpSpPr>
        <p:sp>
          <p:nvSpPr>
            <p:cNvPr id="16" name="TextBox 7">
              <a:extLst>
                <a:ext uri="{FF2B5EF4-FFF2-40B4-BE49-F238E27FC236}">
                  <a16:creationId xmlns:a16="http://schemas.microsoft.com/office/drawing/2014/main" id="{AB3CE58B-D143-C84B-945E-17B27B05A50A}"/>
                </a:ext>
              </a:extLst>
            </p:cNvPr>
            <p:cNvSpPr txBox="1"/>
            <p:nvPr/>
          </p:nvSpPr>
          <p:spPr>
            <a:xfrm>
              <a:off x="808367" y="2198383"/>
              <a:ext cx="1624354" cy="684803"/>
            </a:xfrm>
            <a:prstGeom prst="rect">
              <a:avLst/>
            </a:prstGeom>
            <a:solidFill>
              <a:srgbClr val="FF0000"/>
            </a:solidFill>
            <a:ln w="381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1400" b="1" dirty="0">
                  <a:solidFill>
                    <a:schemeClr val="bg1"/>
                  </a:solidFill>
                </a:rPr>
                <a:t>E 31 – BLOC 1</a:t>
              </a:r>
            </a:p>
            <a:p>
              <a:pPr algn="ctr"/>
              <a:r>
                <a:rPr lang="fr-FR" sz="1400" b="1" dirty="0">
                  <a:solidFill>
                    <a:schemeClr val="bg1"/>
                  </a:solidFill>
                  <a:effectLst/>
                </a:rPr>
                <a:t>Vente conseil</a:t>
              </a:r>
            </a:p>
            <a:p>
              <a:pPr algn="ctr"/>
              <a:endParaRPr lang="fr-FR" sz="1050" dirty="0">
                <a:solidFill>
                  <a:schemeClr val="bg1"/>
                </a:solidFill>
                <a:effectLst/>
              </a:endParaRPr>
            </a:p>
          </p:txBody>
        </p:sp>
        <p:sp>
          <p:nvSpPr>
            <p:cNvPr id="19" name="TextBox 10">
              <a:extLst>
                <a:ext uri="{FF2B5EF4-FFF2-40B4-BE49-F238E27FC236}">
                  <a16:creationId xmlns:a16="http://schemas.microsoft.com/office/drawing/2014/main" id="{65F916F8-0447-AE43-B5B3-1C84FC8EDEB6}"/>
                </a:ext>
              </a:extLst>
            </p:cNvPr>
            <p:cNvSpPr txBox="1"/>
            <p:nvPr/>
          </p:nvSpPr>
          <p:spPr>
            <a:xfrm>
              <a:off x="849626" y="4111162"/>
              <a:ext cx="3312368" cy="923330"/>
            </a:xfrm>
            <a:prstGeom prst="rect">
              <a:avLst/>
            </a:prstGeom>
            <a:solidFill>
              <a:srgbClr val="FFBC9B"/>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fr-FR"/>
              </a:defPPr>
              <a:lvl1pPr marL="285750" indent="-285750">
                <a:buFont typeface="Arial" panose="020B0604020202020204" pitchFamily="34" charset="0"/>
                <a:buChar char="•"/>
              </a:lvl1pPr>
            </a:lstStyle>
            <a:p>
              <a:pPr lvl="0"/>
              <a:r>
                <a:rPr lang="fr-FR" dirty="0"/>
                <a:t>Book</a:t>
              </a:r>
            </a:p>
            <a:p>
              <a:pPr lvl="0"/>
              <a:endParaRPr lang="fr-FR" dirty="0"/>
            </a:p>
            <a:p>
              <a:pPr lvl="0"/>
              <a:r>
                <a:rPr lang="fr-FR" dirty="0"/>
                <a:t>Suivi de l’élève</a:t>
              </a:r>
            </a:p>
          </p:txBody>
        </p:sp>
        <p:sp>
          <p:nvSpPr>
            <p:cNvPr id="20" name="TextBox 10">
              <a:extLst>
                <a:ext uri="{FF2B5EF4-FFF2-40B4-BE49-F238E27FC236}">
                  <a16:creationId xmlns:a16="http://schemas.microsoft.com/office/drawing/2014/main" id="{65F916F8-0447-AE43-B5B3-1C84FC8EDEB6}"/>
                </a:ext>
              </a:extLst>
            </p:cNvPr>
            <p:cNvSpPr txBox="1"/>
            <p:nvPr/>
          </p:nvSpPr>
          <p:spPr>
            <a:xfrm>
              <a:off x="5464537" y="4127201"/>
              <a:ext cx="3414604" cy="923330"/>
            </a:xfrm>
            <a:prstGeom prst="rect">
              <a:avLst/>
            </a:prstGeom>
            <a:solidFill>
              <a:srgbClr val="D5FFD5"/>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fr-FR"/>
              </a:defPPr>
              <a:lvl1pPr marL="285750" indent="-285750">
                <a:buFont typeface="Arial" panose="020B0604020202020204" pitchFamily="34" charset="0"/>
                <a:buChar char="•"/>
              </a:lvl1pPr>
            </a:lstStyle>
            <a:p>
              <a:pPr lvl="0"/>
              <a:r>
                <a:rPr lang="fr-FR" dirty="0"/>
                <a:t>Oraux :</a:t>
              </a:r>
            </a:p>
            <a:p>
              <a:pPr lvl="1"/>
              <a:r>
                <a:rPr lang="fr-FR" dirty="0"/>
                <a:t>S1 : outil numérique</a:t>
              </a:r>
            </a:p>
            <a:p>
              <a:pPr lvl="1"/>
              <a:r>
                <a:rPr lang="fr-FR" dirty="0"/>
                <a:t>S2 : organisation </a:t>
              </a:r>
            </a:p>
          </p:txBody>
        </p:sp>
        <p:sp>
          <p:nvSpPr>
            <p:cNvPr id="21" name="Chevron 20">
              <a:extLst>
                <a:ext uri="{FF2B5EF4-FFF2-40B4-BE49-F238E27FC236}">
                  <a16:creationId xmlns:a16="http://schemas.microsoft.com/office/drawing/2014/main" id="{24523BD6-46B9-2B45-962F-05E86A1D6B25}"/>
                </a:ext>
              </a:extLst>
            </p:cNvPr>
            <p:cNvSpPr/>
            <p:nvPr/>
          </p:nvSpPr>
          <p:spPr>
            <a:xfrm rot="5400000">
              <a:off x="1793526" y="3090781"/>
              <a:ext cx="396690" cy="508367"/>
            </a:xfrm>
            <a:prstGeom prst="chevron">
              <a:avLst/>
            </a:prstGeom>
            <a:solidFill>
              <a:schemeClr val="tx1">
                <a:lumMod val="85000"/>
                <a:lumOff val="1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600" dirty="0">
                <a:solidFill>
                  <a:schemeClr val="tx1"/>
                </a:solidFill>
              </a:endParaRPr>
            </a:p>
          </p:txBody>
        </p:sp>
        <p:sp>
          <p:nvSpPr>
            <p:cNvPr id="22" name="Chevron 21">
              <a:extLst>
                <a:ext uri="{FF2B5EF4-FFF2-40B4-BE49-F238E27FC236}">
                  <a16:creationId xmlns:a16="http://schemas.microsoft.com/office/drawing/2014/main" id="{24523BD6-46B9-2B45-962F-05E86A1D6B25}"/>
                </a:ext>
              </a:extLst>
            </p:cNvPr>
            <p:cNvSpPr/>
            <p:nvPr/>
          </p:nvSpPr>
          <p:spPr>
            <a:xfrm rot="5400000">
              <a:off x="6748888" y="3079943"/>
              <a:ext cx="396690" cy="508367"/>
            </a:xfrm>
            <a:prstGeom prst="chevron">
              <a:avLst/>
            </a:prstGeom>
            <a:solidFill>
              <a:schemeClr val="tx1">
                <a:lumMod val="85000"/>
                <a:lumOff val="1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600" dirty="0">
                <a:solidFill>
                  <a:schemeClr val="tx1"/>
                </a:solidFill>
              </a:endParaRPr>
            </a:p>
          </p:txBody>
        </p:sp>
      </p:grpSp>
      <p:sp>
        <p:nvSpPr>
          <p:cNvPr id="26" name="TextBox 7">
            <a:extLst>
              <a:ext uri="{FF2B5EF4-FFF2-40B4-BE49-F238E27FC236}">
                <a16:creationId xmlns:a16="http://schemas.microsoft.com/office/drawing/2014/main" id="{AB3CE58B-D143-C84B-945E-17B27B05A50A}"/>
              </a:ext>
            </a:extLst>
          </p:cNvPr>
          <p:cNvSpPr txBox="1"/>
          <p:nvPr/>
        </p:nvSpPr>
        <p:spPr>
          <a:xfrm>
            <a:off x="2539760" y="2459993"/>
            <a:ext cx="1621151" cy="684803"/>
          </a:xfrm>
          <a:prstGeom prst="rect">
            <a:avLst/>
          </a:prstGeom>
          <a:solidFill>
            <a:srgbClr val="FF0000"/>
          </a:solidFill>
          <a:ln w="381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1400" b="1" dirty="0">
                <a:solidFill>
                  <a:schemeClr val="bg1"/>
                </a:solidFill>
              </a:rPr>
              <a:t>E 32 – BLOC 2</a:t>
            </a:r>
          </a:p>
          <a:p>
            <a:pPr algn="ctr"/>
            <a:r>
              <a:rPr lang="fr-FR" sz="1400" b="1" dirty="0">
                <a:solidFill>
                  <a:schemeClr val="bg1"/>
                </a:solidFill>
              </a:rPr>
              <a:t>Suivi des v</a:t>
            </a:r>
            <a:r>
              <a:rPr lang="fr-FR" sz="1400" b="1" dirty="0">
                <a:solidFill>
                  <a:schemeClr val="bg1"/>
                </a:solidFill>
                <a:effectLst/>
              </a:rPr>
              <a:t>entes</a:t>
            </a:r>
          </a:p>
          <a:p>
            <a:pPr algn="ctr"/>
            <a:endParaRPr lang="fr-FR" sz="1050" dirty="0">
              <a:solidFill>
                <a:schemeClr val="bg1"/>
              </a:solidFill>
              <a:effectLst/>
            </a:endParaRPr>
          </a:p>
        </p:txBody>
      </p:sp>
      <p:sp>
        <p:nvSpPr>
          <p:cNvPr id="27" name="TextBox 7">
            <a:extLst>
              <a:ext uri="{FF2B5EF4-FFF2-40B4-BE49-F238E27FC236}">
                <a16:creationId xmlns:a16="http://schemas.microsoft.com/office/drawing/2014/main" id="{AB3CE58B-D143-C84B-945E-17B27B05A50A}"/>
              </a:ext>
            </a:extLst>
          </p:cNvPr>
          <p:cNvSpPr txBox="1"/>
          <p:nvPr/>
        </p:nvSpPr>
        <p:spPr>
          <a:xfrm>
            <a:off x="5364017" y="2454487"/>
            <a:ext cx="3414604" cy="738664"/>
          </a:xfrm>
          <a:prstGeom prst="rect">
            <a:avLst/>
          </a:prstGeom>
          <a:solidFill>
            <a:srgbClr val="008000"/>
          </a:solidFill>
          <a:ln w="381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1400" b="1" dirty="0">
                <a:solidFill>
                  <a:schemeClr val="bg1"/>
                </a:solidFill>
              </a:rPr>
              <a:t>E 33 – BLOC 3 (FDRC)</a:t>
            </a:r>
          </a:p>
          <a:p>
            <a:pPr algn="ctr"/>
            <a:r>
              <a:rPr lang="fr-FR" sz="1400" b="1" dirty="0">
                <a:solidFill>
                  <a:schemeClr val="bg1"/>
                </a:solidFill>
              </a:rPr>
              <a:t>Fidélisation de la clientèle et développement de la relation client </a:t>
            </a:r>
            <a:endParaRPr lang="fr-FR" sz="1050" dirty="0">
              <a:solidFill>
                <a:schemeClr val="bg1"/>
              </a:solidFill>
              <a:effectLst/>
            </a:endParaRPr>
          </a:p>
        </p:txBody>
      </p:sp>
      <p:sp>
        <p:nvSpPr>
          <p:cNvPr id="4" name="ZoneTexte 3"/>
          <p:cNvSpPr txBox="1"/>
          <p:nvPr/>
        </p:nvSpPr>
        <p:spPr>
          <a:xfrm>
            <a:off x="2525422" y="1376046"/>
            <a:ext cx="4628221" cy="400110"/>
          </a:xfrm>
          <a:prstGeom prst="rect">
            <a:avLst/>
          </a:prstGeom>
          <a:solidFill>
            <a:srgbClr val="002060"/>
          </a:solidFill>
        </p:spPr>
        <p:txBody>
          <a:bodyPr wrap="square" rtlCol="0">
            <a:spAutoFit/>
          </a:bodyPr>
          <a:lstStyle/>
          <a:p>
            <a:pPr algn="ctr"/>
            <a:r>
              <a:rPr lang="fr-FR" sz="2000" b="1" dirty="0">
                <a:solidFill>
                  <a:schemeClr val="bg1"/>
                </a:solidFill>
              </a:rPr>
              <a:t>POINTS D’ATTENTION</a:t>
            </a:r>
          </a:p>
        </p:txBody>
      </p:sp>
      <p:pic>
        <p:nvPicPr>
          <p:cNvPr id="29" name="Image 28"/>
          <p:cNvPicPr/>
          <p:nvPr/>
        </p:nvPicPr>
        <p:blipFill>
          <a:blip r:embed="rId4">
            <a:extLst>
              <a:ext uri="{28A0092B-C50C-407E-A947-70E740481C1C}">
                <a14:useLocalDpi xmlns:a14="http://schemas.microsoft.com/office/drawing/2010/main" val="0"/>
              </a:ext>
            </a:extLst>
          </a:blip>
          <a:stretch>
            <a:fillRect/>
          </a:stretch>
        </p:blipFill>
        <p:spPr>
          <a:xfrm rot="348382">
            <a:off x="2928232" y="3461378"/>
            <a:ext cx="1458946" cy="1453095"/>
          </a:xfrm>
          <a:prstGeom prst="rect">
            <a:avLst/>
          </a:prstGeom>
        </p:spPr>
      </p:pic>
      <p:pic>
        <p:nvPicPr>
          <p:cNvPr id="5" name="Image 4"/>
          <p:cNvPicPr>
            <a:picLocks noChangeAspect="1"/>
          </p:cNvPicPr>
          <p:nvPr/>
        </p:nvPicPr>
        <p:blipFill>
          <a:blip r:embed="rId5"/>
          <a:stretch>
            <a:fillRect/>
          </a:stretch>
        </p:blipFill>
        <p:spPr>
          <a:xfrm rot="778400">
            <a:off x="7293513" y="3678561"/>
            <a:ext cx="2563052" cy="944282"/>
          </a:xfrm>
          <a:prstGeom prst="rect">
            <a:avLst/>
          </a:prstGeom>
        </p:spPr>
      </p:pic>
    </p:spTree>
    <p:extLst>
      <p:ext uri="{BB962C8B-B14F-4D97-AF65-F5344CB8AC3E}">
        <p14:creationId xmlns:p14="http://schemas.microsoft.com/office/powerpoint/2010/main" val="2178579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C755C-5AB3-482E-9110-30ED434202AC}"/>
              </a:ext>
            </a:extLst>
          </p:cNvPr>
          <p:cNvSpPr>
            <a:spLocks noGrp="1"/>
          </p:cNvSpPr>
          <p:nvPr>
            <p:ph type="title"/>
          </p:nvPr>
        </p:nvSpPr>
        <p:spPr>
          <a:xfrm>
            <a:off x="1186400" y="1"/>
            <a:ext cx="7881400" cy="1286937"/>
          </a:xfrm>
        </p:spPr>
        <p:txBody>
          <a:bodyPr anchor="ctr">
            <a:normAutofit/>
          </a:bodyPr>
          <a:lstStyle/>
          <a:p>
            <a:r>
              <a:rPr lang="fr-FR" b="1"/>
              <a:t>Questions / réponses</a:t>
            </a:r>
          </a:p>
        </p:txBody>
      </p:sp>
      <p:pic>
        <p:nvPicPr>
          <p:cNvPr id="13" name="Espace réservé du contenu 12" descr="Une image contenant signe, texte, arrêt, assis&#10;&#10;Description générée automatiquement">
            <a:extLst>
              <a:ext uri="{FF2B5EF4-FFF2-40B4-BE49-F238E27FC236}">
                <a16:creationId xmlns:a16="http://schemas.microsoft.com/office/drawing/2014/main" id="{12ECF757-0B0A-4BED-AAB4-33F7CFF1687F}"/>
              </a:ext>
            </a:extLst>
          </p:cNvPr>
          <p:cNvPicPr>
            <a:picLocks noGrp="1" noChangeAspect="1"/>
          </p:cNvPicPr>
          <p:nvPr>
            <p:ph sz="half" idx="1"/>
          </p:nvPr>
        </p:nvPicPr>
        <p:blipFill>
          <a:blip r:embed="rId2"/>
          <a:stretch>
            <a:fillRect/>
          </a:stretch>
        </p:blipFill>
        <p:spPr>
          <a:xfrm>
            <a:off x="1412450" y="1905857"/>
            <a:ext cx="2937425" cy="2172119"/>
          </a:xfrm>
        </p:spPr>
      </p:pic>
      <p:pic>
        <p:nvPicPr>
          <p:cNvPr id="6" name="Image 5" descr="Une image contenant dessin&#10;&#10;Description générée automatiquement">
            <a:extLst>
              <a:ext uri="{FF2B5EF4-FFF2-40B4-BE49-F238E27FC236}">
                <a16:creationId xmlns:a16="http://schemas.microsoft.com/office/drawing/2014/main" id="{CFA63054-A20B-45FC-8F78-DA68F827AF4D}"/>
              </a:ext>
            </a:extLst>
          </p:cNvPr>
          <p:cNvPicPr>
            <a:picLocks noChangeAspect="1"/>
          </p:cNvPicPr>
          <p:nvPr/>
        </p:nvPicPr>
        <p:blipFill>
          <a:blip r:embed="rId3"/>
          <a:stretch>
            <a:fillRect/>
          </a:stretch>
        </p:blipFill>
        <p:spPr>
          <a:xfrm>
            <a:off x="4840626" y="2890666"/>
            <a:ext cx="3886200" cy="3084285"/>
          </a:xfrm>
          <a:prstGeom prst="rect">
            <a:avLst/>
          </a:prstGeom>
          <a:noFill/>
        </p:spPr>
      </p:pic>
      <p:sp>
        <p:nvSpPr>
          <p:cNvPr id="3" name="Espace réservé du numéro de diapositive 2">
            <a:extLst>
              <a:ext uri="{FF2B5EF4-FFF2-40B4-BE49-F238E27FC236}">
                <a16:creationId xmlns:a16="http://schemas.microsoft.com/office/drawing/2014/main" id="{A3AAB912-FEFF-46B2-99DC-439E44EE5F0E}"/>
              </a:ext>
            </a:extLst>
          </p:cNvPr>
          <p:cNvSpPr>
            <a:spLocks noGrp="1"/>
          </p:cNvSpPr>
          <p:nvPr>
            <p:ph type="sldNum" sz="quarter" idx="12"/>
          </p:nvPr>
        </p:nvSpPr>
        <p:spPr>
          <a:xfrm>
            <a:off x="8836903" y="6390911"/>
            <a:ext cx="611921" cy="365125"/>
          </a:xfrm>
        </p:spPr>
        <p:txBody>
          <a:bodyPr>
            <a:normAutofit/>
          </a:bodyPr>
          <a:lstStyle/>
          <a:p>
            <a:pPr>
              <a:spcAft>
                <a:spcPts val="600"/>
              </a:spcAft>
            </a:pPr>
            <a:fld id="{A786685B-2977-D546-9E3D-3CA676A47F0C}" type="slidenum">
              <a:rPr lang="fr-FR" smtClean="0"/>
              <a:pPr>
                <a:spcAft>
                  <a:spcPts val="600"/>
                </a:spcAft>
              </a:pPr>
              <a:t>30</a:t>
            </a:fld>
            <a:endParaRPr lang="fr-FR"/>
          </a:p>
        </p:txBody>
      </p:sp>
      <p:sp>
        <p:nvSpPr>
          <p:cNvPr id="9" name="Espace réservé de la date 8"/>
          <p:cNvSpPr>
            <a:spLocks noGrp="1"/>
          </p:cNvSpPr>
          <p:nvPr>
            <p:ph type="dt" sz="half" idx="10"/>
          </p:nvPr>
        </p:nvSpPr>
        <p:spPr/>
        <p:txBody>
          <a:bodyPr/>
          <a:lstStyle/>
          <a:p>
            <a:r>
              <a:rPr lang="fr-FR" dirty="0"/>
              <a:t>7 &amp; 8 DECEMBRE 2020</a:t>
            </a:r>
          </a:p>
        </p:txBody>
      </p:sp>
      <p:sp>
        <p:nvSpPr>
          <p:cNvPr id="7" name="Espace réservé du pied de page 2"/>
          <p:cNvSpPr txBox="1">
            <a:spLocks/>
          </p:cNvSpPr>
          <p:nvPr/>
        </p:nvSpPr>
        <p:spPr>
          <a:xfrm>
            <a:off x="357200" y="6516036"/>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dirty="0"/>
              <a:t>Académie de Nantes – Regroupement académique BCP MRC</a:t>
            </a:r>
          </a:p>
        </p:txBody>
      </p:sp>
    </p:spTree>
    <p:extLst>
      <p:ext uri="{BB962C8B-B14F-4D97-AF65-F5344CB8AC3E}">
        <p14:creationId xmlns:p14="http://schemas.microsoft.com/office/powerpoint/2010/main" val="97482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741" y="2503320"/>
            <a:ext cx="3809952" cy="681548"/>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4" y="1191243"/>
            <a:ext cx="3808420" cy="1224136"/>
          </a:xfrm>
          <a:prstGeom prst="rect">
            <a:avLst/>
          </a:prstGeom>
        </p:spPr>
      </p:pic>
      <p:cxnSp>
        <p:nvCxnSpPr>
          <p:cNvPr id="15" name="Connecteur droit 14"/>
          <p:cNvCxnSpPr/>
          <p:nvPr/>
        </p:nvCxnSpPr>
        <p:spPr>
          <a:xfrm>
            <a:off x="430118" y="1124744"/>
            <a:ext cx="910686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itre 1">
            <a:extLst>
              <a:ext uri="{FF2B5EF4-FFF2-40B4-BE49-F238E27FC236}">
                <a16:creationId xmlns:a16="http://schemas.microsoft.com/office/drawing/2014/main" id="{543C755C-5AB3-482E-9110-30ED434202AC}"/>
              </a:ext>
            </a:extLst>
          </p:cNvPr>
          <p:cNvSpPr>
            <a:spLocks noGrp="1"/>
          </p:cNvSpPr>
          <p:nvPr>
            <p:ph type="title"/>
          </p:nvPr>
        </p:nvSpPr>
        <p:spPr>
          <a:xfrm>
            <a:off x="1280592" y="405145"/>
            <a:ext cx="7993199" cy="493870"/>
          </a:xfrm>
        </p:spPr>
        <p:txBody>
          <a:bodyPr>
            <a:normAutofit/>
          </a:bodyPr>
          <a:lstStyle/>
          <a:p>
            <a:r>
              <a:rPr lang="fr-FR" sz="3200" dirty="0">
                <a:solidFill>
                  <a:srgbClr val="002060"/>
                </a:solidFill>
              </a:rPr>
              <a:t>POUR ALLER PLUS LOIN …</a:t>
            </a:r>
            <a:endParaRPr lang="fr-FR" sz="3200" dirty="0">
              <a:solidFill>
                <a:srgbClr val="FF0000"/>
              </a:solidFill>
            </a:endParaRPr>
          </a:p>
        </p:txBody>
      </p:sp>
      <p:sp>
        <p:nvSpPr>
          <p:cNvPr id="17"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19"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pic>
        <p:nvPicPr>
          <p:cNvPr id="2" name="Image 1">
            <a:hlinkClick r:id="rId5"/>
            <a:extLst>
              <a:ext uri="{FF2B5EF4-FFF2-40B4-BE49-F238E27FC236}">
                <a16:creationId xmlns:a16="http://schemas.microsoft.com/office/drawing/2014/main" id="{E4B6036A-AA01-4C20-BC8D-6C2C85772CC8}"/>
              </a:ext>
            </a:extLst>
          </p:cNvPr>
          <p:cNvPicPr>
            <a:picLocks noChangeAspect="1"/>
          </p:cNvPicPr>
          <p:nvPr/>
        </p:nvPicPr>
        <p:blipFill rotWithShape="1">
          <a:blip r:embed="rId6"/>
          <a:srcRect l="969" r="1"/>
          <a:stretch/>
        </p:blipFill>
        <p:spPr>
          <a:xfrm>
            <a:off x="5103354" y="1377770"/>
            <a:ext cx="4522390" cy="1825274"/>
          </a:xfrm>
          <a:prstGeom prst="rect">
            <a:avLst/>
          </a:prstGeom>
        </p:spPr>
      </p:pic>
      <p:pic>
        <p:nvPicPr>
          <p:cNvPr id="7" name="Image 6">
            <a:hlinkClick r:id="rId7"/>
            <a:extLst>
              <a:ext uri="{FF2B5EF4-FFF2-40B4-BE49-F238E27FC236}">
                <a16:creationId xmlns:a16="http://schemas.microsoft.com/office/drawing/2014/main" id="{C2FBBB7A-480E-4115-8FCC-BDA9D99D180B}"/>
              </a:ext>
            </a:extLst>
          </p:cNvPr>
          <p:cNvPicPr>
            <a:picLocks noChangeAspect="1"/>
          </p:cNvPicPr>
          <p:nvPr/>
        </p:nvPicPr>
        <p:blipFill>
          <a:blip r:embed="rId8"/>
          <a:stretch>
            <a:fillRect/>
          </a:stretch>
        </p:blipFill>
        <p:spPr>
          <a:xfrm>
            <a:off x="5103354" y="3445128"/>
            <a:ext cx="4162797" cy="2448704"/>
          </a:xfrm>
          <a:prstGeom prst="rect">
            <a:avLst/>
          </a:prstGeom>
        </p:spPr>
      </p:pic>
      <p:pic>
        <p:nvPicPr>
          <p:cNvPr id="9" name="Image 8">
            <a:hlinkClick r:id="rId9"/>
            <a:extLst>
              <a:ext uri="{FF2B5EF4-FFF2-40B4-BE49-F238E27FC236}">
                <a16:creationId xmlns:a16="http://schemas.microsoft.com/office/drawing/2014/main" id="{BAD97695-993D-4B36-813E-936CC15384D6}"/>
              </a:ext>
            </a:extLst>
          </p:cNvPr>
          <p:cNvPicPr>
            <a:picLocks noChangeAspect="1"/>
          </p:cNvPicPr>
          <p:nvPr/>
        </p:nvPicPr>
        <p:blipFill>
          <a:blip r:embed="rId10"/>
          <a:stretch>
            <a:fillRect/>
          </a:stretch>
        </p:blipFill>
        <p:spPr>
          <a:xfrm>
            <a:off x="790364" y="3704262"/>
            <a:ext cx="3448706" cy="2042195"/>
          </a:xfrm>
          <a:prstGeom prst="rect">
            <a:avLst/>
          </a:prstGeom>
        </p:spPr>
      </p:pic>
    </p:spTree>
    <p:extLst>
      <p:ext uri="{BB962C8B-B14F-4D97-AF65-F5344CB8AC3E}">
        <p14:creationId xmlns:p14="http://schemas.microsoft.com/office/powerpoint/2010/main" val="3895940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95" name="Text Box 19"/>
          <p:cNvSpPr txBox="1">
            <a:spLocks noChangeArrowheads="1"/>
          </p:cNvSpPr>
          <p:nvPr/>
        </p:nvSpPr>
        <p:spPr bwMode="auto">
          <a:xfrm>
            <a:off x="998538" y="1128801"/>
            <a:ext cx="8410349"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endParaRPr lang="fr-FR" altLang="fr-FR" sz="1000" dirty="0">
              <a:solidFill>
                <a:srgbClr val="4F81BD">
                  <a:lumMod val="50000"/>
                </a:srgbClr>
              </a:solidFill>
              <a:latin typeface="Calibri"/>
            </a:endParaRPr>
          </a:p>
          <a:p>
            <a:pPr>
              <a:buNone/>
            </a:pPr>
            <a:endParaRPr lang="fr-FR" altLang="fr-FR" sz="1000" dirty="0">
              <a:solidFill>
                <a:srgbClr val="4F81BD">
                  <a:lumMod val="50000"/>
                </a:srgbClr>
              </a:solidFill>
              <a:latin typeface="Calibri"/>
            </a:endParaRPr>
          </a:p>
          <a:p>
            <a:pPr>
              <a:buNone/>
            </a:pPr>
            <a:endParaRPr lang="fr-FR" altLang="fr-FR" sz="1000" dirty="0">
              <a:solidFill>
                <a:srgbClr val="4F81BD">
                  <a:lumMod val="50000"/>
                </a:srgbClr>
              </a:solidFill>
              <a:latin typeface="Calibri"/>
            </a:endParaRPr>
          </a:p>
          <a:p>
            <a:pPr>
              <a:buNone/>
            </a:pPr>
            <a:r>
              <a:rPr lang="fr-FR" altLang="fr-FR" sz="1000" dirty="0">
                <a:solidFill>
                  <a:srgbClr val="4F81BD">
                    <a:lumMod val="50000"/>
                  </a:srgbClr>
                </a:solidFill>
                <a:latin typeface="Calibri"/>
              </a:rPr>
              <a:t>						</a:t>
            </a:r>
          </a:p>
          <a:p>
            <a:pPr>
              <a:buNone/>
            </a:pPr>
            <a:endParaRPr lang="fr-FR" altLang="fr-FR" sz="1000" dirty="0">
              <a:solidFill>
                <a:srgbClr val="4F81BD">
                  <a:lumMod val="50000"/>
                </a:srgbClr>
              </a:solidFill>
              <a:latin typeface="Calibri"/>
            </a:endParaRPr>
          </a:p>
          <a:p>
            <a:pPr>
              <a:buNone/>
            </a:pPr>
            <a:endParaRPr lang="fr-FR" altLang="fr-FR" sz="1000" dirty="0">
              <a:solidFill>
                <a:srgbClr val="4F81BD">
                  <a:lumMod val="50000"/>
                </a:srgbClr>
              </a:solidFill>
              <a:latin typeface="Calibri"/>
            </a:endParaRPr>
          </a:p>
          <a:p>
            <a:pPr>
              <a:buNone/>
            </a:pPr>
            <a:endParaRPr lang="fr-FR" altLang="fr-FR" sz="1000" dirty="0">
              <a:solidFill>
                <a:srgbClr val="4F81BD">
                  <a:lumMod val="50000"/>
                </a:srgbClr>
              </a:solidFill>
              <a:latin typeface="Calibri"/>
            </a:endParaRPr>
          </a:p>
          <a:p>
            <a:pPr algn="ctr">
              <a:buNone/>
            </a:pPr>
            <a:r>
              <a:rPr lang="fr-FR" altLang="fr-FR" sz="1000" dirty="0">
                <a:solidFill>
                  <a:srgbClr val="4F81BD">
                    <a:lumMod val="50000"/>
                  </a:srgbClr>
                </a:solidFill>
                <a:latin typeface="Calibri"/>
              </a:rPr>
              <a:t>	</a:t>
            </a:r>
            <a:r>
              <a:rPr lang="fr-FR" altLang="fr-FR" sz="4000" b="1" dirty="0">
                <a:solidFill>
                  <a:srgbClr val="4F81BD">
                    <a:lumMod val="50000"/>
                  </a:srgbClr>
                </a:solidFill>
                <a:latin typeface="Calibri"/>
              </a:rPr>
              <a:t>Merci pour votre attention </a:t>
            </a:r>
          </a:p>
          <a:p>
            <a:pPr marL="342900" indent="-342900" algn="ctr"/>
            <a:endParaRPr lang="fr-FR" altLang="fr-FR" sz="4000" b="1" i="1" dirty="0">
              <a:solidFill>
                <a:srgbClr val="4F81BD">
                  <a:lumMod val="50000"/>
                </a:srgbClr>
              </a:solidFill>
              <a:latin typeface="Calibri"/>
            </a:endParaRPr>
          </a:p>
          <a:p>
            <a:pPr marL="342900" indent="-342900"/>
            <a:endParaRPr lang="fr-FR" altLang="fr-FR" sz="1600" i="1" dirty="0">
              <a:solidFill>
                <a:srgbClr val="4F81BD">
                  <a:lumMod val="50000"/>
                </a:srgbClr>
              </a:solidFill>
              <a:latin typeface="Calibri"/>
            </a:endParaRPr>
          </a:p>
          <a:p>
            <a:pPr algn="r">
              <a:buNone/>
            </a:pPr>
            <a:endParaRPr lang="fr-FR" altLang="fr-FR" sz="1600" i="1" dirty="0">
              <a:solidFill>
                <a:srgbClr val="4F81BD">
                  <a:lumMod val="50000"/>
                </a:srgbClr>
              </a:solidFill>
              <a:latin typeface="Calibri"/>
            </a:endParaRPr>
          </a:p>
          <a:p>
            <a:pPr algn="r">
              <a:buNone/>
            </a:pPr>
            <a:endParaRPr lang="fr-FR" altLang="fr-FR" sz="1600" i="1" dirty="0">
              <a:solidFill>
                <a:srgbClr val="4F81BD">
                  <a:lumMod val="50000"/>
                </a:srgbClr>
              </a:solidFill>
              <a:latin typeface="Calibri"/>
            </a:endParaRPr>
          </a:p>
          <a:p>
            <a:pPr algn="r">
              <a:buNone/>
            </a:pPr>
            <a:endParaRPr lang="fr-FR" altLang="fr-FR" sz="1600" i="1" dirty="0">
              <a:solidFill>
                <a:srgbClr val="4F81BD">
                  <a:lumMod val="50000"/>
                </a:srgbClr>
              </a:solidFill>
              <a:latin typeface="Calibri"/>
            </a:endParaRPr>
          </a:p>
          <a:p>
            <a:pPr algn="r">
              <a:buNone/>
            </a:pPr>
            <a:endParaRPr lang="fr-FR" altLang="fr-FR" sz="1600" i="1" dirty="0">
              <a:solidFill>
                <a:srgbClr val="4F81BD">
                  <a:lumMod val="50000"/>
                </a:srgbClr>
              </a:solidFill>
              <a:latin typeface="Calibri"/>
            </a:endParaRPr>
          </a:p>
        </p:txBody>
      </p:sp>
      <p:sp>
        <p:nvSpPr>
          <p:cNvPr id="3" name="Espace réservé du pied de page 2"/>
          <p:cNvSpPr txBox="1">
            <a:spLocks/>
          </p:cNvSpPr>
          <p:nvPr/>
        </p:nvSpPr>
        <p:spPr>
          <a:xfrm>
            <a:off x="357200" y="6516036"/>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dirty="0"/>
              <a:t>Académie de Nantes – Regroupement académique BCP MRC</a:t>
            </a:r>
          </a:p>
        </p:txBody>
      </p:sp>
    </p:spTree>
    <p:extLst>
      <p:ext uri="{BB962C8B-B14F-4D97-AF65-F5344CB8AC3E}">
        <p14:creationId xmlns:p14="http://schemas.microsoft.com/office/powerpoint/2010/main" val="20890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7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ZoneTexte 11"/>
          <p:cNvSpPr txBox="1">
            <a:spLocks noChangeArrowheads="1"/>
          </p:cNvSpPr>
          <p:nvPr/>
        </p:nvSpPr>
        <p:spPr bwMode="auto">
          <a:xfrm>
            <a:off x="390000" y="3617584"/>
            <a:ext cx="6485892"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
            </a:pPr>
            <a:r>
              <a:rPr lang="fr-FR" altLang="fr-FR" sz="1800" b="1" dirty="0">
                <a:latin typeface="Arial" panose="020B0604020202020204" pitchFamily="34" charset="0"/>
              </a:rPr>
              <a:t>Favoriser une logique de parcours </a:t>
            </a:r>
            <a:r>
              <a:rPr lang="fr-FR" altLang="fr-FR" sz="1800" dirty="0">
                <a:latin typeface="Arial" panose="020B0604020202020204" pitchFamily="34" charset="0"/>
              </a:rPr>
              <a:t>au sein de la voie professionnelle par un travail sur les compétences transversales et leur valorisation</a:t>
            </a:r>
          </a:p>
          <a:p>
            <a:pPr>
              <a:spcBef>
                <a:spcPct val="0"/>
              </a:spcBef>
              <a:buFont typeface="Wingdings" panose="05000000000000000000" pitchFamily="2" charset="2"/>
              <a:buChar char="§"/>
            </a:pPr>
            <a:endParaRPr lang="fr-FR" altLang="fr-FR" sz="1100" dirty="0">
              <a:latin typeface="Arial" panose="020B0604020202020204" pitchFamily="34" charset="0"/>
            </a:endParaRPr>
          </a:p>
          <a:p>
            <a:pPr algn="just">
              <a:spcBef>
                <a:spcPct val="0"/>
              </a:spcBef>
              <a:buFont typeface="Wingdings" panose="05000000000000000000" pitchFamily="2" charset="2"/>
              <a:buChar char="§"/>
            </a:pPr>
            <a:r>
              <a:rPr lang="fr-FR" altLang="fr-FR" sz="1800" b="1" dirty="0">
                <a:latin typeface="Arial" panose="020B0604020202020204" pitchFamily="34" charset="0"/>
              </a:rPr>
              <a:t>Créer un langage commun, </a:t>
            </a:r>
            <a:r>
              <a:rPr lang="fr-FR" altLang="fr-FR" sz="1800" dirty="0">
                <a:latin typeface="Arial" panose="020B0604020202020204" pitchFamily="34" charset="0"/>
              </a:rPr>
              <a:t>une cohérence des apprentissages et permettre une vision globale et partagée par le collectif enseignant des compétences développées</a:t>
            </a:r>
          </a:p>
          <a:p>
            <a:pPr>
              <a:spcBef>
                <a:spcPct val="0"/>
              </a:spcBef>
              <a:buFont typeface="Wingdings" panose="05000000000000000000" pitchFamily="2" charset="2"/>
              <a:buChar char="§"/>
            </a:pPr>
            <a:endParaRPr lang="fr-FR" altLang="fr-FR" sz="1200" dirty="0">
              <a:latin typeface="Arial" panose="020B0604020202020204" pitchFamily="34" charset="0"/>
            </a:endParaRPr>
          </a:p>
          <a:p>
            <a:pPr algn="just">
              <a:spcBef>
                <a:spcPct val="0"/>
              </a:spcBef>
              <a:buFont typeface="Wingdings" panose="05000000000000000000" pitchFamily="2" charset="2"/>
              <a:buChar char="§"/>
            </a:pPr>
            <a:r>
              <a:rPr lang="fr-FR" altLang="fr-FR" sz="1800" b="1" dirty="0">
                <a:latin typeface="Arial" panose="020B0604020202020204" pitchFamily="34" charset="0"/>
              </a:rPr>
              <a:t>Articuler les enseignements </a:t>
            </a:r>
            <a:r>
              <a:rPr lang="fr-FR" altLang="fr-FR" sz="1800" dirty="0">
                <a:latin typeface="Arial" panose="020B0604020202020204" pitchFamily="34" charset="0"/>
              </a:rPr>
              <a:t>du domaine général et professionnel </a:t>
            </a:r>
          </a:p>
        </p:txBody>
      </p:sp>
      <p:sp>
        <p:nvSpPr>
          <p:cNvPr id="2" name="ZoneTexte 1"/>
          <p:cNvSpPr txBox="1"/>
          <p:nvPr/>
        </p:nvSpPr>
        <p:spPr>
          <a:xfrm>
            <a:off x="891509" y="1636187"/>
            <a:ext cx="7527988" cy="400050"/>
          </a:xfrm>
          <a:prstGeom prst="rect">
            <a:avLst/>
          </a:prstGeom>
          <a:solidFill>
            <a:schemeClr val="accent4">
              <a:lumMod val="75000"/>
            </a:schemeClr>
          </a:solidFill>
        </p:spPr>
        <p:txBody>
          <a:bodyPr wrap="square">
            <a:spAutoFit/>
          </a:bodyPr>
          <a:lstStyle/>
          <a:p>
            <a:pPr algn="ctr">
              <a:defRPr/>
            </a:pPr>
            <a:r>
              <a:rPr lang="fr-FR" sz="2000" b="1" spc="300" dirty="0">
                <a:solidFill>
                  <a:schemeClr val="bg1"/>
                </a:solidFill>
              </a:rPr>
              <a:t>Compétences transversales</a:t>
            </a:r>
          </a:p>
        </p:txBody>
      </p:sp>
      <p:sp>
        <p:nvSpPr>
          <p:cNvPr id="11" name="ZoneTexte 10"/>
          <p:cNvSpPr txBox="1"/>
          <p:nvPr/>
        </p:nvSpPr>
        <p:spPr>
          <a:xfrm>
            <a:off x="891508" y="2139543"/>
            <a:ext cx="7527989" cy="1031308"/>
          </a:xfrm>
          <a:prstGeom prst="rect">
            <a:avLst/>
          </a:prstGeom>
          <a:solidFill>
            <a:schemeClr val="accent4">
              <a:lumMod val="40000"/>
              <a:lumOff val="60000"/>
            </a:schemeClr>
          </a:solidFill>
        </p:spPr>
        <p:txBody>
          <a:bodyPr wrap="square">
            <a:spAutoFit/>
          </a:bodyPr>
          <a:lstStyle/>
          <a:p>
            <a:pPr marL="182563" algn="just" defTabSz="439738">
              <a:lnSpc>
                <a:spcPts val="2500"/>
              </a:lnSpc>
              <a:tabLst>
                <a:tab pos="4389438" algn="l"/>
              </a:tabLst>
              <a:defRPr/>
            </a:pPr>
            <a:r>
              <a:rPr lang="fr-FR" b="1" dirty="0">
                <a:latin typeface="+mj-lt"/>
              </a:rPr>
              <a:t>Un défi à relever pour mettre en valeur la voie professionnelle dans sa capacité à accompagner les jeunes vers leur insertion dans la société</a:t>
            </a:r>
          </a:p>
        </p:txBody>
      </p:sp>
      <p:cxnSp>
        <p:nvCxnSpPr>
          <p:cNvPr id="12" name="Connecteur droit 11"/>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solidFill>
                  <a:srgbClr val="002060"/>
                </a:solidFill>
              </a:rPr>
              <a:t>Introduction des compétences transversales</a:t>
            </a:r>
          </a:p>
        </p:txBody>
      </p:sp>
      <p:pic>
        <p:nvPicPr>
          <p:cNvPr id="14" name="Image 13"/>
          <p:cNvPicPr>
            <a:picLocks noChangeAspect="1"/>
          </p:cNvPicPr>
          <p:nvPr/>
        </p:nvPicPr>
        <p:blipFill>
          <a:blip r:embed="rId2"/>
          <a:stretch>
            <a:fillRect/>
          </a:stretch>
        </p:blipFill>
        <p:spPr>
          <a:xfrm>
            <a:off x="620285" y="567120"/>
            <a:ext cx="542449" cy="533255"/>
          </a:xfrm>
          <a:prstGeom prst="rect">
            <a:avLst/>
          </a:prstGeom>
        </p:spPr>
      </p:pic>
      <p:pic>
        <p:nvPicPr>
          <p:cNvPr id="16"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1232" y="3789040"/>
            <a:ext cx="2573337"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20"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spTree>
    <p:extLst>
      <p:ext uri="{BB962C8B-B14F-4D97-AF65-F5344CB8AC3E}">
        <p14:creationId xmlns:p14="http://schemas.microsoft.com/office/powerpoint/2010/main" val="3277453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5291138" y="1385888"/>
            <a:ext cx="3960812" cy="5084762"/>
          </a:xfrm>
          <a:prstGeom prst="rect">
            <a:avLst/>
          </a:prstGeom>
          <a:ln>
            <a:noFill/>
          </a:ln>
          <a:effectLst>
            <a:outerShdw blurRad="292100" dist="139700" dir="2700000" algn="tl" rotWithShape="0">
              <a:srgbClr val="333333">
                <a:alpha val="65000"/>
              </a:srgbClr>
            </a:outerShdw>
          </a:effectLst>
        </p:spPr>
      </p:pic>
      <p:sp>
        <p:nvSpPr>
          <p:cNvPr id="10" name="Rectangle 9">
            <a:hlinkClick r:id="rId4"/>
          </p:cNvPr>
          <p:cNvSpPr/>
          <p:nvPr/>
        </p:nvSpPr>
        <p:spPr>
          <a:xfrm>
            <a:off x="1162734" y="5145352"/>
            <a:ext cx="3214429" cy="92233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fr-FR" i="1" dirty="0">
                <a:solidFill>
                  <a:srgbClr val="002060"/>
                </a:solidFill>
                <a:hlinkClick r:id="rId5"/>
              </a:rPr>
              <a:t>http://www.agence-erasmus.fr/docs/2818_guide-competences-web.pdf</a:t>
            </a:r>
            <a:endParaRPr lang="fr-FR" sz="1400" i="1" dirty="0">
              <a:solidFill>
                <a:srgbClr val="002060"/>
              </a:solidFill>
            </a:endParaRPr>
          </a:p>
        </p:txBody>
      </p:sp>
      <p:sp>
        <p:nvSpPr>
          <p:cNvPr id="11" name="Flèche droite 10"/>
          <p:cNvSpPr/>
          <p:nvPr/>
        </p:nvSpPr>
        <p:spPr>
          <a:xfrm>
            <a:off x="1003930" y="1456403"/>
            <a:ext cx="3673278" cy="1283910"/>
          </a:xfrm>
          <a:prstGeom prst="rightArrow">
            <a:avLst/>
          </a:prstGeom>
          <a:solidFill>
            <a:schemeClr val="bg1">
              <a:lumMod val="5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defRPr/>
            </a:pPr>
            <a:r>
              <a:rPr lang="fr-FR" i="1" dirty="0">
                <a:solidFill>
                  <a:schemeClr val="bg1"/>
                </a:solidFill>
              </a:rPr>
              <a:t>Cadre de l’expérimentation RECTEC /AEFA</a:t>
            </a:r>
            <a:endParaRPr lang="fr-FR" sz="1400" i="1" dirty="0">
              <a:solidFill>
                <a:schemeClr val="bg1"/>
              </a:solidFill>
            </a:endParaRPr>
          </a:p>
        </p:txBody>
      </p:sp>
      <p:sp>
        <p:nvSpPr>
          <p:cNvPr id="12" name="Rectangle 11"/>
          <p:cNvSpPr/>
          <p:nvPr/>
        </p:nvSpPr>
        <p:spPr>
          <a:xfrm>
            <a:off x="1170413" y="2851051"/>
            <a:ext cx="3206750" cy="2154436"/>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fr-FR" i="1" dirty="0">
                <a:solidFill>
                  <a:schemeClr val="tx1"/>
                </a:solidFill>
              </a:rPr>
              <a:t>Une entrée par les situations</a:t>
            </a:r>
          </a:p>
          <a:p>
            <a:pPr algn="just">
              <a:defRPr/>
            </a:pPr>
            <a:r>
              <a:rPr lang="fr-FR" sz="1400" i="1" dirty="0">
                <a:solidFill>
                  <a:schemeClr val="tx1"/>
                </a:solidFill>
              </a:rPr>
              <a:t>Objectif : analyser les situations par le filtre des compétences transversales graduées</a:t>
            </a:r>
          </a:p>
          <a:p>
            <a:pPr algn="just">
              <a:defRPr/>
            </a:pPr>
            <a:endParaRPr lang="fr-FR" sz="1400" i="1" dirty="0">
              <a:solidFill>
                <a:schemeClr val="tx1"/>
              </a:solidFill>
            </a:endParaRPr>
          </a:p>
          <a:p>
            <a:pPr algn="just">
              <a:defRPr/>
            </a:pPr>
            <a:r>
              <a:rPr lang="fr-FR" sz="1400" i="1" dirty="0">
                <a:solidFill>
                  <a:schemeClr val="tx1"/>
                </a:solidFill>
              </a:rPr>
              <a:t>Situations professionnelles simulées, en PFMP, les projets et actions, les échanges, les rencontres….</a:t>
            </a:r>
          </a:p>
        </p:txBody>
      </p:sp>
      <p:cxnSp>
        <p:nvCxnSpPr>
          <p:cNvPr id="13" name="Connecteur droit 12"/>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solidFill>
                  <a:srgbClr val="002060"/>
                </a:solidFill>
              </a:rPr>
              <a:t>Introduction des compétences transversales</a:t>
            </a:r>
          </a:p>
        </p:txBody>
      </p:sp>
      <p:pic>
        <p:nvPicPr>
          <p:cNvPr id="15" name="Image 14"/>
          <p:cNvPicPr>
            <a:picLocks noChangeAspect="1"/>
          </p:cNvPicPr>
          <p:nvPr/>
        </p:nvPicPr>
        <p:blipFill>
          <a:blip r:embed="rId6"/>
          <a:stretch>
            <a:fillRect/>
          </a:stretch>
        </p:blipFill>
        <p:spPr>
          <a:xfrm>
            <a:off x="620285" y="567120"/>
            <a:ext cx="542449" cy="533255"/>
          </a:xfrm>
          <a:prstGeom prst="rect">
            <a:avLst/>
          </a:prstGeom>
        </p:spPr>
      </p:pic>
      <p:sp>
        <p:nvSpPr>
          <p:cNvPr id="16"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17"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spTree>
    <p:extLst>
      <p:ext uri="{BB962C8B-B14F-4D97-AF65-F5344CB8AC3E}">
        <p14:creationId xmlns:p14="http://schemas.microsoft.com/office/powerpoint/2010/main" val="787065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28863" y="1597144"/>
            <a:ext cx="5473700" cy="646113"/>
          </a:xfrm>
          <a:prstGeom prst="rect">
            <a:avLst/>
          </a:prstGeom>
          <a:solidFill>
            <a:schemeClr val="accent4">
              <a:lumMod val="75000"/>
            </a:schemeClr>
          </a:solidFill>
          <a:ln>
            <a:solidFill>
              <a:schemeClr val="accent4">
                <a:lumMod val="75000"/>
              </a:schemeClr>
            </a:solidFill>
          </a:ln>
        </p:spPr>
        <p:style>
          <a:lnRef idx="3">
            <a:schemeClr val="lt1"/>
          </a:lnRef>
          <a:fillRef idx="1">
            <a:schemeClr val="accent1"/>
          </a:fillRef>
          <a:effectRef idx="1">
            <a:schemeClr val="accent1"/>
          </a:effectRef>
          <a:fontRef idx="minor">
            <a:schemeClr val="lt1"/>
          </a:fontRef>
        </p:style>
        <p:txBody>
          <a:bodyPr>
            <a:spAutoFit/>
          </a:bodyPr>
          <a:lstStyle/>
          <a:p>
            <a:pPr algn="ctr">
              <a:defRPr/>
            </a:pPr>
            <a:r>
              <a:rPr lang="fr-FR" b="1" dirty="0">
                <a:solidFill>
                  <a:schemeClr val="bg1"/>
                </a:solidFill>
              </a:rPr>
              <a:t>Ce référentiel permet de donner un cadre pour</a:t>
            </a:r>
          </a:p>
          <a:p>
            <a:pPr algn="ctr">
              <a:defRPr/>
            </a:pPr>
            <a:r>
              <a:rPr lang="fr-FR" b="1" dirty="0">
                <a:solidFill>
                  <a:schemeClr val="bg1"/>
                </a:solidFill>
              </a:rPr>
              <a:t>reconnaitre des compétences transversales</a:t>
            </a:r>
          </a:p>
        </p:txBody>
      </p:sp>
      <p:sp>
        <p:nvSpPr>
          <p:cNvPr id="6" name="ZoneTexte 5"/>
          <p:cNvSpPr txBox="1"/>
          <p:nvPr/>
        </p:nvSpPr>
        <p:spPr>
          <a:xfrm>
            <a:off x="6681192" y="2809063"/>
            <a:ext cx="2879725" cy="2031325"/>
          </a:xfrm>
          <a:prstGeom prst="rect">
            <a:avLst/>
          </a:prstGeom>
          <a:solidFill>
            <a:srgbClr val="0070C0"/>
          </a:solidFill>
        </p:spPr>
        <p:txBody>
          <a:bodyPr>
            <a:spAutoFit/>
          </a:bodyPr>
          <a:lstStyle/>
          <a:p>
            <a:pPr algn="ctr">
              <a:defRPr/>
            </a:pPr>
            <a:r>
              <a:rPr lang="fr-FR" b="1" dirty="0">
                <a:solidFill>
                  <a:schemeClr val="bg1"/>
                </a:solidFill>
              </a:rPr>
              <a:t>C’est d’abord une approche méthodologique pour guider le parcours de formation, moins un outil de test, de niveau, de certification</a:t>
            </a:r>
          </a:p>
        </p:txBody>
      </p:sp>
      <p:pic>
        <p:nvPicPr>
          <p:cNvPr id="10445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2447925"/>
            <a:ext cx="2324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483487" y="5162080"/>
            <a:ext cx="4395409" cy="923330"/>
          </a:xfrm>
          <a:prstGeom prst="rect">
            <a:avLst/>
          </a:prstGeom>
          <a:solidFill>
            <a:schemeClr val="bg2">
              <a:lumMod val="60000"/>
              <a:lumOff val="40000"/>
            </a:schemeClr>
          </a:solidFill>
          <a:ln>
            <a:solidFill>
              <a:schemeClr val="bg2">
                <a:lumMod val="60000"/>
                <a:lumOff val="40000"/>
              </a:schemeClr>
            </a:solidFill>
          </a:ln>
        </p:spPr>
        <p:txBody>
          <a:bodyPr wrap="square">
            <a:spAutoFit/>
          </a:bodyPr>
          <a:lstStyle/>
          <a:p>
            <a:pPr algn="ctr">
              <a:defRPr/>
            </a:pPr>
            <a:r>
              <a:rPr lang="fr-FR" b="1" dirty="0">
                <a:solidFill>
                  <a:schemeClr val="bg1"/>
                </a:solidFill>
              </a:rPr>
              <a:t>Il met en évidence le spectre des compétences que chaque individu est en mesure de développer</a:t>
            </a:r>
          </a:p>
        </p:txBody>
      </p:sp>
      <p:sp>
        <p:nvSpPr>
          <p:cNvPr id="104456" name="ZoneTexte 17"/>
          <p:cNvSpPr txBox="1">
            <a:spLocks noChangeArrowheads="1"/>
          </p:cNvSpPr>
          <p:nvPr/>
        </p:nvSpPr>
        <p:spPr bwMode="auto">
          <a:xfrm>
            <a:off x="620285" y="3153012"/>
            <a:ext cx="2559050" cy="2308324"/>
          </a:xfrm>
          <a:prstGeom prst="rect">
            <a:avLst/>
          </a:prstGeom>
          <a:solidFill>
            <a:srgbClr val="23A63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b="1" dirty="0">
                <a:solidFill>
                  <a:schemeClr val="bg1"/>
                </a:solidFill>
                <a:latin typeface="Arial" panose="020B0604020202020204" pitchFamily="34" charset="0"/>
              </a:rPr>
              <a:t>Un document qui permet à l’apprenant de verbaliser, expliciter en étant accompagné pour être reconnu dans sa manifestation des compétences</a:t>
            </a:r>
          </a:p>
        </p:txBody>
      </p:sp>
      <p:sp>
        <p:nvSpPr>
          <p:cNvPr id="104457" name="ZoneTexte 8"/>
          <p:cNvSpPr txBox="1">
            <a:spLocks noChangeArrowheads="1"/>
          </p:cNvSpPr>
          <p:nvPr/>
        </p:nvSpPr>
        <p:spPr bwMode="auto">
          <a:xfrm>
            <a:off x="381001" y="5773738"/>
            <a:ext cx="10509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cxnSp>
        <p:nvCxnSpPr>
          <p:cNvPr id="12" name="Connecteur droit 11"/>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solidFill>
                  <a:srgbClr val="002060"/>
                </a:solidFill>
              </a:rPr>
              <a:t>Introduction des compétences transversales</a:t>
            </a:r>
          </a:p>
        </p:txBody>
      </p:sp>
      <p:pic>
        <p:nvPicPr>
          <p:cNvPr id="14" name="Image 13"/>
          <p:cNvPicPr>
            <a:picLocks noChangeAspect="1"/>
          </p:cNvPicPr>
          <p:nvPr/>
        </p:nvPicPr>
        <p:blipFill>
          <a:blip r:embed="rId4"/>
          <a:stretch>
            <a:fillRect/>
          </a:stretch>
        </p:blipFill>
        <p:spPr>
          <a:xfrm>
            <a:off x="620285" y="567120"/>
            <a:ext cx="542449" cy="533255"/>
          </a:xfrm>
          <a:prstGeom prst="rect">
            <a:avLst/>
          </a:prstGeom>
        </p:spPr>
      </p:pic>
      <p:sp>
        <p:nvSpPr>
          <p:cNvPr id="15"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16"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spTree>
    <p:extLst>
      <p:ext uri="{BB962C8B-B14F-4D97-AF65-F5344CB8AC3E}">
        <p14:creationId xmlns:p14="http://schemas.microsoft.com/office/powerpoint/2010/main" val="19467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840413"/>
            <a:ext cx="1454150" cy="100330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96260" name="Imag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444" y="1537086"/>
            <a:ext cx="93726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solidFill>
                  <a:srgbClr val="002060"/>
                </a:solidFill>
              </a:rPr>
              <a:t>Introduction des compétences transversales</a:t>
            </a:r>
          </a:p>
        </p:txBody>
      </p:sp>
      <p:pic>
        <p:nvPicPr>
          <p:cNvPr id="9" name="Image 8"/>
          <p:cNvPicPr>
            <a:picLocks noChangeAspect="1"/>
          </p:cNvPicPr>
          <p:nvPr/>
        </p:nvPicPr>
        <p:blipFill>
          <a:blip r:embed="rId5"/>
          <a:stretch>
            <a:fillRect/>
          </a:stretch>
        </p:blipFill>
        <p:spPr>
          <a:xfrm>
            <a:off x="620285" y="567120"/>
            <a:ext cx="542449" cy="533255"/>
          </a:xfrm>
          <a:prstGeom prst="rect">
            <a:avLst/>
          </a:prstGeom>
        </p:spPr>
      </p:pic>
      <p:sp>
        <p:nvSpPr>
          <p:cNvPr id="10"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11"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spTree>
    <p:extLst>
      <p:ext uri="{BB962C8B-B14F-4D97-AF65-F5344CB8AC3E}">
        <p14:creationId xmlns:p14="http://schemas.microsoft.com/office/powerpoint/2010/main" val="3908761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Image 7"/>
          <p:cNvPicPr>
            <a:picLocks noChangeAspect="1"/>
          </p:cNvPicPr>
          <p:nvPr/>
        </p:nvPicPr>
        <p:blipFill>
          <a:blip r:embed="rId3">
            <a:extLst>
              <a:ext uri="{28A0092B-C50C-407E-A947-70E740481C1C}">
                <a14:useLocalDpi xmlns:a14="http://schemas.microsoft.com/office/drawing/2010/main" val="0"/>
              </a:ext>
            </a:extLst>
          </a:blip>
          <a:srcRect t="19318" r="12852"/>
          <a:stretch>
            <a:fillRect/>
          </a:stretch>
        </p:blipFill>
        <p:spPr bwMode="auto">
          <a:xfrm>
            <a:off x="1616075" y="1904999"/>
            <a:ext cx="72961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613651" y="5607050"/>
            <a:ext cx="1782763" cy="1004888"/>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0" name="Rectangle 9"/>
          <p:cNvSpPr/>
          <p:nvPr/>
        </p:nvSpPr>
        <p:spPr>
          <a:xfrm>
            <a:off x="268288" y="1580357"/>
            <a:ext cx="5673726" cy="369332"/>
          </a:xfrm>
          <a:prstGeom prst="rect">
            <a:avLst/>
          </a:prstGeom>
          <a:solidFill>
            <a:schemeClr val="bg1">
              <a:lumMod val="50000"/>
            </a:schemeClr>
          </a:solidFill>
          <a:ln>
            <a:solidFill>
              <a:schemeClr val="bg1">
                <a:lumMod val="65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defRPr/>
            </a:pPr>
            <a:r>
              <a:rPr lang="fr-FR" b="1" i="1" dirty="0">
                <a:solidFill>
                  <a:schemeClr val="bg1"/>
                </a:solidFill>
              </a:rPr>
              <a:t>Ce référentiel permet de donner un cadre pour : </a:t>
            </a:r>
          </a:p>
        </p:txBody>
      </p:sp>
      <p:sp>
        <p:nvSpPr>
          <p:cNvPr id="100358" name="ZoneTexte 1"/>
          <p:cNvSpPr txBox="1">
            <a:spLocks noChangeArrowheads="1"/>
          </p:cNvSpPr>
          <p:nvPr/>
        </p:nvSpPr>
        <p:spPr bwMode="auto">
          <a:xfrm>
            <a:off x="1835150" y="2033588"/>
            <a:ext cx="23383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2000" b="1">
                <a:latin typeface="Arial" panose="020B0604020202020204" pitchFamily="34" charset="0"/>
              </a:rPr>
              <a:t>Se Positionner </a:t>
            </a:r>
          </a:p>
        </p:txBody>
      </p:sp>
      <p:sp>
        <p:nvSpPr>
          <p:cNvPr id="100359" name="ZoneTexte 12"/>
          <p:cNvSpPr txBox="1">
            <a:spLocks noChangeArrowheads="1"/>
          </p:cNvSpPr>
          <p:nvPr/>
        </p:nvSpPr>
        <p:spPr bwMode="auto">
          <a:xfrm>
            <a:off x="4229101" y="2028825"/>
            <a:ext cx="17129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2000" b="1">
                <a:latin typeface="Arial" panose="020B0604020202020204" pitchFamily="34" charset="0"/>
              </a:rPr>
              <a:t>Développer </a:t>
            </a:r>
          </a:p>
        </p:txBody>
      </p:sp>
      <p:sp>
        <p:nvSpPr>
          <p:cNvPr id="100360" name="ZoneTexte 13"/>
          <p:cNvSpPr txBox="1">
            <a:spLocks noChangeArrowheads="1"/>
          </p:cNvSpPr>
          <p:nvPr/>
        </p:nvSpPr>
        <p:spPr bwMode="auto">
          <a:xfrm>
            <a:off x="6332538" y="1747839"/>
            <a:ext cx="1712912"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2000" b="1">
                <a:latin typeface="Arial" panose="020B0604020202020204" pitchFamily="34" charset="0"/>
              </a:rPr>
              <a:t>Valoriser et reconnaitre </a:t>
            </a:r>
          </a:p>
        </p:txBody>
      </p:sp>
      <p:sp>
        <p:nvSpPr>
          <p:cNvPr id="100361" name="ZoneTexte 8"/>
          <p:cNvSpPr txBox="1">
            <a:spLocks noChangeArrowheads="1"/>
          </p:cNvSpPr>
          <p:nvPr/>
        </p:nvSpPr>
        <p:spPr bwMode="auto">
          <a:xfrm>
            <a:off x="381001" y="5773738"/>
            <a:ext cx="10509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cxnSp>
        <p:nvCxnSpPr>
          <p:cNvPr id="12" name="Connecteur droit 11"/>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solidFill>
                  <a:srgbClr val="002060"/>
                </a:solidFill>
              </a:rPr>
              <a:t>Zoom sur les compétences transversales</a:t>
            </a:r>
          </a:p>
        </p:txBody>
      </p:sp>
      <p:pic>
        <p:nvPicPr>
          <p:cNvPr id="14" name="Image 13"/>
          <p:cNvPicPr>
            <a:picLocks noChangeAspect="1"/>
          </p:cNvPicPr>
          <p:nvPr/>
        </p:nvPicPr>
        <p:blipFill>
          <a:blip r:embed="rId4"/>
          <a:stretch>
            <a:fillRect/>
          </a:stretch>
        </p:blipFill>
        <p:spPr>
          <a:xfrm>
            <a:off x="620285" y="567120"/>
            <a:ext cx="542449" cy="533255"/>
          </a:xfrm>
          <a:prstGeom prst="rect">
            <a:avLst/>
          </a:prstGeom>
        </p:spPr>
      </p:pic>
      <p:sp>
        <p:nvSpPr>
          <p:cNvPr id="15"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16"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spTree>
    <p:extLst>
      <p:ext uri="{BB962C8B-B14F-4D97-AF65-F5344CB8AC3E}">
        <p14:creationId xmlns:p14="http://schemas.microsoft.com/office/powerpoint/2010/main" val="1649126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840413"/>
            <a:ext cx="1454150" cy="100330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98308"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6" y="1320801"/>
            <a:ext cx="9115425"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solidFill>
                  <a:srgbClr val="002060"/>
                </a:solidFill>
              </a:rPr>
              <a:t>Zoom sur les compétences transversales</a:t>
            </a:r>
          </a:p>
        </p:txBody>
      </p:sp>
      <p:pic>
        <p:nvPicPr>
          <p:cNvPr id="11" name="Image 10"/>
          <p:cNvPicPr>
            <a:picLocks noChangeAspect="1"/>
          </p:cNvPicPr>
          <p:nvPr/>
        </p:nvPicPr>
        <p:blipFill>
          <a:blip r:embed="rId4"/>
          <a:stretch>
            <a:fillRect/>
          </a:stretch>
        </p:blipFill>
        <p:spPr>
          <a:xfrm>
            <a:off x="620285" y="567120"/>
            <a:ext cx="542449" cy="533255"/>
          </a:xfrm>
          <a:prstGeom prst="rect">
            <a:avLst/>
          </a:prstGeom>
        </p:spPr>
      </p:pic>
      <p:sp>
        <p:nvSpPr>
          <p:cNvPr id="12"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13"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spTree>
    <p:extLst>
      <p:ext uri="{BB962C8B-B14F-4D97-AF65-F5344CB8AC3E}">
        <p14:creationId xmlns:p14="http://schemas.microsoft.com/office/powerpoint/2010/main" val="2890459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droite 6"/>
          <p:cNvSpPr/>
          <p:nvPr/>
        </p:nvSpPr>
        <p:spPr>
          <a:xfrm>
            <a:off x="704528" y="1482430"/>
            <a:ext cx="3273425" cy="915988"/>
          </a:xfrm>
          <a:prstGeom prst="rightArrow">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a:spAutoFit/>
          </a:bodyPr>
          <a:lstStyle/>
          <a:p>
            <a:pPr algn="just">
              <a:defRPr/>
            </a:pPr>
            <a:r>
              <a:rPr lang="fr-FR" sz="2400" b="1" i="1" dirty="0">
                <a:solidFill>
                  <a:schemeClr val="bg1"/>
                </a:solidFill>
              </a:rPr>
              <a:t>2 écueils à éviter</a:t>
            </a:r>
            <a:endParaRPr lang="fr-FR" b="1" i="1" dirty="0">
              <a:solidFill>
                <a:schemeClr val="bg1"/>
              </a:solidFill>
            </a:endParaRPr>
          </a:p>
        </p:txBody>
      </p:sp>
      <p:sp>
        <p:nvSpPr>
          <p:cNvPr id="2" name="ZoneTexte 1"/>
          <p:cNvSpPr txBox="1"/>
          <p:nvPr/>
        </p:nvSpPr>
        <p:spPr>
          <a:xfrm>
            <a:off x="1774360" y="2421835"/>
            <a:ext cx="7735888" cy="1631216"/>
          </a:xfrm>
          <a:prstGeom prst="rect">
            <a:avLst/>
          </a:prstGeom>
          <a:solidFill>
            <a:schemeClr val="bg1"/>
          </a:solidFill>
        </p:spPr>
        <p:txBody>
          <a:bodyPr>
            <a:spAutoFit/>
          </a:bodyPr>
          <a:lstStyle/>
          <a:p>
            <a:pPr algn="just">
              <a:defRPr/>
            </a:pPr>
            <a:r>
              <a:rPr lang="fr-FR" sz="2000" b="1" dirty="0">
                <a:solidFill>
                  <a:srgbClr val="0070C0"/>
                </a:solidFill>
                <a:latin typeface="+mj-lt"/>
              </a:rPr>
              <a:t>Noter les compétences transversales</a:t>
            </a:r>
          </a:p>
          <a:p>
            <a:pPr marL="712788" indent="-342900" algn="just">
              <a:buFont typeface="Courier New" panose="02070309020205020404" pitchFamily="49" charset="0"/>
              <a:buChar char="o"/>
              <a:defRPr/>
            </a:pPr>
            <a:r>
              <a:rPr lang="fr-FR" sz="2000" dirty="0">
                <a:latin typeface="+mj-lt"/>
              </a:rPr>
              <a:t>Les 4 paliers de positionnement visent à définir un profil faisant apparaître des points caractéristiques. Noter les positionnements serait contre-productif et rendrait scolaire une démarche de professionnalisation</a:t>
            </a:r>
          </a:p>
        </p:txBody>
      </p:sp>
      <p:sp>
        <p:nvSpPr>
          <p:cNvPr id="11" name="ZoneTexte 10"/>
          <p:cNvSpPr txBox="1"/>
          <p:nvPr/>
        </p:nvSpPr>
        <p:spPr>
          <a:xfrm>
            <a:off x="1774361" y="4434593"/>
            <a:ext cx="7735887" cy="1631216"/>
          </a:xfrm>
          <a:prstGeom prst="rect">
            <a:avLst/>
          </a:prstGeom>
          <a:solidFill>
            <a:schemeClr val="bg1"/>
          </a:solidFill>
        </p:spPr>
        <p:txBody>
          <a:bodyPr>
            <a:spAutoFit/>
          </a:bodyPr>
          <a:lstStyle/>
          <a:p>
            <a:pPr algn="just">
              <a:defRPr/>
            </a:pPr>
            <a:r>
              <a:rPr lang="fr-FR" sz="2000" b="1" dirty="0">
                <a:solidFill>
                  <a:srgbClr val="0070C0"/>
                </a:solidFill>
                <a:latin typeface="+mj-lt"/>
              </a:rPr>
              <a:t>Créer de l’activité en plus pour travailler les compétences transversales</a:t>
            </a:r>
          </a:p>
          <a:p>
            <a:pPr marL="712788" indent="-342900" algn="just">
              <a:buFont typeface="Courier New" panose="02070309020205020404" pitchFamily="49" charset="0"/>
              <a:buChar char="o"/>
              <a:defRPr/>
            </a:pPr>
            <a:r>
              <a:rPr lang="fr-FR" sz="2000" dirty="0">
                <a:latin typeface="+mj-lt"/>
              </a:rPr>
              <a:t>Les compétences transversales se trouvent dans les situations pédagogiques des référentiels et programme. </a:t>
            </a:r>
          </a:p>
          <a:p>
            <a:pPr marL="342900" indent="-342900" algn="just">
              <a:buFont typeface="Courier New" panose="02070309020205020404" pitchFamily="49" charset="0"/>
              <a:buChar char="o"/>
              <a:defRPr/>
            </a:pPr>
            <a:endParaRPr lang="fr-FR" sz="2000" dirty="0">
              <a:latin typeface="+mj-lt"/>
            </a:endParaRPr>
          </a:p>
        </p:txBody>
      </p:sp>
      <p:sp>
        <p:nvSpPr>
          <p:cNvPr id="4" name="Flèche droite 3"/>
          <p:cNvSpPr/>
          <p:nvPr/>
        </p:nvSpPr>
        <p:spPr>
          <a:xfrm>
            <a:off x="930276" y="2502211"/>
            <a:ext cx="512763" cy="325438"/>
          </a:xfrm>
          <a:prstGeom prst="rightArrow">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fr-FR"/>
          </a:p>
        </p:txBody>
      </p:sp>
      <p:sp>
        <p:nvSpPr>
          <p:cNvPr id="13" name="Flèche droite 12"/>
          <p:cNvSpPr/>
          <p:nvPr/>
        </p:nvSpPr>
        <p:spPr>
          <a:xfrm>
            <a:off x="1006413" y="4438080"/>
            <a:ext cx="514350" cy="323850"/>
          </a:xfrm>
          <a:prstGeom prst="rightArrow">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fr-FR"/>
          </a:p>
        </p:txBody>
      </p:sp>
      <p:sp>
        <p:nvSpPr>
          <p:cNvPr id="106505" name="ZoneTexte 8"/>
          <p:cNvSpPr txBox="1">
            <a:spLocks noChangeArrowheads="1"/>
          </p:cNvSpPr>
          <p:nvPr/>
        </p:nvSpPr>
        <p:spPr bwMode="auto">
          <a:xfrm>
            <a:off x="381001" y="5773738"/>
            <a:ext cx="10509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cxnSp>
        <p:nvCxnSpPr>
          <p:cNvPr id="12" name="Connecteur droit 11"/>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solidFill>
                  <a:srgbClr val="002060"/>
                </a:solidFill>
              </a:rPr>
              <a:t>Zoom sur les compétences transversales</a:t>
            </a:r>
          </a:p>
        </p:txBody>
      </p:sp>
      <p:pic>
        <p:nvPicPr>
          <p:cNvPr id="15" name="Image 14"/>
          <p:cNvPicPr>
            <a:picLocks noChangeAspect="1"/>
          </p:cNvPicPr>
          <p:nvPr/>
        </p:nvPicPr>
        <p:blipFill>
          <a:blip r:embed="rId3"/>
          <a:stretch>
            <a:fillRect/>
          </a:stretch>
        </p:blipFill>
        <p:spPr>
          <a:xfrm>
            <a:off x="620285" y="567120"/>
            <a:ext cx="542449" cy="533255"/>
          </a:xfrm>
          <a:prstGeom prst="rect">
            <a:avLst/>
          </a:prstGeom>
        </p:spPr>
      </p:pic>
      <p:sp>
        <p:nvSpPr>
          <p:cNvPr id="16"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17" name="Espace réservé de la date 3"/>
          <p:cNvSpPr txBox="1">
            <a:spLocks/>
          </p:cNvSpPr>
          <p:nvPr/>
        </p:nvSpPr>
        <p:spPr>
          <a:xfrm>
            <a:off x="8419498" y="6489761"/>
            <a:ext cx="12675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cap="all" dirty="0"/>
              <a:t>7 &amp; 8 DECEMBRE 2020</a:t>
            </a:r>
          </a:p>
        </p:txBody>
      </p:sp>
    </p:spTree>
    <p:extLst>
      <p:ext uri="{BB962C8B-B14F-4D97-AF65-F5344CB8AC3E}">
        <p14:creationId xmlns:p14="http://schemas.microsoft.com/office/powerpoint/2010/main" val="160507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p:cNvCxnSpPr/>
          <p:nvPr/>
        </p:nvCxnSpPr>
        <p:spPr>
          <a:xfrm>
            <a:off x="472822" y="867488"/>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bwMode="gray">
          <a:xfrm>
            <a:off x="1712640" y="274638"/>
            <a:ext cx="7159625" cy="551674"/>
          </a:xfrm>
          <a:prstGeom prst="rect">
            <a:avLst/>
          </a:prstGeom>
          <a:solidFill>
            <a:schemeClr val="bg1"/>
          </a:solidFill>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altLang="fr-FR" sz="2800" dirty="0">
                <a:solidFill>
                  <a:srgbClr val="002060"/>
                </a:solidFill>
              </a:rPr>
              <a:t>LE RÉFÉRENTIEL D’ÉVALUATION</a:t>
            </a:r>
          </a:p>
        </p:txBody>
      </p:sp>
      <p:pic>
        <p:nvPicPr>
          <p:cNvPr id="21" name="Image 20"/>
          <p:cNvPicPr>
            <a:picLocks noChangeAspect="1"/>
          </p:cNvPicPr>
          <p:nvPr/>
        </p:nvPicPr>
        <p:blipFill>
          <a:blip r:embed="rId3"/>
          <a:stretch>
            <a:fillRect/>
          </a:stretch>
        </p:blipFill>
        <p:spPr>
          <a:xfrm>
            <a:off x="848544" y="144067"/>
            <a:ext cx="688364" cy="642750"/>
          </a:xfrm>
          <a:prstGeom prst="rect">
            <a:avLst/>
          </a:prstGeom>
        </p:spPr>
      </p:pic>
      <p:sp>
        <p:nvSpPr>
          <p:cNvPr id="13" name="Rectangle 12"/>
          <p:cNvSpPr/>
          <p:nvPr/>
        </p:nvSpPr>
        <p:spPr>
          <a:xfrm>
            <a:off x="805928" y="4435116"/>
            <a:ext cx="6624736" cy="1723549"/>
          </a:xfrm>
          <a:prstGeom prst="rect">
            <a:avLst/>
          </a:prstGeom>
        </p:spPr>
        <p:txBody>
          <a:bodyPr wrap="square">
            <a:spAutoFit/>
          </a:bodyPr>
          <a:lstStyle/>
          <a:p>
            <a:pPr algn="just"/>
            <a:r>
              <a:rPr lang="fr-FR" sz="2000" b="1" u="sng" dirty="0">
                <a:solidFill>
                  <a:srgbClr val="002060"/>
                </a:solidFill>
              </a:rPr>
              <a:t>Déroulement de la situation d’évaluation</a:t>
            </a:r>
          </a:p>
          <a:p>
            <a:pPr algn="just"/>
            <a:endParaRPr lang="fr-FR" sz="1000" b="1" dirty="0">
              <a:solidFill>
                <a:srgbClr val="002060"/>
              </a:solidFill>
            </a:endParaRPr>
          </a:p>
          <a:p>
            <a:pPr algn="just"/>
            <a:r>
              <a:rPr lang="fr-FR" b="1" dirty="0">
                <a:solidFill>
                  <a:srgbClr val="002060"/>
                </a:solidFill>
                <a:sym typeface="Wingdings" panose="05000000000000000000" pitchFamily="2" charset="2"/>
              </a:rPr>
              <a:t> </a:t>
            </a:r>
            <a:r>
              <a:rPr lang="fr-FR" b="1" dirty="0">
                <a:solidFill>
                  <a:srgbClr val="002060"/>
                </a:solidFill>
              </a:rPr>
              <a:t>Sur la base des activités professionnelles du candidat</a:t>
            </a:r>
            <a:r>
              <a:rPr lang="fr-FR" dirty="0"/>
              <a:t>, la commission procède à l’évaluation de ses acquis à partir des critères définis pour l’épreuve et renseigne la grille nationale fournie.</a:t>
            </a:r>
          </a:p>
        </p:txBody>
      </p:sp>
      <p:pic>
        <p:nvPicPr>
          <p:cNvPr id="14" name="Image 13"/>
          <p:cNvPicPr/>
          <p:nvPr/>
        </p:nvPicPr>
        <p:blipFill>
          <a:blip r:embed="rId4" cstate="print">
            <a:extLst>
              <a:ext uri="{28A0092B-C50C-407E-A947-70E740481C1C}">
                <a14:useLocalDpi xmlns:a14="http://schemas.microsoft.com/office/drawing/2010/main" val="0"/>
              </a:ext>
            </a:extLst>
          </a:blip>
          <a:stretch>
            <a:fillRect/>
          </a:stretch>
        </p:blipFill>
        <p:spPr>
          <a:xfrm rot="379194">
            <a:off x="7733838" y="4542463"/>
            <a:ext cx="1639979" cy="1080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ZoneTexte 18"/>
          <p:cNvSpPr txBox="1"/>
          <p:nvPr/>
        </p:nvSpPr>
        <p:spPr>
          <a:xfrm>
            <a:off x="2435998" y="2694345"/>
            <a:ext cx="6813477" cy="1277273"/>
          </a:xfrm>
          <a:prstGeom prst="rect">
            <a:avLst/>
          </a:prstGeom>
          <a:noFill/>
        </p:spPr>
        <p:txBody>
          <a:bodyPr wrap="square" rtlCol="0">
            <a:spAutoFit/>
          </a:bodyPr>
          <a:lstStyle/>
          <a:p>
            <a:r>
              <a:rPr lang="fr-FR" sz="2000" b="1" u="sng" dirty="0">
                <a:solidFill>
                  <a:srgbClr val="002060"/>
                </a:solidFill>
              </a:rPr>
              <a:t>JURY</a:t>
            </a:r>
          </a:p>
          <a:p>
            <a:endParaRPr lang="fr-FR" sz="300" u="sng" dirty="0"/>
          </a:p>
          <a:p>
            <a:pPr marL="285750" indent="-285750">
              <a:lnSpc>
                <a:spcPct val="150000"/>
              </a:lnSpc>
              <a:buFont typeface="Wingdings" panose="05000000000000000000" pitchFamily="2" charset="2"/>
              <a:buChar char="§"/>
            </a:pPr>
            <a:r>
              <a:rPr lang="fr-FR" dirty="0">
                <a:solidFill>
                  <a:srgbClr val="002060"/>
                </a:solidFill>
              </a:rPr>
              <a:t>Les enseignants du domaine professionnel</a:t>
            </a:r>
          </a:p>
          <a:p>
            <a:pPr marL="285750" indent="-285750">
              <a:lnSpc>
                <a:spcPct val="150000"/>
              </a:lnSpc>
              <a:buFont typeface="Wingdings" panose="05000000000000000000" pitchFamily="2" charset="2"/>
              <a:buChar char="§"/>
            </a:pPr>
            <a:r>
              <a:rPr lang="fr-FR" dirty="0">
                <a:solidFill>
                  <a:srgbClr val="002060"/>
                </a:solidFill>
              </a:rPr>
              <a:t>Et si possible le tuteur </a:t>
            </a:r>
          </a:p>
        </p:txBody>
      </p:sp>
      <p:pic>
        <p:nvPicPr>
          <p:cNvPr id="22" name="Image 21"/>
          <p:cNvPicPr>
            <a:picLocks noChangeAspect="1"/>
          </p:cNvPicPr>
          <p:nvPr/>
        </p:nvPicPr>
        <p:blipFill>
          <a:blip r:embed="rId5"/>
          <a:stretch>
            <a:fillRect/>
          </a:stretch>
        </p:blipFill>
        <p:spPr>
          <a:xfrm>
            <a:off x="1047258" y="2653071"/>
            <a:ext cx="1421530" cy="1526054"/>
          </a:xfrm>
          <a:prstGeom prst="rect">
            <a:avLst/>
          </a:prstGeom>
        </p:spPr>
      </p:pic>
      <p:sp>
        <p:nvSpPr>
          <p:cNvPr id="23" name="TextBox 7">
            <a:extLst>
              <a:ext uri="{FF2B5EF4-FFF2-40B4-BE49-F238E27FC236}">
                <a16:creationId xmlns:a16="http://schemas.microsoft.com/office/drawing/2014/main" id="{AB3CE58B-D143-C84B-945E-17B27B05A50A}"/>
              </a:ext>
            </a:extLst>
          </p:cNvPr>
          <p:cNvSpPr txBox="1"/>
          <p:nvPr/>
        </p:nvSpPr>
        <p:spPr>
          <a:xfrm>
            <a:off x="1539290" y="1149705"/>
            <a:ext cx="2133852" cy="124649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600" b="1" dirty="0">
                <a:solidFill>
                  <a:schemeClr val="bg1"/>
                </a:solidFill>
              </a:rPr>
              <a:t>E 31– BLOC 1 – </a:t>
            </a:r>
          </a:p>
          <a:p>
            <a:pPr algn="ctr"/>
            <a:r>
              <a:rPr lang="fr-FR" sz="1600" b="1" dirty="0" err="1">
                <a:solidFill>
                  <a:schemeClr val="bg1"/>
                </a:solidFill>
              </a:rPr>
              <a:t>Coef</a:t>
            </a:r>
            <a:r>
              <a:rPr lang="fr-FR" sz="1600" b="1" dirty="0">
                <a:solidFill>
                  <a:schemeClr val="bg1"/>
                </a:solidFill>
              </a:rPr>
              <a:t>  3</a:t>
            </a:r>
          </a:p>
          <a:p>
            <a:pPr algn="ctr"/>
            <a:endParaRPr lang="fr-FR" sz="1600" b="1" dirty="0">
              <a:solidFill>
                <a:schemeClr val="bg1"/>
              </a:solidFill>
            </a:endParaRPr>
          </a:p>
          <a:p>
            <a:pPr algn="ctr"/>
            <a:r>
              <a:rPr lang="fr-FR" sz="1600" b="1" dirty="0">
                <a:solidFill>
                  <a:schemeClr val="bg1"/>
                </a:solidFill>
              </a:rPr>
              <a:t>VENTE CONSEIL</a:t>
            </a:r>
          </a:p>
          <a:p>
            <a:pPr algn="ctr"/>
            <a:endParaRPr lang="fr-FR" sz="1100" dirty="0">
              <a:solidFill>
                <a:schemeClr val="bg1"/>
              </a:solidFill>
              <a:effectLst/>
            </a:endParaRPr>
          </a:p>
        </p:txBody>
      </p:sp>
      <p:sp>
        <p:nvSpPr>
          <p:cNvPr id="24" name="TextBox 7">
            <a:extLst>
              <a:ext uri="{FF2B5EF4-FFF2-40B4-BE49-F238E27FC236}">
                <a16:creationId xmlns:a16="http://schemas.microsoft.com/office/drawing/2014/main" id="{AB3CE58B-D143-C84B-945E-17B27B05A50A}"/>
              </a:ext>
            </a:extLst>
          </p:cNvPr>
          <p:cNvSpPr txBox="1"/>
          <p:nvPr/>
        </p:nvSpPr>
        <p:spPr>
          <a:xfrm>
            <a:off x="6086026" y="1131175"/>
            <a:ext cx="2133852" cy="124649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600" b="1" dirty="0">
                <a:solidFill>
                  <a:schemeClr val="bg1"/>
                </a:solidFill>
              </a:rPr>
              <a:t>E 32– BLOC 2 – </a:t>
            </a:r>
            <a:r>
              <a:rPr lang="fr-FR" sz="1600" b="1" dirty="0" err="1">
                <a:solidFill>
                  <a:schemeClr val="bg1"/>
                </a:solidFill>
              </a:rPr>
              <a:t>Coef</a:t>
            </a:r>
            <a:r>
              <a:rPr lang="fr-FR" sz="1600" b="1" dirty="0">
                <a:solidFill>
                  <a:schemeClr val="bg1"/>
                </a:solidFill>
              </a:rPr>
              <a:t>  2</a:t>
            </a:r>
          </a:p>
          <a:p>
            <a:pPr algn="ctr"/>
            <a:endParaRPr lang="fr-FR" sz="1600" b="1" dirty="0">
              <a:solidFill>
                <a:schemeClr val="bg1"/>
              </a:solidFill>
            </a:endParaRPr>
          </a:p>
          <a:p>
            <a:pPr algn="ctr"/>
            <a:r>
              <a:rPr lang="fr-FR" sz="1600" b="1" dirty="0">
                <a:solidFill>
                  <a:schemeClr val="bg1"/>
                </a:solidFill>
              </a:rPr>
              <a:t>SUIVI DES VENTES</a:t>
            </a:r>
          </a:p>
          <a:p>
            <a:pPr algn="ctr"/>
            <a:endParaRPr lang="fr-FR" sz="1100" dirty="0">
              <a:solidFill>
                <a:schemeClr val="bg1"/>
              </a:solidFill>
              <a:effectLst/>
            </a:endParaRPr>
          </a:p>
        </p:txBody>
      </p:sp>
      <p:pic>
        <p:nvPicPr>
          <p:cNvPr id="25" name="Image 24"/>
          <p:cNvPicPr/>
          <p:nvPr/>
        </p:nvPicPr>
        <p:blipFill>
          <a:blip r:embed="rId6">
            <a:extLst>
              <a:ext uri="{28A0092B-C50C-407E-A947-70E740481C1C}">
                <a14:useLocalDpi xmlns:a14="http://schemas.microsoft.com/office/drawing/2010/main" val="0"/>
              </a:ext>
            </a:extLst>
          </a:blip>
          <a:stretch>
            <a:fillRect/>
          </a:stretch>
        </p:blipFill>
        <p:spPr>
          <a:xfrm>
            <a:off x="4160912" y="1215134"/>
            <a:ext cx="1341709" cy="1162536"/>
          </a:xfrm>
          <a:prstGeom prst="rect">
            <a:avLst/>
          </a:prstGeom>
        </p:spPr>
      </p:pic>
    </p:spTree>
    <p:extLst>
      <p:ext uri="{BB962C8B-B14F-4D97-AF65-F5344CB8AC3E}">
        <p14:creationId xmlns:p14="http://schemas.microsoft.com/office/powerpoint/2010/main" val="177004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p:nvPr/>
        </p:nvPicPr>
        <p:blipFill>
          <a:blip r:embed="rId3" cstate="print">
            <a:extLst>
              <a:ext uri="{28A0092B-C50C-407E-A947-70E740481C1C}">
                <a14:useLocalDpi xmlns:a14="http://schemas.microsoft.com/office/drawing/2010/main" val="0"/>
              </a:ext>
            </a:extLst>
          </a:blip>
          <a:stretch>
            <a:fillRect/>
          </a:stretch>
        </p:blipFill>
        <p:spPr>
          <a:xfrm rot="1076042">
            <a:off x="7528195" y="3562298"/>
            <a:ext cx="1639979" cy="1080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797190" y="1044212"/>
            <a:ext cx="8424936" cy="923330"/>
          </a:xfrm>
          <a:prstGeom prst="rect">
            <a:avLst/>
          </a:prstGeom>
        </p:spPr>
        <p:txBody>
          <a:bodyPr wrap="square">
            <a:spAutoFit/>
          </a:bodyPr>
          <a:lstStyle/>
          <a:p>
            <a:pPr algn="ctr">
              <a:defRPr/>
            </a:pPr>
            <a:r>
              <a:rPr lang="fr-FR" b="1" dirty="0"/>
              <a:t>Objectifs et contenus de l’épreuve : </a:t>
            </a:r>
            <a:r>
              <a:rPr lang="fr-FR" dirty="0"/>
              <a:t>Cette épreuve vise à apprécier les acquis d'apprentissage liés au bloc de compétences correspondant</a:t>
            </a:r>
            <a:r>
              <a:rPr lang="fr-FR" b="1" dirty="0"/>
              <a:t> </a:t>
            </a:r>
          </a:p>
          <a:p>
            <a:pPr marL="228600" indent="-228600" algn="ctr">
              <a:buFontTx/>
              <a:buAutoNum type="arabicPeriod"/>
              <a:defRPr/>
            </a:pPr>
            <a:endParaRPr lang="fr-FR" dirty="0"/>
          </a:p>
        </p:txBody>
      </p:sp>
      <p:sp>
        <p:nvSpPr>
          <p:cNvPr id="5" name="ZoneTexte 4"/>
          <p:cNvSpPr txBox="1"/>
          <p:nvPr/>
        </p:nvSpPr>
        <p:spPr>
          <a:xfrm>
            <a:off x="688783" y="2067494"/>
            <a:ext cx="2728873" cy="584775"/>
          </a:xfrm>
          <a:prstGeom prst="rect">
            <a:avLst/>
          </a:prstGeom>
          <a:solidFill>
            <a:srgbClr val="FFCC66"/>
          </a:solidFill>
        </p:spPr>
        <p:txBody>
          <a:bodyPr wrap="square" rtlCol="0">
            <a:spAutoFit/>
          </a:bodyPr>
          <a:lstStyle/>
          <a:p>
            <a:pPr algn="ctr"/>
            <a:r>
              <a:rPr lang="fr-FR" sz="3200" b="1" dirty="0"/>
              <a:t>EP 1 </a:t>
            </a:r>
            <a:r>
              <a:rPr lang="fr-FR" sz="3200" b="1" dirty="0" err="1"/>
              <a:t>Coef</a:t>
            </a:r>
            <a:r>
              <a:rPr lang="fr-FR" sz="3200" b="1" dirty="0"/>
              <a:t>. 3</a:t>
            </a:r>
            <a:r>
              <a:rPr lang="fr-FR" dirty="0"/>
              <a:t> </a:t>
            </a:r>
          </a:p>
        </p:txBody>
      </p:sp>
      <p:sp>
        <p:nvSpPr>
          <p:cNvPr id="15" name="ZoneTexte 14"/>
          <p:cNvSpPr txBox="1"/>
          <p:nvPr/>
        </p:nvSpPr>
        <p:spPr>
          <a:xfrm>
            <a:off x="3644125" y="2067493"/>
            <a:ext cx="2740271" cy="584775"/>
          </a:xfrm>
          <a:prstGeom prst="rect">
            <a:avLst/>
          </a:prstGeom>
          <a:solidFill>
            <a:srgbClr val="CCFF99"/>
          </a:solidFill>
        </p:spPr>
        <p:txBody>
          <a:bodyPr wrap="square" rtlCol="0">
            <a:spAutoFit/>
          </a:bodyPr>
          <a:lstStyle/>
          <a:p>
            <a:pPr algn="ctr"/>
            <a:r>
              <a:rPr lang="fr-FR" sz="3200" b="1" dirty="0"/>
              <a:t>EP 2 </a:t>
            </a:r>
            <a:r>
              <a:rPr lang="fr-FR" sz="3200" b="1" dirty="0" err="1"/>
              <a:t>Coef</a:t>
            </a:r>
            <a:r>
              <a:rPr lang="fr-FR" sz="3200" b="1" dirty="0"/>
              <a:t>. 5 </a:t>
            </a:r>
          </a:p>
        </p:txBody>
      </p:sp>
      <p:cxnSp>
        <p:nvCxnSpPr>
          <p:cNvPr id="17" name="Connecteur droit 16"/>
          <p:cNvCxnSpPr/>
          <p:nvPr/>
        </p:nvCxnSpPr>
        <p:spPr>
          <a:xfrm>
            <a:off x="472822" y="867488"/>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67666" y="3983087"/>
            <a:ext cx="8814936" cy="2400657"/>
          </a:xfrm>
          <a:prstGeom prst="rect">
            <a:avLst/>
          </a:prstGeom>
        </p:spPr>
        <p:txBody>
          <a:bodyPr wrap="square">
            <a:spAutoFit/>
          </a:bodyPr>
          <a:lstStyle/>
          <a:p>
            <a:pPr algn="just"/>
            <a:r>
              <a:rPr lang="fr-FR" sz="2400" b="1" dirty="0">
                <a:solidFill>
                  <a:srgbClr val="002060"/>
                </a:solidFill>
              </a:rPr>
              <a:t>Notion de « situation d’évaluation »</a:t>
            </a:r>
          </a:p>
          <a:p>
            <a:pPr algn="just"/>
            <a:endParaRPr lang="fr-FR" b="1" dirty="0">
              <a:solidFill>
                <a:srgbClr val="002060"/>
              </a:solidFill>
            </a:endParaRPr>
          </a:p>
          <a:p>
            <a:pPr algn="just"/>
            <a:r>
              <a:rPr lang="fr-FR" dirty="0"/>
              <a:t>Le contrôle en cours de formation est conduit </a:t>
            </a:r>
            <a:r>
              <a:rPr lang="fr-FR" b="1" dirty="0">
                <a:solidFill>
                  <a:srgbClr val="002060"/>
                </a:solidFill>
              </a:rPr>
              <a:t>à partir des activités professionnelles du candidat</a:t>
            </a:r>
            <a:r>
              <a:rPr lang="fr-FR" dirty="0"/>
              <a:t> réalisées durant le cycle de formation, à la fois dans le cadre de l’entreprise </a:t>
            </a:r>
            <a:r>
              <a:rPr lang="fr-FR" b="1" dirty="0">
                <a:solidFill>
                  <a:srgbClr val="002060"/>
                </a:solidFill>
              </a:rPr>
              <a:t>et de la formation en établissement</a:t>
            </a:r>
            <a:r>
              <a:rPr lang="fr-FR" dirty="0"/>
              <a:t>. Ces activités donneront lieu à des </a:t>
            </a:r>
            <a:r>
              <a:rPr lang="fr-FR" b="1" dirty="0">
                <a:solidFill>
                  <a:srgbClr val="002060"/>
                </a:solidFill>
              </a:rPr>
              <a:t>comptes rendus écrits et oraux </a:t>
            </a:r>
            <a:r>
              <a:rPr lang="fr-FR" dirty="0"/>
              <a:t>qui permettront à l’apprenant </a:t>
            </a:r>
            <a:r>
              <a:rPr lang="fr-FR" b="1" dirty="0">
                <a:solidFill>
                  <a:srgbClr val="002060"/>
                </a:solidFill>
              </a:rPr>
              <a:t>d’expliciter la démarche mise en œuvre pour les réaliser</a:t>
            </a:r>
            <a:r>
              <a:rPr lang="fr-FR" dirty="0"/>
              <a:t>. Elles mobilisent les compétences du bloc correspondant.</a:t>
            </a:r>
          </a:p>
        </p:txBody>
      </p:sp>
      <p:sp>
        <p:nvSpPr>
          <p:cNvPr id="16" name="ZoneTexte 15"/>
          <p:cNvSpPr txBox="1"/>
          <p:nvPr/>
        </p:nvSpPr>
        <p:spPr>
          <a:xfrm>
            <a:off x="6611863" y="2071287"/>
            <a:ext cx="2740271" cy="584775"/>
          </a:xfrm>
          <a:prstGeom prst="rect">
            <a:avLst/>
          </a:prstGeom>
          <a:solidFill>
            <a:schemeClr val="tx2">
              <a:lumMod val="20000"/>
              <a:lumOff val="80000"/>
            </a:schemeClr>
          </a:solidFill>
        </p:spPr>
        <p:txBody>
          <a:bodyPr wrap="square" rtlCol="0">
            <a:spAutoFit/>
          </a:bodyPr>
          <a:lstStyle/>
          <a:p>
            <a:pPr algn="ctr"/>
            <a:r>
              <a:rPr lang="fr-FR" sz="3200" b="1" dirty="0"/>
              <a:t>EP 3 </a:t>
            </a:r>
            <a:r>
              <a:rPr lang="fr-FR" sz="3200" b="1" dirty="0" err="1"/>
              <a:t>Coef</a:t>
            </a:r>
            <a:r>
              <a:rPr lang="fr-FR" sz="3200" b="1" dirty="0"/>
              <a:t>. 6 </a:t>
            </a:r>
          </a:p>
        </p:txBody>
      </p:sp>
      <p:sp>
        <p:nvSpPr>
          <p:cNvPr id="11" name="Titre 1"/>
          <p:cNvSpPr txBox="1">
            <a:spLocks/>
          </p:cNvSpPr>
          <p:nvPr/>
        </p:nvSpPr>
        <p:spPr bwMode="gray">
          <a:xfrm>
            <a:off x="725023" y="2761492"/>
            <a:ext cx="2700223" cy="596705"/>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gn="ctr">
              <a:spcBef>
                <a:spcPts val="600"/>
              </a:spcBef>
            </a:pPr>
            <a:r>
              <a:rPr lang="fr-FR" sz="2000" dirty="0">
                <a:solidFill>
                  <a:schemeClr val="accent4"/>
                </a:solidFill>
              </a:rPr>
              <a:t>Réception et suivi des commandes</a:t>
            </a:r>
            <a:br>
              <a:rPr lang="fr-FR" sz="2000" dirty="0">
                <a:solidFill>
                  <a:schemeClr val="accent4"/>
                </a:solidFill>
                <a:ea typeface="Times New Roman"/>
              </a:rPr>
            </a:br>
            <a:r>
              <a:rPr lang="fr-FR" sz="2000" dirty="0">
                <a:solidFill>
                  <a:schemeClr val="accent4"/>
                </a:solidFill>
              </a:rPr>
              <a:t> </a:t>
            </a:r>
            <a:br>
              <a:rPr lang="fr-FR" sz="2000" dirty="0">
                <a:solidFill>
                  <a:schemeClr val="accent4"/>
                </a:solidFill>
              </a:rPr>
            </a:br>
            <a:br>
              <a:rPr lang="fr-FR" sz="2000" dirty="0">
                <a:solidFill>
                  <a:schemeClr val="accent4"/>
                </a:solidFill>
              </a:rPr>
            </a:br>
            <a:br>
              <a:rPr lang="fr-FR" sz="2000" dirty="0">
                <a:solidFill>
                  <a:schemeClr val="accent4"/>
                </a:solidFill>
                <a:ea typeface="Times New Roman"/>
              </a:rPr>
            </a:br>
            <a:br>
              <a:rPr lang="fr-FR" sz="2000" dirty="0">
                <a:solidFill>
                  <a:schemeClr val="accent4"/>
                </a:solidFill>
                <a:ea typeface="Times New Roman"/>
              </a:rPr>
            </a:br>
            <a:r>
              <a:rPr lang="fr-FR" sz="2000" dirty="0">
                <a:solidFill>
                  <a:schemeClr val="accent4"/>
                </a:solidFill>
              </a:rPr>
              <a:t> </a:t>
            </a:r>
            <a:br>
              <a:rPr lang="fr-FR" sz="2000" dirty="0">
                <a:solidFill>
                  <a:schemeClr val="accent4"/>
                </a:solidFill>
                <a:ea typeface="Times New Roman"/>
              </a:rPr>
            </a:br>
            <a:endParaRPr lang="fr-FR" sz="2000" dirty="0">
              <a:solidFill>
                <a:schemeClr val="accent4"/>
              </a:solidFill>
            </a:endParaRPr>
          </a:p>
        </p:txBody>
      </p:sp>
      <p:sp>
        <p:nvSpPr>
          <p:cNvPr id="12" name="Titre 1"/>
          <p:cNvSpPr txBox="1">
            <a:spLocks/>
          </p:cNvSpPr>
          <p:nvPr/>
        </p:nvSpPr>
        <p:spPr bwMode="gray">
          <a:xfrm>
            <a:off x="3644125" y="2761493"/>
            <a:ext cx="2577462" cy="739516"/>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gn="ctr">
              <a:spcBef>
                <a:spcPts val="600"/>
              </a:spcBef>
            </a:pPr>
            <a:r>
              <a:rPr lang="fr-FR" sz="2000" dirty="0">
                <a:solidFill>
                  <a:srgbClr val="00B050"/>
                </a:solidFill>
              </a:rPr>
              <a:t>Mise en valeur et approvisionnement</a:t>
            </a:r>
            <a:br>
              <a:rPr lang="fr-FR" sz="2000" dirty="0">
                <a:solidFill>
                  <a:srgbClr val="00B050"/>
                </a:solidFill>
              </a:rPr>
            </a:br>
            <a:br>
              <a:rPr lang="fr-FR" sz="2000" dirty="0">
                <a:solidFill>
                  <a:srgbClr val="00B050"/>
                </a:solidFill>
              </a:rPr>
            </a:br>
            <a:br>
              <a:rPr lang="fr-FR" sz="2000" dirty="0">
                <a:solidFill>
                  <a:srgbClr val="00B050"/>
                </a:solidFill>
                <a:ea typeface="Times New Roman"/>
              </a:rPr>
            </a:br>
            <a:r>
              <a:rPr lang="fr-FR" sz="2000" dirty="0">
                <a:solidFill>
                  <a:srgbClr val="00B050"/>
                </a:solidFill>
              </a:rPr>
              <a:t> </a:t>
            </a:r>
            <a:br>
              <a:rPr lang="fr-FR" sz="2000" dirty="0">
                <a:solidFill>
                  <a:srgbClr val="00B050"/>
                </a:solidFill>
              </a:rPr>
            </a:br>
            <a:br>
              <a:rPr lang="fr-FR" sz="2000" dirty="0">
                <a:solidFill>
                  <a:srgbClr val="00B050"/>
                </a:solidFill>
              </a:rPr>
            </a:br>
            <a:br>
              <a:rPr lang="fr-FR" sz="2000" dirty="0">
                <a:solidFill>
                  <a:srgbClr val="00B050"/>
                </a:solidFill>
                <a:ea typeface="Times New Roman"/>
              </a:rPr>
            </a:br>
            <a:endParaRPr lang="fr-FR" sz="2000" dirty="0">
              <a:solidFill>
                <a:srgbClr val="00B050"/>
              </a:solidFill>
            </a:endParaRPr>
          </a:p>
        </p:txBody>
      </p:sp>
      <p:sp>
        <p:nvSpPr>
          <p:cNvPr id="13" name="Titre 1"/>
          <p:cNvSpPr txBox="1">
            <a:spLocks/>
          </p:cNvSpPr>
          <p:nvPr/>
        </p:nvSpPr>
        <p:spPr bwMode="gray">
          <a:xfrm>
            <a:off x="6410721" y="2715680"/>
            <a:ext cx="3272796" cy="1111305"/>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gn="ctr">
              <a:spcBef>
                <a:spcPts val="600"/>
              </a:spcBef>
            </a:pPr>
            <a:r>
              <a:rPr lang="fr-FR" sz="2000" dirty="0">
                <a:solidFill>
                  <a:srgbClr val="002060"/>
                </a:solidFill>
              </a:rPr>
              <a:t>Conseiller et accompagner le client dans son parcours d’achat</a:t>
            </a:r>
            <a:br>
              <a:rPr lang="fr-FR" sz="2000" dirty="0">
                <a:solidFill>
                  <a:srgbClr val="002060"/>
                </a:solidFill>
              </a:rPr>
            </a:br>
            <a:br>
              <a:rPr lang="fr-FR" sz="2000" dirty="0">
                <a:solidFill>
                  <a:srgbClr val="002060"/>
                </a:solidFill>
              </a:rPr>
            </a:br>
            <a:br>
              <a:rPr lang="fr-FR" sz="2000" dirty="0">
                <a:solidFill>
                  <a:srgbClr val="002060"/>
                </a:solidFill>
                <a:ea typeface="Times New Roman"/>
              </a:rPr>
            </a:br>
            <a:r>
              <a:rPr lang="fr-FR" sz="2000" dirty="0">
                <a:solidFill>
                  <a:srgbClr val="002060"/>
                </a:solidFill>
              </a:rPr>
              <a:t> </a:t>
            </a:r>
            <a:br>
              <a:rPr lang="fr-FR" sz="2000" dirty="0">
                <a:solidFill>
                  <a:srgbClr val="002060"/>
                </a:solidFill>
              </a:rPr>
            </a:br>
            <a:br>
              <a:rPr lang="fr-FR" sz="2000" dirty="0">
                <a:solidFill>
                  <a:srgbClr val="002060"/>
                </a:solidFill>
              </a:rPr>
            </a:br>
            <a:br>
              <a:rPr lang="fr-FR" sz="2000" dirty="0">
                <a:solidFill>
                  <a:srgbClr val="002060"/>
                </a:solidFill>
                <a:ea typeface="Times New Roman"/>
              </a:rPr>
            </a:br>
            <a:endParaRPr lang="fr-FR" sz="2000" dirty="0">
              <a:solidFill>
                <a:srgbClr val="002060"/>
              </a:solidFill>
            </a:endParaRPr>
          </a:p>
        </p:txBody>
      </p:sp>
      <p:sp>
        <p:nvSpPr>
          <p:cNvPr id="14" name="Titre 1"/>
          <p:cNvSpPr>
            <a:spLocks noGrp="1"/>
          </p:cNvSpPr>
          <p:nvPr>
            <p:ph type="title"/>
          </p:nvPr>
        </p:nvSpPr>
        <p:spPr>
          <a:xfrm>
            <a:off x="1712640" y="274638"/>
            <a:ext cx="7159625" cy="551674"/>
          </a:xfrm>
          <a:solidFill>
            <a:schemeClr val="bg1"/>
          </a:solidFill>
        </p:spPr>
        <p:txBody>
          <a:bodyPr/>
          <a:lstStyle/>
          <a:p>
            <a:pPr eaLnBrk="1" hangingPunct="1"/>
            <a:r>
              <a:rPr lang="fr-FR" altLang="fr-FR" sz="3200" dirty="0">
                <a:solidFill>
                  <a:srgbClr val="002060"/>
                </a:solidFill>
              </a:rPr>
              <a:t>LE RÉFÉRENTIEL DES </a:t>
            </a:r>
            <a:r>
              <a:rPr lang="fr-FR" altLang="fr-FR" sz="3200" dirty="0">
                <a:solidFill>
                  <a:srgbClr val="002060"/>
                </a:solidFill>
                <a:cs typeface="Calibri" panose="020F0502020204030204" pitchFamily="34" charset="0"/>
              </a:rPr>
              <a:t>É</a:t>
            </a:r>
            <a:r>
              <a:rPr lang="fr-FR" altLang="fr-FR" sz="3200" dirty="0">
                <a:solidFill>
                  <a:srgbClr val="002060"/>
                </a:solidFill>
              </a:rPr>
              <a:t>PREUVES</a:t>
            </a:r>
          </a:p>
        </p:txBody>
      </p:sp>
    </p:spTree>
    <p:extLst>
      <p:ext uri="{BB962C8B-B14F-4D97-AF65-F5344CB8AC3E}">
        <p14:creationId xmlns:p14="http://schemas.microsoft.com/office/powerpoint/2010/main" val="267565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660" y="256726"/>
            <a:ext cx="7122488" cy="384024"/>
          </a:xfrm>
        </p:spPr>
        <p:txBody>
          <a:bodyPr/>
          <a:lstStyle/>
          <a:p>
            <a:r>
              <a:rPr lang="fr-FR" dirty="0">
                <a:solidFill>
                  <a:srgbClr val="002060"/>
                </a:solidFill>
              </a:rPr>
              <a:t>LE </a:t>
            </a:r>
            <a:r>
              <a:rPr lang="fr-FR" sz="2800" dirty="0">
                <a:solidFill>
                  <a:srgbClr val="002060"/>
                </a:solidFill>
              </a:rPr>
              <a:t>PROCESSUS</a:t>
            </a:r>
            <a:r>
              <a:rPr lang="fr-FR" dirty="0">
                <a:solidFill>
                  <a:srgbClr val="002060"/>
                </a:solidFill>
              </a:rPr>
              <a:t> D’APPRENTISSAGE MÉTIER</a:t>
            </a:r>
          </a:p>
        </p:txBody>
      </p:sp>
      <p:cxnSp>
        <p:nvCxnSpPr>
          <p:cNvPr id="31" name="Connecteur droit 30"/>
          <p:cNvCxnSpPr/>
          <p:nvPr/>
        </p:nvCxnSpPr>
        <p:spPr>
          <a:xfrm>
            <a:off x="316574" y="764472"/>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38871" y="925619"/>
            <a:ext cx="9290062" cy="880369"/>
          </a:xfrm>
          <a:prstGeom prst="rect">
            <a:avLst/>
          </a:prstGeom>
          <a:solidFill>
            <a:schemeClr val="tx2">
              <a:lumMod val="20000"/>
              <a:lumOff val="80000"/>
            </a:schemeClr>
          </a:solidFill>
        </p:spPr>
        <p:txBody>
          <a:bodyPr wrap="square">
            <a:spAutoFit/>
          </a:bodyPr>
          <a:lstStyle/>
          <a:p>
            <a:pPr algn="ctr" defTabSz="990570">
              <a:lnSpc>
                <a:spcPct val="150000"/>
              </a:lnSpc>
            </a:pPr>
            <a:r>
              <a:rPr lang="fr-FR" b="1" dirty="0">
                <a:solidFill>
                  <a:srgbClr val="002060"/>
                </a:solidFill>
                <a:latin typeface="Calibri" panose="020F0502020204030204" pitchFamily="34" charset="0"/>
                <a:cs typeface="Calibri" panose="020F0502020204030204" pitchFamily="34" charset="0"/>
              </a:rPr>
              <a:t>Notre mission : Accompagner les apprenants dans leur professionnalisation. </a:t>
            </a:r>
          </a:p>
          <a:p>
            <a:pPr algn="ctr" defTabSz="990570">
              <a:lnSpc>
                <a:spcPct val="150000"/>
              </a:lnSpc>
            </a:pPr>
            <a:r>
              <a:rPr lang="fr-FR" b="1" dirty="0">
                <a:solidFill>
                  <a:srgbClr val="002060"/>
                </a:solidFill>
                <a:latin typeface="Calibri" panose="020F0502020204030204" pitchFamily="34" charset="0"/>
                <a:cs typeface="Calibri" panose="020F0502020204030204" pitchFamily="34" charset="0"/>
              </a:rPr>
              <a:t>La certification n’est pas une finalité c’est un point d’étape. </a:t>
            </a:r>
          </a:p>
        </p:txBody>
      </p:sp>
      <p:pic>
        <p:nvPicPr>
          <p:cNvPr id="38" name="Image 3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67048" y="1899318"/>
            <a:ext cx="1210519" cy="782802"/>
          </a:xfrm>
          <a:prstGeom prst="rect">
            <a:avLst/>
          </a:prstGeom>
        </p:spPr>
      </p:pic>
      <p:sp>
        <p:nvSpPr>
          <p:cNvPr id="39" name="ZoneTexte 38"/>
          <p:cNvSpPr txBox="1"/>
          <p:nvPr/>
        </p:nvSpPr>
        <p:spPr>
          <a:xfrm>
            <a:off x="5004451" y="2669572"/>
            <a:ext cx="2805996"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950" b="1" i="0" u="none" strike="noStrike" kern="1200" cap="none" spc="0" normalizeH="0" baseline="0" noProof="0" dirty="0">
                <a:ln>
                  <a:noFill/>
                </a:ln>
                <a:solidFill>
                  <a:srgbClr val="000000"/>
                </a:solidFill>
                <a:effectLst/>
                <a:uLnTx/>
                <a:uFillTx/>
                <a:latin typeface="Marianne"/>
                <a:ea typeface="+mn-ea"/>
                <a:cs typeface="+mn-cs"/>
              </a:rPr>
              <a:t>La professionnalité</a:t>
            </a:r>
          </a:p>
        </p:txBody>
      </p:sp>
      <p:pic>
        <p:nvPicPr>
          <p:cNvPr id="40" name="Image 3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8310" l="1979" r="99063">
                        <a14:foregroundMark x1="41875" y1="10423" x2="41875" y2="10423"/>
                        <a14:foregroundMark x1="89792" y1="61408" x2="89792" y2="61408"/>
                        <a14:backgroundMark x1="21771" y1="65070" x2="21771" y2="65070"/>
                        <a14:backgroundMark x1="76563" y1="48732" x2="76563" y2="48732"/>
                        <a14:backgroundMark x1="67917" y1="52676" x2="67917" y2="52676"/>
                      </a14:backgroundRemoval>
                    </a14:imgEffect>
                  </a14:imgLayer>
                </a14:imgProps>
              </a:ext>
              <a:ext uri="{28A0092B-C50C-407E-A947-70E740481C1C}">
                <a14:useLocalDpi xmlns:a14="http://schemas.microsoft.com/office/drawing/2010/main" val="0"/>
              </a:ext>
            </a:extLst>
          </a:blip>
          <a:srcRect/>
          <a:stretch/>
        </p:blipFill>
        <p:spPr>
          <a:xfrm>
            <a:off x="2639209" y="1966510"/>
            <a:ext cx="1467954" cy="541874"/>
          </a:xfrm>
          <a:prstGeom prst="rect">
            <a:avLst/>
          </a:prstGeom>
        </p:spPr>
      </p:pic>
      <p:sp>
        <p:nvSpPr>
          <p:cNvPr id="41" name="ZoneTexte 40"/>
          <p:cNvSpPr txBox="1"/>
          <p:nvPr/>
        </p:nvSpPr>
        <p:spPr>
          <a:xfrm>
            <a:off x="1923811" y="2399307"/>
            <a:ext cx="2870507" cy="8175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950" b="1" i="0" u="none" strike="noStrike" kern="1200" cap="none" spc="0" normalizeH="0" baseline="0" noProof="0" dirty="0">
                <a:ln>
                  <a:noFill/>
                </a:ln>
                <a:solidFill>
                  <a:srgbClr val="000000"/>
                </a:solidFill>
                <a:effectLst/>
                <a:uLnTx/>
                <a:uFillTx/>
                <a:latin typeface="Marianne"/>
                <a:ea typeface="+mn-ea"/>
                <a:cs typeface="+mn-cs"/>
              </a:rPr>
              <a:t>La professionnalisation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13" b="1" i="0" u="none" strike="noStrike" kern="1200" cap="none" spc="0" normalizeH="0" baseline="0" noProof="0" dirty="0">
              <a:ln>
                <a:noFill/>
              </a:ln>
              <a:solidFill>
                <a:srgbClr val="005841">
                  <a:lumMod val="75000"/>
                </a:srgbClr>
              </a:solidFill>
              <a:effectLst/>
              <a:uLnTx/>
              <a:uFillTx/>
              <a:latin typeface="Arial Narrow" panose="020B0606020202030204" pitchFamily="34" charset="0"/>
              <a:ea typeface="+mn-ea"/>
              <a:cs typeface="+mn-cs"/>
            </a:endParaRPr>
          </a:p>
        </p:txBody>
      </p:sp>
      <p:grpSp>
        <p:nvGrpSpPr>
          <p:cNvPr id="42" name="Groupe 41">
            <a:extLst>
              <a:ext uri="{FF2B5EF4-FFF2-40B4-BE49-F238E27FC236}">
                <a16:creationId xmlns:a16="http://schemas.microsoft.com/office/drawing/2014/main" id="{363A3DF4-6E8B-4C3B-B463-B8EE2EB33BF4}"/>
              </a:ext>
            </a:extLst>
          </p:cNvPr>
          <p:cNvGrpSpPr/>
          <p:nvPr/>
        </p:nvGrpSpPr>
        <p:grpSpPr>
          <a:xfrm>
            <a:off x="4942685" y="4655712"/>
            <a:ext cx="2158904" cy="1452046"/>
            <a:chOff x="7718301" y="4993610"/>
            <a:chExt cx="2657113" cy="1787134"/>
          </a:xfrm>
        </p:grpSpPr>
        <p:pic>
          <p:nvPicPr>
            <p:cNvPr id="43" name="Image 4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91491" y="5063154"/>
              <a:ext cx="537290" cy="484644"/>
            </a:xfrm>
            <a:prstGeom prst="rect">
              <a:avLst/>
            </a:prstGeom>
          </p:spPr>
        </p:pic>
        <p:sp>
          <p:nvSpPr>
            <p:cNvPr id="44" name="Rectangle à coins arrondis 43"/>
            <p:cNvSpPr/>
            <p:nvPr/>
          </p:nvSpPr>
          <p:spPr>
            <a:xfrm>
              <a:off x="7718301" y="4993610"/>
              <a:ext cx="2657113" cy="1787134"/>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363"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65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65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65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 b="1" i="0" u="none" strike="noStrike" kern="1200" cap="none" spc="-24" normalizeH="0" baseline="0" noProof="0" dirty="0">
                <a:ln>
                  <a:noFill/>
                </a:ln>
                <a:solidFill>
                  <a:srgbClr val="000000">
                    <a:lumMod val="65000"/>
                    <a:lumOff val="35000"/>
                  </a:srgbClr>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24" normalizeH="0" baseline="0" noProof="0" dirty="0">
                  <a:ln>
                    <a:noFill/>
                  </a:ln>
                  <a:solidFill>
                    <a:srgbClr val="000000">
                      <a:lumMod val="65000"/>
                      <a:lumOff val="35000"/>
                    </a:srgbClr>
                  </a:solidFill>
                  <a:effectLst/>
                  <a:uLnTx/>
                  <a:uFillTx/>
                  <a:latin typeface="Marianne"/>
                  <a:ea typeface="+mn-ea"/>
                  <a:cs typeface="+mn-cs"/>
                </a:rPr>
                <a:t>L’espace professionnel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38" b="0" i="0" u="none" strike="noStrike" kern="1200" cap="none" spc="-24" normalizeH="0" baseline="0" noProof="0" dirty="0">
                  <a:ln>
                    <a:noFill/>
                  </a:ln>
                  <a:solidFill>
                    <a:srgbClr val="000000">
                      <a:lumMod val="65000"/>
                      <a:lumOff val="35000"/>
                    </a:srgbClr>
                  </a:solidFill>
                  <a:effectLst/>
                  <a:uLnTx/>
                  <a:uFillTx/>
                  <a:latin typeface="Marianne"/>
                  <a:ea typeface="+mn-ea"/>
                  <a:cs typeface="+mn-cs"/>
                </a:rPr>
                <a:t>« phygital » permettant la professionnalisation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38" b="0" i="0" u="none" strike="noStrike" kern="1200" cap="none" spc="-24" normalizeH="0" baseline="0" noProof="0" dirty="0">
                  <a:ln>
                    <a:noFill/>
                  </a:ln>
                  <a:solidFill>
                    <a:srgbClr val="000000">
                      <a:lumMod val="65000"/>
                      <a:lumOff val="35000"/>
                    </a:srgbClr>
                  </a:solidFill>
                  <a:effectLst/>
                  <a:uLnTx/>
                  <a:uFillTx/>
                  <a:latin typeface="Marianne"/>
                  <a:ea typeface="+mn-ea"/>
                  <a:cs typeface="+mn-cs"/>
                </a:rPr>
                <a:t>des apprenants</a:t>
              </a:r>
            </a:p>
          </p:txBody>
        </p:sp>
      </p:grpSp>
      <p:grpSp>
        <p:nvGrpSpPr>
          <p:cNvPr id="45" name="Groupe 44">
            <a:extLst>
              <a:ext uri="{FF2B5EF4-FFF2-40B4-BE49-F238E27FC236}">
                <a16:creationId xmlns:a16="http://schemas.microsoft.com/office/drawing/2014/main" id="{DDE0F330-BB1A-4F39-B2D2-340A53019FA3}"/>
              </a:ext>
            </a:extLst>
          </p:cNvPr>
          <p:cNvGrpSpPr/>
          <p:nvPr/>
        </p:nvGrpSpPr>
        <p:grpSpPr>
          <a:xfrm>
            <a:off x="2326366" y="4648968"/>
            <a:ext cx="2155320" cy="1458791"/>
            <a:chOff x="2863219" y="4930498"/>
            <a:chExt cx="2652702" cy="1795434"/>
          </a:xfrm>
        </p:grpSpPr>
        <p:pic>
          <p:nvPicPr>
            <p:cNvPr id="46" name="Image 45"/>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32941" y="4985338"/>
              <a:ext cx="513257" cy="503501"/>
            </a:xfrm>
            <a:prstGeom prst="rect">
              <a:avLst/>
            </a:prstGeom>
          </p:spPr>
        </p:pic>
        <p:sp>
          <p:nvSpPr>
            <p:cNvPr id="47" name="Rectangle à coins arrondis 46"/>
            <p:cNvSpPr/>
            <p:nvPr/>
          </p:nvSpPr>
          <p:spPr>
            <a:xfrm>
              <a:off x="2863219" y="4930498"/>
              <a:ext cx="2652702" cy="1795434"/>
            </a:xfrm>
            <a:prstGeom prst="roundRect">
              <a:avLst/>
            </a:prstGeom>
            <a:noFill/>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24" normalizeH="0" baseline="0" noProof="0" dirty="0">
                  <a:ln>
                    <a:solidFill>
                      <a:schemeClr val="tx2">
                        <a:lumMod val="40000"/>
                        <a:lumOff val="60000"/>
                      </a:schemeClr>
                    </a:solidFill>
                  </a:ln>
                  <a:solidFill>
                    <a:srgbClr val="000000">
                      <a:lumMod val="65000"/>
                      <a:lumOff val="35000"/>
                    </a:srgbClr>
                  </a:solidFill>
                  <a:effectLst/>
                  <a:uLnTx/>
                  <a:uFillTx/>
                  <a:latin typeface="Marianne"/>
                  <a:ea typeface="+mn-ea"/>
                  <a:cs typeface="+mn-cs"/>
                </a:rPr>
                <a:t>Les conditions pédagogiques </a:t>
              </a:r>
              <a:r>
                <a:rPr kumimoji="0" lang="fr-FR" sz="1138" b="0" i="0" u="none" strike="noStrike" kern="1200" cap="none" spc="-24" normalizeH="0" baseline="0" noProof="0" dirty="0">
                  <a:ln>
                    <a:solidFill>
                      <a:schemeClr val="tx2">
                        <a:lumMod val="40000"/>
                        <a:lumOff val="60000"/>
                      </a:schemeClr>
                    </a:solidFill>
                  </a:ln>
                  <a:solidFill>
                    <a:srgbClr val="000000">
                      <a:lumMod val="65000"/>
                      <a:lumOff val="35000"/>
                    </a:srgbClr>
                  </a:solidFill>
                  <a:effectLst/>
                  <a:uLnTx/>
                  <a:uFillTx/>
                  <a:latin typeface="Marianne"/>
                  <a:ea typeface="+mn-ea"/>
                  <a:cs typeface="+mn-cs"/>
                </a:rPr>
                <a:t>nécessaires aux  processus d’acquisition des compétences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38" b="0" i="0" u="none" strike="noStrike" kern="1200" cap="none" spc="-24" normalizeH="0" baseline="0" noProof="0" dirty="0">
                  <a:ln>
                    <a:solidFill>
                      <a:schemeClr val="tx2">
                        <a:lumMod val="40000"/>
                        <a:lumOff val="60000"/>
                      </a:schemeClr>
                    </a:solidFill>
                  </a:ln>
                  <a:solidFill>
                    <a:srgbClr val="000000">
                      <a:lumMod val="65000"/>
                      <a:lumOff val="35000"/>
                    </a:srgbClr>
                  </a:solidFill>
                  <a:effectLst/>
                  <a:uLnTx/>
                  <a:uFillTx/>
                  <a:latin typeface="Marianne"/>
                  <a:ea typeface="+mn-ea"/>
                  <a:cs typeface="+mn-cs"/>
                </a:rPr>
                <a:t>des apprenants</a:t>
              </a:r>
            </a:p>
          </p:txBody>
        </p:sp>
      </p:grpSp>
      <p:sp>
        <p:nvSpPr>
          <p:cNvPr id="48" name="Flèche droite 47"/>
          <p:cNvSpPr/>
          <p:nvPr/>
        </p:nvSpPr>
        <p:spPr>
          <a:xfrm>
            <a:off x="1569414" y="2693564"/>
            <a:ext cx="354398" cy="38752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63" b="0" i="0" u="none" strike="noStrike" kern="1200" cap="none" spc="0" normalizeH="0" baseline="0" noProof="0">
              <a:ln>
                <a:noFill/>
              </a:ln>
              <a:solidFill>
                <a:srgbClr val="FFFFFF"/>
              </a:solidFill>
              <a:effectLst/>
              <a:uLnTx/>
              <a:uFillTx/>
              <a:latin typeface="Marianne"/>
              <a:ea typeface="+mn-ea"/>
              <a:cs typeface="+mn-cs"/>
            </a:endParaRPr>
          </a:p>
        </p:txBody>
      </p:sp>
      <p:pic>
        <p:nvPicPr>
          <p:cNvPr id="49" name="Imag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7418" y="2146761"/>
            <a:ext cx="575911" cy="139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 49"/>
          <p:cNvPicPr>
            <a:picLocks noChangeAspect="1"/>
          </p:cNvPicPr>
          <p:nvPr/>
        </p:nvPicPr>
        <p:blipFill>
          <a:blip r:embed="rId8"/>
          <a:stretch>
            <a:fillRect/>
          </a:stretch>
        </p:blipFill>
        <p:spPr>
          <a:xfrm>
            <a:off x="8908148" y="1909509"/>
            <a:ext cx="720785" cy="1701758"/>
          </a:xfrm>
          <a:prstGeom prst="rect">
            <a:avLst/>
          </a:prstGeom>
        </p:spPr>
      </p:pic>
      <p:sp>
        <p:nvSpPr>
          <p:cNvPr id="51" name="Flèche droite 50"/>
          <p:cNvSpPr/>
          <p:nvPr/>
        </p:nvSpPr>
        <p:spPr>
          <a:xfrm>
            <a:off x="4765486" y="2691096"/>
            <a:ext cx="354398" cy="387520"/>
          </a:xfrm>
          <a:prstGeom prst="rightArrow">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63" b="0" i="0" u="none" strike="noStrike" kern="1200" cap="none" spc="0" normalizeH="0" baseline="0" noProof="0">
              <a:ln>
                <a:noFill/>
              </a:ln>
              <a:solidFill>
                <a:srgbClr val="FFFFFF"/>
              </a:solidFill>
              <a:effectLst/>
              <a:uLnTx/>
              <a:uFillTx/>
              <a:latin typeface="Marianne"/>
              <a:ea typeface="+mn-ea"/>
              <a:cs typeface="+mn-cs"/>
            </a:endParaRPr>
          </a:p>
        </p:txBody>
      </p:sp>
      <p:sp>
        <p:nvSpPr>
          <p:cNvPr id="52" name="Flèche droite 51"/>
          <p:cNvSpPr/>
          <p:nvPr/>
        </p:nvSpPr>
        <p:spPr>
          <a:xfrm>
            <a:off x="7740164" y="2669994"/>
            <a:ext cx="354398" cy="38752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63" b="0" i="0" u="none" strike="noStrike" kern="1200" cap="none" spc="0" normalizeH="0" baseline="0" noProof="0">
              <a:ln>
                <a:noFill/>
              </a:ln>
              <a:solidFill>
                <a:srgbClr val="FFFFFF"/>
              </a:solidFill>
              <a:effectLst/>
              <a:uLnTx/>
              <a:uFillTx/>
              <a:latin typeface="Marianne"/>
              <a:ea typeface="+mn-ea"/>
              <a:cs typeface="+mn-cs"/>
            </a:endParaRPr>
          </a:p>
        </p:txBody>
      </p:sp>
      <p:sp>
        <p:nvSpPr>
          <p:cNvPr id="53" name="Flèche droite rayée 52"/>
          <p:cNvSpPr/>
          <p:nvPr/>
        </p:nvSpPr>
        <p:spPr>
          <a:xfrm>
            <a:off x="1509381" y="3741549"/>
            <a:ext cx="6699112" cy="915380"/>
          </a:xfrm>
          <a:prstGeom prst="striped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25" b="1" i="0" u="none" strike="noStrike" kern="1200" cap="none" spc="0" normalizeH="0" baseline="0" noProof="0" dirty="0">
                <a:ln>
                  <a:noFill/>
                </a:ln>
                <a:solidFill>
                  <a:srgbClr val="000000"/>
                </a:solidFill>
                <a:effectLst/>
                <a:uLnTx/>
                <a:uFillTx/>
                <a:latin typeface="Marianne"/>
                <a:ea typeface="+mn-ea"/>
                <a:cs typeface="+mn-cs"/>
              </a:rPr>
              <a:t>Cycle de formation </a:t>
            </a:r>
          </a:p>
        </p:txBody>
      </p:sp>
      <p:sp>
        <p:nvSpPr>
          <p:cNvPr id="54" name="ZoneTexte 53"/>
          <p:cNvSpPr txBox="1"/>
          <p:nvPr/>
        </p:nvSpPr>
        <p:spPr>
          <a:xfrm>
            <a:off x="8230469" y="4046408"/>
            <a:ext cx="1678106" cy="592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25" b="1" i="0" u="none" strike="noStrike" kern="1200" cap="none" spc="0" normalizeH="0" baseline="0" noProof="0" dirty="0">
                <a:ln>
                  <a:noFill/>
                </a:ln>
                <a:solidFill>
                  <a:srgbClr val="005841">
                    <a:lumMod val="75000"/>
                  </a:srgbClr>
                </a:solidFill>
                <a:effectLst/>
                <a:uLnTx/>
                <a:uFillTx/>
                <a:latin typeface="Marianne"/>
                <a:ea typeface="+mn-ea"/>
                <a:cs typeface="+mn-cs"/>
              </a:rPr>
              <a:t>Professionnels, Citoyens</a:t>
            </a:r>
          </a:p>
        </p:txBody>
      </p:sp>
      <p:sp>
        <p:nvSpPr>
          <p:cNvPr id="55" name="ZoneTexte 54"/>
          <p:cNvSpPr txBox="1"/>
          <p:nvPr/>
        </p:nvSpPr>
        <p:spPr>
          <a:xfrm>
            <a:off x="57310" y="3990831"/>
            <a:ext cx="1452112" cy="473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25" b="1" i="0" u="none" strike="noStrike" kern="1200" cap="none" spc="0" normalizeH="0" baseline="0" noProof="0" dirty="0">
                <a:ln>
                  <a:noFill/>
                </a:ln>
                <a:solidFill>
                  <a:srgbClr val="005841">
                    <a:lumMod val="75000"/>
                  </a:srgbClr>
                </a:solidFill>
                <a:effectLst/>
                <a:uLnTx/>
                <a:uFillTx/>
                <a:latin typeface="Marianne"/>
                <a:ea typeface="+mn-ea"/>
                <a:cs typeface="+mn-cs"/>
              </a:rPr>
              <a:t>Apprenants</a:t>
            </a:r>
            <a:r>
              <a:rPr kumimoji="0" lang="fr-FR" sz="1625" b="1" i="0" u="none" strike="noStrike" kern="1200" cap="none" spc="0" normalizeH="0" baseline="0" noProof="0" dirty="0">
                <a:ln>
                  <a:noFill/>
                </a:ln>
                <a:solidFill>
                  <a:srgbClr val="005841">
                    <a:lumMod val="75000"/>
                  </a:srgbClr>
                </a:solidFill>
                <a:effectLst/>
                <a:uLnTx/>
                <a:uFillTx/>
                <a:latin typeface="Arial Narrow" panose="020B060602020203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53" b="1" i="0" u="none" strike="noStrike" kern="1200" cap="none" spc="0" normalizeH="0" baseline="0" noProof="0" dirty="0">
              <a:ln>
                <a:noFill/>
              </a:ln>
              <a:solidFill>
                <a:srgbClr val="005841">
                  <a:lumMod val="75000"/>
                </a:srgbClr>
              </a:solidFill>
              <a:effectLst/>
              <a:uLnTx/>
              <a:uFillTx/>
              <a:latin typeface="Arial Narrow" panose="020B0606020202030204" pitchFamily="34" charset="0"/>
              <a:ea typeface="+mn-ea"/>
              <a:cs typeface="+mn-cs"/>
            </a:endParaRPr>
          </a:p>
        </p:txBody>
      </p:sp>
      <p:pic>
        <p:nvPicPr>
          <p:cNvPr id="56" name="Image 55"/>
          <p:cNvPicPr>
            <a:picLocks noChangeAspect="1"/>
          </p:cNvPicPr>
          <p:nvPr/>
        </p:nvPicPr>
        <p:blipFill>
          <a:blip r:embed="rId9">
            <a:clrChange>
              <a:clrFrom>
                <a:srgbClr val="F2F2F2"/>
              </a:clrFrom>
              <a:clrTo>
                <a:srgbClr val="F2F2F2">
                  <a:alpha val="0"/>
                </a:srgbClr>
              </a:clrTo>
            </a:clrChange>
          </a:blip>
          <a:stretch>
            <a:fillRect/>
          </a:stretch>
        </p:blipFill>
        <p:spPr>
          <a:xfrm>
            <a:off x="117302" y="2346053"/>
            <a:ext cx="1360444" cy="1356960"/>
          </a:xfrm>
          <a:prstGeom prst="rect">
            <a:avLst/>
          </a:prstGeom>
        </p:spPr>
      </p:pic>
      <p:sp>
        <p:nvSpPr>
          <p:cNvPr id="57" name="ZoneTexte 56"/>
          <p:cNvSpPr txBox="1"/>
          <p:nvPr/>
        </p:nvSpPr>
        <p:spPr>
          <a:xfrm>
            <a:off x="1899031" y="3058639"/>
            <a:ext cx="2676672"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Marianne"/>
                <a:ea typeface="+mn-ea"/>
                <a:cs typeface="+mn-cs"/>
              </a:rPr>
              <a:t>Processus de construction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Marianne"/>
                <a:ea typeface="+mn-ea"/>
                <a:cs typeface="+mn-cs"/>
              </a:rPr>
              <a:t> progressif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Marianne"/>
                <a:ea typeface="+mn-ea"/>
                <a:cs typeface="+mn-cs"/>
              </a:rPr>
              <a:t>des compétences métiers</a:t>
            </a:r>
          </a:p>
        </p:txBody>
      </p:sp>
      <p:sp>
        <p:nvSpPr>
          <p:cNvPr id="58" name="ZoneTexte 57"/>
          <p:cNvSpPr txBox="1"/>
          <p:nvPr/>
        </p:nvSpPr>
        <p:spPr>
          <a:xfrm>
            <a:off x="4984102" y="3040886"/>
            <a:ext cx="2947491"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Marianne"/>
                <a:ea typeface="+mn-ea"/>
                <a:cs typeface="+mn-cs"/>
              </a:rPr>
              <a:t>Ensemble des gestes professionnels d’un métier décrits par un référentiel d’activités</a:t>
            </a:r>
          </a:p>
        </p:txBody>
      </p:sp>
      <p:sp>
        <p:nvSpPr>
          <p:cNvPr id="59" name="Flèche droite 58"/>
          <p:cNvSpPr/>
          <p:nvPr/>
        </p:nvSpPr>
        <p:spPr>
          <a:xfrm rot="16200000">
            <a:off x="6454851" y="4951816"/>
            <a:ext cx="1824257" cy="48762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60" name="Rectangle 59"/>
          <p:cNvSpPr/>
          <p:nvPr/>
        </p:nvSpPr>
        <p:spPr>
          <a:xfrm rot="16200000">
            <a:off x="6660824" y="5070786"/>
            <a:ext cx="1412310" cy="369332"/>
          </a:xfrm>
          <a:prstGeom prst="rect">
            <a:avLst/>
          </a:prstGeom>
        </p:spPr>
        <p:txBody>
          <a:bodyPr wrap="none">
            <a:spAutoFit/>
          </a:bodyPr>
          <a:lstStyle/>
          <a:p>
            <a:r>
              <a:rPr lang="fr-FR" b="1" dirty="0">
                <a:solidFill>
                  <a:srgbClr val="002060"/>
                </a:solidFill>
                <a:latin typeface="Calibri" panose="020F0502020204030204" pitchFamily="34" charset="0"/>
                <a:cs typeface="Calibri" panose="020F0502020204030204" pitchFamily="34" charset="0"/>
              </a:rPr>
              <a:t>Certification </a:t>
            </a:r>
            <a:endParaRPr lang="fr-FR" dirty="0"/>
          </a:p>
        </p:txBody>
      </p:sp>
      <p:pic>
        <p:nvPicPr>
          <p:cNvPr id="61" name="Image 60"/>
          <p:cNvPicPr>
            <a:picLocks noChangeAspect="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20802" t="19447" r="25326" b="18176"/>
          <a:stretch/>
        </p:blipFill>
        <p:spPr>
          <a:xfrm>
            <a:off x="908676" y="72083"/>
            <a:ext cx="581384" cy="673180"/>
          </a:xfrm>
          <a:prstGeom prst="rect">
            <a:avLst/>
          </a:prstGeom>
        </p:spPr>
      </p:pic>
    </p:spTree>
    <p:extLst>
      <p:ext uri="{BB962C8B-B14F-4D97-AF65-F5344CB8AC3E}">
        <p14:creationId xmlns:p14="http://schemas.microsoft.com/office/powerpoint/2010/main" val="350628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p:cNvCxnSpPr/>
          <p:nvPr/>
        </p:nvCxnSpPr>
        <p:spPr>
          <a:xfrm>
            <a:off x="390000" y="81219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20" name="ZoneTexte 19"/>
          <p:cNvSpPr txBox="1"/>
          <p:nvPr/>
        </p:nvSpPr>
        <p:spPr>
          <a:xfrm>
            <a:off x="3963005" y="5434183"/>
            <a:ext cx="3544096" cy="504393"/>
          </a:xfrm>
          <a:prstGeom prst="rightArrow">
            <a:avLst/>
          </a:prstGeom>
          <a:solidFill>
            <a:srgbClr val="7030A0"/>
          </a:solidFill>
        </p:spPr>
        <p:txBody>
          <a:bodyPr wrap="square" rtlCol="0">
            <a:spAutoFit/>
          </a:bodyPr>
          <a:lstStyle/>
          <a:p>
            <a:pPr defTabSz="457200" eaLnBrk="0" fontAlgn="base" hangingPunct="0">
              <a:spcBef>
                <a:spcPct val="0"/>
              </a:spcBef>
              <a:spcAft>
                <a:spcPct val="0"/>
              </a:spcAft>
            </a:pPr>
            <a:endParaRPr lang="fr-FR" sz="1050" b="1" dirty="0">
              <a:solidFill>
                <a:srgbClr val="002060"/>
              </a:solidFill>
              <a:latin typeface="Calibri"/>
            </a:endParaRPr>
          </a:p>
        </p:txBody>
      </p:sp>
      <p:sp>
        <p:nvSpPr>
          <p:cNvPr id="21" name="ZoneTexte 20"/>
          <p:cNvSpPr txBox="1"/>
          <p:nvPr/>
        </p:nvSpPr>
        <p:spPr>
          <a:xfrm>
            <a:off x="3588000" y="4934112"/>
            <a:ext cx="4233554" cy="519678"/>
          </a:xfrm>
          <a:prstGeom prst="rightArrow">
            <a:avLst/>
          </a:prstGeom>
          <a:solidFill>
            <a:srgbClr val="8064A2">
              <a:lumMod val="60000"/>
              <a:lumOff val="40000"/>
            </a:srgbClr>
          </a:solidFill>
        </p:spPr>
        <p:txBody>
          <a:bodyPr wrap="square" rtlCol="0">
            <a:spAutoFit/>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fr-FR" sz="1100" b="1" i="0" u="none" strike="noStrike" kern="0" cap="none" spc="0" normalizeH="0" baseline="0" noProof="0" dirty="0">
              <a:ln>
                <a:noFill/>
              </a:ln>
              <a:solidFill>
                <a:srgbClr val="002060"/>
              </a:solidFill>
              <a:effectLst/>
              <a:uLnTx/>
              <a:uFillTx/>
              <a:latin typeface="Calibri"/>
            </a:endParaRPr>
          </a:p>
        </p:txBody>
      </p:sp>
      <p:sp>
        <p:nvSpPr>
          <p:cNvPr id="22" name="ZoneTexte 21"/>
          <p:cNvSpPr txBox="1"/>
          <p:nvPr/>
        </p:nvSpPr>
        <p:spPr>
          <a:xfrm>
            <a:off x="272482" y="5267201"/>
            <a:ext cx="4090906" cy="784830"/>
          </a:xfrm>
          <a:prstGeom prst="rect">
            <a:avLst/>
          </a:prstGeom>
          <a:solidFill>
            <a:srgbClr val="1F497D">
              <a:lumMod val="20000"/>
              <a:lumOff val="80000"/>
            </a:srgbClr>
          </a:solidFill>
        </p:spPr>
        <p:txBody>
          <a:bodyPr wrap="square" rtlCol="0">
            <a:spAutoFit/>
          </a:bodyPr>
          <a:lstStyle/>
          <a:p>
            <a:pPr marL="0" marR="0" lvl="0" indent="0" algn="just" defTabSz="457200" eaLnBrk="0" fontAlgn="base" latinLnBrk="0" hangingPunct="0">
              <a:lnSpc>
                <a:spcPct val="100000"/>
              </a:lnSpc>
              <a:spcBef>
                <a:spcPct val="0"/>
              </a:spcBef>
              <a:spcAft>
                <a:spcPct val="0"/>
              </a:spcAft>
              <a:buClrTx/>
              <a:buSzTx/>
              <a:buFontTx/>
              <a:buNone/>
              <a:tabLst/>
              <a:defRPr/>
            </a:pPr>
            <a:r>
              <a:rPr kumimoji="0" lang="fr-FR" sz="15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Suivi des compétences, bilan régulier de positionnement à partir des paliers de professionnalisation</a:t>
            </a:r>
          </a:p>
        </p:txBody>
      </p:sp>
      <p:sp>
        <p:nvSpPr>
          <p:cNvPr id="23" name="ZoneTexte 22"/>
          <p:cNvSpPr txBox="1"/>
          <p:nvPr/>
        </p:nvSpPr>
        <p:spPr>
          <a:xfrm>
            <a:off x="272481" y="2775645"/>
            <a:ext cx="4090906" cy="1031051"/>
          </a:xfrm>
          <a:prstGeom prst="rect">
            <a:avLst/>
          </a:prstGeom>
          <a:solidFill>
            <a:srgbClr val="1F497D">
              <a:lumMod val="20000"/>
              <a:lumOff val="80000"/>
            </a:srgbClr>
          </a:solidFill>
        </p:spPr>
        <p:txBody>
          <a:bodyPr wrap="square" rtlCol="0">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Approche horizontale et spiralaire : </a:t>
            </a:r>
            <a:r>
              <a:rPr kumimoji="0" lang="fr-FR" sz="15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Décloisonnement des blocs, pour permettre d’appréhender les réalités professionnelles du métier</a:t>
            </a:r>
            <a:endParaRPr kumimoji="0" lang="fr-FR" sz="15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4" name="Espace réservé du contenu 2"/>
          <p:cNvSpPr txBox="1">
            <a:spLocks/>
          </p:cNvSpPr>
          <p:nvPr/>
        </p:nvSpPr>
        <p:spPr bwMode="auto">
          <a:xfrm>
            <a:off x="5237630" y="2773899"/>
            <a:ext cx="2050105" cy="1995187"/>
          </a:xfrm>
          <a:prstGeom prst="rect">
            <a:avLst/>
          </a:prstGeom>
          <a:solidFill>
            <a:srgbClr val="1F497D">
              <a:lumMod val="20000"/>
              <a:lumOff val="80000"/>
            </a:srgb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base" latinLnBrk="0" hangingPunct="1">
              <a:lnSpc>
                <a:spcPct val="100000"/>
              </a:lnSpc>
              <a:spcBef>
                <a:spcPct val="20000"/>
              </a:spcBef>
              <a:spcAft>
                <a:spcPct val="0"/>
              </a:spcAft>
              <a:buClrTx/>
              <a:buSzTx/>
              <a:buFont typeface="Arial" charset="0"/>
              <a:buNone/>
              <a:tabLst/>
              <a:defRPr/>
            </a:pPr>
            <a:r>
              <a:rPr kumimoji="0" lang="fr-FR" sz="15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Est appréciée au moment de la certification par un positionnement au regard des compétences attendues dans chaque bloc</a:t>
            </a:r>
          </a:p>
        </p:txBody>
      </p:sp>
      <p:sp>
        <p:nvSpPr>
          <p:cNvPr id="25" name="ZoneTexte 24"/>
          <p:cNvSpPr txBox="1"/>
          <p:nvPr/>
        </p:nvSpPr>
        <p:spPr>
          <a:xfrm>
            <a:off x="272481" y="3913701"/>
            <a:ext cx="4091573" cy="1246495"/>
          </a:xfrm>
          <a:prstGeom prst="rect">
            <a:avLst/>
          </a:prstGeom>
          <a:solidFill>
            <a:srgbClr val="1F497D">
              <a:lumMod val="20000"/>
              <a:lumOff val="80000"/>
            </a:srgbClr>
          </a:solidFill>
        </p:spPr>
        <p:txBody>
          <a:bodyPr wrap="square" rtlCol="0">
            <a:spAutoFit/>
          </a:bodyPr>
          <a:lstStyle/>
          <a:p>
            <a:pPr marL="0" marR="0" lvl="0" indent="0" algn="just" defTabSz="457200" eaLnBrk="0" fontAlgn="base" latinLnBrk="0" hangingPunct="0">
              <a:lnSpc>
                <a:spcPct val="100000"/>
              </a:lnSpc>
              <a:spcBef>
                <a:spcPct val="0"/>
              </a:spcBef>
              <a:spcAft>
                <a:spcPct val="0"/>
              </a:spcAft>
              <a:buClrTx/>
              <a:buSzTx/>
              <a:buFontTx/>
              <a:buNone/>
              <a:tabLst/>
              <a:defRPr/>
            </a:pPr>
            <a:r>
              <a:rPr kumimoji="0" lang="fr-FR" sz="15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Construction de situation professionnelles où chacun peut intervenir en continu, ce qui facilite les apprentissages des élèves qui appréhendent une situation dans sa globalité. Respect de l’unité d’action et meilleur engagement.</a:t>
            </a:r>
          </a:p>
        </p:txBody>
      </p:sp>
      <p:pic>
        <p:nvPicPr>
          <p:cNvPr id="26" name="Image 2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8310" l="1979" r="99063">
                        <a14:foregroundMark x1="41875" y1="10423" x2="41875" y2="10423"/>
                        <a14:foregroundMark x1="89792" y1="61408" x2="89792" y2="61408"/>
                        <a14:backgroundMark x1="21771" y1="65070" x2="21771" y2="65070"/>
                        <a14:backgroundMark x1="76563" y1="48732" x2="76563" y2="48732"/>
                        <a14:backgroundMark x1="67917" y1="52676" x2="67917" y2="52676"/>
                      </a14:backgroundRemoval>
                    </a14:imgEffect>
                  </a14:imgLayer>
                </a14:imgProps>
              </a:ext>
              <a:ext uri="{28A0092B-C50C-407E-A947-70E740481C1C}">
                <a14:useLocalDpi xmlns:a14="http://schemas.microsoft.com/office/drawing/2010/main" val="0"/>
              </a:ext>
            </a:extLst>
          </a:blip>
          <a:srcRect/>
          <a:stretch/>
        </p:blipFill>
        <p:spPr>
          <a:xfrm>
            <a:off x="2117443" y="991607"/>
            <a:ext cx="2101125" cy="775601"/>
          </a:xfrm>
          <a:prstGeom prst="rect">
            <a:avLst/>
          </a:prstGeom>
        </p:spPr>
      </p:pic>
      <p:sp>
        <p:nvSpPr>
          <p:cNvPr id="27" name="ZoneTexte 26"/>
          <p:cNvSpPr txBox="1"/>
          <p:nvPr/>
        </p:nvSpPr>
        <p:spPr>
          <a:xfrm>
            <a:off x="1515782" y="1889037"/>
            <a:ext cx="2801786" cy="761747"/>
          </a:xfrm>
          <a:prstGeom prst="rect">
            <a:avLst/>
          </a:prstGeom>
          <a:solidFill>
            <a:srgbClr val="1F497D">
              <a:lumMod val="60000"/>
              <a:lumOff val="40000"/>
            </a:srgbClr>
          </a:solidFill>
        </p:spPr>
        <p:txBody>
          <a:bodyPr wrap="square" rtlCol="0">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prstClr val="black"/>
                </a:solidFill>
                <a:effectLst/>
                <a:uLnTx/>
                <a:uFillTx/>
                <a:latin typeface="Arial" charset="0"/>
              </a:rPr>
              <a:t>La </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prstClr val="black"/>
                </a:solidFill>
                <a:effectLst/>
                <a:uLnTx/>
                <a:uFillTx/>
                <a:latin typeface="Arial" charset="0"/>
              </a:rPr>
              <a:t>professionnalisation</a:t>
            </a:r>
          </a:p>
          <a:p>
            <a:pPr marL="0" marR="0" lvl="0" indent="0" algn="ctr" defTabSz="457200" eaLnBrk="0" fontAlgn="base" latinLnBrk="0" hangingPunct="0">
              <a:lnSpc>
                <a:spcPct val="100000"/>
              </a:lnSpc>
              <a:spcBef>
                <a:spcPct val="0"/>
              </a:spcBef>
              <a:spcAft>
                <a:spcPct val="0"/>
              </a:spcAft>
              <a:buClrTx/>
              <a:buSzTx/>
              <a:buFontTx/>
              <a:buNone/>
              <a:tabLst/>
              <a:defRPr/>
            </a:pPr>
            <a:endParaRPr kumimoji="0" lang="fr-FR" sz="750" b="1" i="0" u="none" strike="noStrike" kern="0" cap="none" spc="0" normalizeH="0" baseline="0" noProof="0" dirty="0">
              <a:ln>
                <a:noFill/>
              </a:ln>
              <a:solidFill>
                <a:srgbClr val="4F81BD">
                  <a:lumMod val="75000"/>
                </a:srgbClr>
              </a:solidFill>
              <a:effectLst/>
              <a:uLnTx/>
              <a:uFillTx/>
              <a:latin typeface="Arial Narrow" panose="020B0606020202030204" pitchFamily="34" charset="0"/>
            </a:endParaRPr>
          </a:p>
        </p:txBody>
      </p:sp>
      <p:pic>
        <p:nvPicPr>
          <p:cNvPr id="28" name="Imag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1979" y="1742934"/>
            <a:ext cx="531610" cy="128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6"/>
          <a:stretch>
            <a:fillRect/>
          </a:stretch>
        </p:blipFill>
        <p:spPr>
          <a:xfrm>
            <a:off x="8761210" y="1456283"/>
            <a:ext cx="665340" cy="1570853"/>
          </a:xfrm>
          <a:prstGeom prst="rect">
            <a:avLst/>
          </a:prstGeom>
        </p:spPr>
      </p:pic>
      <p:sp>
        <p:nvSpPr>
          <p:cNvPr id="30" name="Flèche droite 29"/>
          <p:cNvSpPr/>
          <p:nvPr/>
        </p:nvSpPr>
        <p:spPr>
          <a:xfrm>
            <a:off x="4467282" y="2062268"/>
            <a:ext cx="537684" cy="522603"/>
          </a:xfrm>
          <a:prstGeom prst="rightArrow">
            <a:avLst/>
          </a:prstGeom>
          <a:solidFill>
            <a:srgbClr val="CCFF33"/>
          </a:solidFill>
          <a:ln w="25400"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Flèche droite 30"/>
          <p:cNvSpPr/>
          <p:nvPr/>
        </p:nvSpPr>
        <p:spPr>
          <a:xfrm>
            <a:off x="7477309" y="2062268"/>
            <a:ext cx="546767" cy="559730"/>
          </a:xfrm>
          <a:prstGeom prst="rightArrow">
            <a:avLst/>
          </a:prstGeom>
          <a:solidFill>
            <a:srgbClr val="92D050"/>
          </a:solidFill>
          <a:ln w="25400"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pic>
        <p:nvPicPr>
          <p:cNvPr id="32" name="Image 31"/>
          <p:cNvPicPr>
            <a:picLocks noChangeAspect="1"/>
          </p:cNvPicPr>
          <p:nvPr/>
        </p:nvPicPr>
        <p:blipFill>
          <a:blip r:embed="rId7">
            <a:clrChange>
              <a:clrFrom>
                <a:srgbClr val="F2F2F2"/>
              </a:clrFrom>
              <a:clrTo>
                <a:srgbClr val="F2F2F2">
                  <a:alpha val="0"/>
                </a:srgbClr>
              </a:clrTo>
            </a:clrChange>
          </a:blip>
          <a:stretch>
            <a:fillRect/>
          </a:stretch>
        </p:blipFill>
        <p:spPr>
          <a:xfrm>
            <a:off x="90196" y="1456283"/>
            <a:ext cx="1255795" cy="1252579"/>
          </a:xfrm>
          <a:prstGeom prst="rect">
            <a:avLst/>
          </a:prstGeom>
        </p:spPr>
      </p:pic>
      <p:pic>
        <p:nvPicPr>
          <p:cNvPr id="33" name="Image 32"/>
          <p:cNvPicPr>
            <a:picLocks noChangeAspect="1"/>
          </p:cNvPicPr>
          <p:nvPr/>
        </p:nvPicPr>
        <p:blipFill>
          <a:blip r:embed="rId8"/>
          <a:stretch>
            <a:fillRect/>
          </a:stretch>
        </p:blipFill>
        <p:spPr>
          <a:xfrm>
            <a:off x="5424163" y="839749"/>
            <a:ext cx="1677038" cy="1144026"/>
          </a:xfrm>
          <a:prstGeom prst="rect">
            <a:avLst/>
          </a:prstGeom>
        </p:spPr>
      </p:pic>
      <p:sp>
        <p:nvSpPr>
          <p:cNvPr id="34" name="ZoneTexte 33"/>
          <p:cNvSpPr txBox="1"/>
          <p:nvPr/>
        </p:nvSpPr>
        <p:spPr>
          <a:xfrm>
            <a:off x="5228003" y="1889036"/>
            <a:ext cx="2050105" cy="761747"/>
          </a:xfrm>
          <a:prstGeom prst="rect">
            <a:avLst/>
          </a:prstGeom>
          <a:solidFill>
            <a:srgbClr val="4BACC6">
              <a:lumMod val="75000"/>
            </a:srgbClr>
          </a:solidFill>
        </p:spPr>
        <p:txBody>
          <a:bodyPr wrap="square" rtlCol="0">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prstClr val="black"/>
                </a:solidFill>
                <a:effectLst/>
                <a:uLnTx/>
                <a:uFillTx/>
                <a:latin typeface="Arial" charset="0"/>
              </a:rPr>
              <a:t>La </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prstClr val="black"/>
                </a:solidFill>
                <a:effectLst/>
                <a:uLnTx/>
                <a:uFillTx/>
                <a:latin typeface="Arial" charset="0"/>
              </a:rPr>
              <a:t>professionnalité</a:t>
            </a:r>
          </a:p>
          <a:p>
            <a:pPr marL="0" marR="0" lvl="0" indent="0" algn="ctr" defTabSz="457200" eaLnBrk="0" fontAlgn="base" latinLnBrk="0" hangingPunct="0">
              <a:lnSpc>
                <a:spcPct val="100000"/>
              </a:lnSpc>
              <a:spcBef>
                <a:spcPct val="0"/>
              </a:spcBef>
              <a:spcAft>
                <a:spcPct val="0"/>
              </a:spcAft>
              <a:buClrTx/>
              <a:buSzTx/>
              <a:buFontTx/>
              <a:buNone/>
              <a:tabLst/>
              <a:defRPr/>
            </a:pPr>
            <a:endParaRPr kumimoji="0" lang="fr-FR" sz="750" b="1" i="0" u="none" strike="noStrike" kern="0" cap="none" spc="0" normalizeH="0" baseline="0" noProof="0" dirty="0">
              <a:ln>
                <a:noFill/>
              </a:ln>
              <a:solidFill>
                <a:srgbClr val="4F81BD">
                  <a:lumMod val="75000"/>
                </a:srgbClr>
              </a:solidFill>
              <a:effectLst/>
              <a:uLnTx/>
              <a:uFillTx/>
              <a:latin typeface="Arial Narrow" panose="020B0606020202030204" pitchFamily="34" charset="0"/>
            </a:endParaRPr>
          </a:p>
        </p:txBody>
      </p:sp>
      <p:pic>
        <p:nvPicPr>
          <p:cNvPr id="35" name="Image 34"/>
          <p:cNvPicPr>
            <a:picLocks noChangeAspect="1"/>
          </p:cNvPicPr>
          <p:nvPr/>
        </p:nvPicPr>
        <p:blipFill>
          <a:blip r:embed="rId9"/>
          <a:stretch>
            <a:fillRect/>
          </a:stretch>
        </p:blipFill>
        <p:spPr>
          <a:xfrm>
            <a:off x="8079632" y="4041503"/>
            <a:ext cx="1501050" cy="2106124"/>
          </a:xfrm>
          <a:prstGeom prst="rect">
            <a:avLst/>
          </a:prstGeom>
        </p:spPr>
      </p:pic>
      <p:sp>
        <p:nvSpPr>
          <p:cNvPr id="36" name="Espace réservé du contenu 2"/>
          <p:cNvSpPr txBox="1">
            <a:spLocks/>
          </p:cNvSpPr>
          <p:nvPr/>
        </p:nvSpPr>
        <p:spPr bwMode="auto">
          <a:xfrm>
            <a:off x="5205228" y="4831129"/>
            <a:ext cx="2050105" cy="627003"/>
          </a:xfrm>
          <a:prstGeom prst="rect">
            <a:avLst/>
          </a:prstGeom>
          <a:solidFill>
            <a:srgbClr val="1F497D">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Positionnement qui aboutit à une note</a:t>
            </a:r>
          </a:p>
        </p:txBody>
      </p:sp>
      <p:sp>
        <p:nvSpPr>
          <p:cNvPr id="37" name="Titre 1"/>
          <p:cNvSpPr txBox="1">
            <a:spLocks/>
          </p:cNvSpPr>
          <p:nvPr/>
        </p:nvSpPr>
        <p:spPr>
          <a:xfrm>
            <a:off x="1515498" y="237048"/>
            <a:ext cx="9126000" cy="525775"/>
          </a:xfrm>
          <a:prstGeom prst="rect">
            <a:avLst/>
          </a:prstGeom>
        </p:spPr>
        <p:txBody>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002060"/>
                </a:solidFill>
              </a:rPr>
              <a:t>LA DÉMARCHE PÉDAGOGIQUE</a:t>
            </a:r>
          </a:p>
        </p:txBody>
      </p:sp>
      <p:pic>
        <p:nvPicPr>
          <p:cNvPr id="38" name="Image 37"/>
          <p:cNvPicPr>
            <a:picLocks noChangeAspect="1"/>
          </p:cNvPicPr>
          <p:nvPr/>
        </p:nvPicPr>
        <p:blipFill>
          <a:blip r:embed="rId10"/>
          <a:stretch>
            <a:fillRect/>
          </a:stretch>
        </p:blipFill>
        <p:spPr>
          <a:xfrm>
            <a:off x="973049" y="223518"/>
            <a:ext cx="542449" cy="533255"/>
          </a:xfrm>
          <a:prstGeom prst="rect">
            <a:avLst/>
          </a:prstGeom>
        </p:spPr>
      </p:pic>
    </p:spTree>
    <p:extLst>
      <p:ext uri="{BB962C8B-B14F-4D97-AF65-F5344CB8AC3E}">
        <p14:creationId xmlns:p14="http://schemas.microsoft.com/office/powerpoint/2010/main" val="33317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6" presetClass="entr" presetSubtype="21"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nvPr>
        </p:nvGraphicFramePr>
        <p:xfrm>
          <a:off x="560512" y="1511934"/>
          <a:ext cx="4044950" cy="4850871"/>
        </p:xfrm>
        <a:graphic>
          <a:graphicData uri="http://schemas.openxmlformats.org/drawingml/2006/table">
            <a:tbl>
              <a:tblPr firstRow="1" bandRow="1">
                <a:tableStyleId>{5C22544A-7EE6-4342-B048-85BDC9FD1C3A}</a:tableStyleId>
              </a:tblPr>
              <a:tblGrid>
                <a:gridCol w="4044950">
                  <a:extLst>
                    <a:ext uri="{9D8B030D-6E8A-4147-A177-3AD203B41FA5}">
                      <a16:colId xmlns:a16="http://schemas.microsoft.com/office/drawing/2014/main" val="356682200"/>
                    </a:ext>
                  </a:extLst>
                </a:gridCol>
              </a:tblGrid>
              <a:tr h="639944">
                <a:tc>
                  <a:txBody>
                    <a:bodyPr/>
                    <a:lstStyle/>
                    <a:p>
                      <a:pPr algn="ctr"/>
                      <a:r>
                        <a:rPr lang="fr-FR" sz="1800" dirty="0"/>
                        <a:t>L’ÉVALUATION FORMATIVE </a:t>
                      </a:r>
                    </a:p>
                    <a:p>
                      <a:pPr algn="ctr"/>
                      <a:r>
                        <a:rPr lang="fr-FR" sz="1800" dirty="0"/>
                        <a:t>OU SOMMATIVE </a:t>
                      </a:r>
                    </a:p>
                    <a:p>
                      <a:pPr algn="ctr"/>
                      <a:r>
                        <a:rPr lang="fr-FR" sz="1800" dirty="0"/>
                        <a:t>PENDANT</a:t>
                      </a:r>
                      <a:r>
                        <a:rPr lang="fr-FR" sz="1800" baseline="0" dirty="0"/>
                        <a:t> LA FORMATION</a:t>
                      </a:r>
                      <a:endParaRPr lang="fr-FR" sz="1800" dirty="0"/>
                    </a:p>
                  </a:txBody>
                  <a:tcPr marL="91457" marR="91457" marT="45687" marB="45687" anchor="ctr">
                    <a:solidFill>
                      <a:srgbClr val="0070C0"/>
                    </a:solidFill>
                  </a:tcPr>
                </a:tc>
                <a:extLst>
                  <a:ext uri="{0D108BD9-81ED-4DB2-BD59-A6C34878D82A}">
                    <a16:rowId xmlns:a16="http://schemas.microsoft.com/office/drawing/2014/main" val="2176233832"/>
                  </a:ext>
                </a:extLst>
              </a:tr>
              <a:tr h="639944">
                <a:tc>
                  <a:txBody>
                    <a:bodyPr/>
                    <a:lstStyle/>
                    <a:p>
                      <a:pPr marL="285750" indent="-285750">
                        <a:buFont typeface="Wingdings" panose="05000000000000000000" pitchFamily="2" charset="2"/>
                        <a:buChar char="§"/>
                      </a:pPr>
                      <a:r>
                        <a:rPr lang="fr-FR" sz="1800" b="1" dirty="0">
                          <a:solidFill>
                            <a:srgbClr val="002060"/>
                          </a:solidFill>
                        </a:rPr>
                        <a:t>Prend en compte les tentatives, les erreurs </a:t>
                      </a:r>
                    </a:p>
                    <a:p>
                      <a:pPr marL="285750" indent="-285750">
                        <a:buFont typeface="Wingdings" panose="05000000000000000000" pitchFamily="2" charset="2"/>
                        <a:buChar char="§"/>
                      </a:pPr>
                      <a:r>
                        <a:rPr lang="fr-FR" sz="1800" b="1" dirty="0">
                          <a:solidFill>
                            <a:srgbClr val="002060"/>
                          </a:solidFill>
                        </a:rPr>
                        <a:t>Prend en compte l’acquisition</a:t>
                      </a:r>
                      <a:r>
                        <a:rPr lang="fr-FR" sz="1800" b="1" baseline="0" dirty="0">
                          <a:solidFill>
                            <a:srgbClr val="002060"/>
                          </a:solidFill>
                        </a:rPr>
                        <a:t> des savoirs</a:t>
                      </a:r>
                      <a:endParaRPr lang="fr-FR" sz="1800" dirty="0">
                        <a:solidFill>
                          <a:srgbClr val="002060"/>
                        </a:solidFill>
                      </a:endParaRPr>
                    </a:p>
                  </a:txBody>
                  <a:tcPr marL="91457" marR="91457" marT="45687" marB="45687" anchor="ctr"/>
                </a:tc>
                <a:extLst>
                  <a:ext uri="{0D108BD9-81ED-4DB2-BD59-A6C34878D82A}">
                    <a16:rowId xmlns:a16="http://schemas.microsoft.com/office/drawing/2014/main" val="2924689730"/>
                  </a:ext>
                </a:extLst>
              </a:tr>
              <a:tr h="914228">
                <a:tc>
                  <a:txBody>
                    <a:bodyPr/>
                    <a:lstStyle/>
                    <a:p>
                      <a:pPr marL="285750" indent="-285750">
                        <a:buFont typeface="Wingdings" panose="05000000000000000000" pitchFamily="2" charset="2"/>
                        <a:buChar char="§"/>
                      </a:pPr>
                      <a:r>
                        <a:rPr lang="fr-FR" sz="1800" dirty="0">
                          <a:solidFill>
                            <a:srgbClr val="002060"/>
                          </a:solidFill>
                        </a:rPr>
                        <a:t>N’est que le reflet du degré d’acquisition à un instant T de la formation</a:t>
                      </a:r>
                    </a:p>
                  </a:txBody>
                  <a:tcPr marL="91457" marR="91457" marT="45687" marB="45687" anchor="ctr"/>
                </a:tc>
                <a:extLst>
                  <a:ext uri="{0D108BD9-81ED-4DB2-BD59-A6C34878D82A}">
                    <a16:rowId xmlns:a16="http://schemas.microsoft.com/office/drawing/2014/main" val="3460140051"/>
                  </a:ext>
                </a:extLst>
              </a:tr>
              <a:tr h="370575">
                <a:tc>
                  <a:txBody>
                    <a:bodyPr/>
                    <a:lstStyle/>
                    <a:p>
                      <a:pPr marL="285750" indent="-285750">
                        <a:buFont typeface="Wingdings" panose="05000000000000000000" pitchFamily="2" charset="2"/>
                        <a:buChar char="§"/>
                      </a:pPr>
                      <a:r>
                        <a:rPr lang="fr-FR" sz="1800" dirty="0">
                          <a:solidFill>
                            <a:srgbClr val="002060"/>
                          </a:solidFill>
                        </a:rPr>
                        <a:t>Vise à ajuster la formation </a:t>
                      </a:r>
                    </a:p>
                  </a:txBody>
                  <a:tcPr marL="91457" marR="91457" marT="45687" marB="45687" anchor="ctr"/>
                </a:tc>
                <a:extLst>
                  <a:ext uri="{0D108BD9-81ED-4DB2-BD59-A6C34878D82A}">
                    <a16:rowId xmlns:a16="http://schemas.microsoft.com/office/drawing/2014/main" val="2674807269"/>
                  </a:ext>
                </a:extLst>
              </a:tr>
              <a:tr h="1462797">
                <a:tc>
                  <a:txBody>
                    <a:bodyPr/>
                    <a:lstStyle/>
                    <a:p>
                      <a:pPr marL="285750" indent="-285750">
                        <a:buFont typeface="Wingdings" panose="05000000000000000000" pitchFamily="2" charset="2"/>
                        <a:buChar char="§"/>
                      </a:pPr>
                      <a:r>
                        <a:rPr lang="fr-FR" sz="1800" dirty="0">
                          <a:solidFill>
                            <a:srgbClr val="002060"/>
                          </a:solidFill>
                        </a:rPr>
                        <a:t>Ne</a:t>
                      </a:r>
                      <a:r>
                        <a:rPr lang="fr-FR" sz="1800" baseline="0" dirty="0">
                          <a:solidFill>
                            <a:srgbClr val="002060"/>
                          </a:solidFill>
                        </a:rPr>
                        <a:t> fait pas uniquement l’objet d’une note mais témoigne aussi d’un positionnement qui identifie l’atteinte d’un palier de réussite et des axes de progrès</a:t>
                      </a:r>
                      <a:endParaRPr lang="fr-FR" sz="1800" dirty="0">
                        <a:solidFill>
                          <a:srgbClr val="002060"/>
                        </a:solidFill>
                      </a:endParaRPr>
                    </a:p>
                  </a:txBody>
                  <a:tcPr marL="91457" marR="91457" marT="45687" marB="45687" anchor="ctr"/>
                </a:tc>
                <a:extLst>
                  <a:ext uri="{0D108BD9-81ED-4DB2-BD59-A6C34878D82A}">
                    <a16:rowId xmlns:a16="http://schemas.microsoft.com/office/drawing/2014/main" val="2769578032"/>
                  </a:ext>
                </a:extLst>
              </a:tr>
            </a:tbl>
          </a:graphicData>
        </a:graphic>
      </p:graphicFrame>
      <p:graphicFrame>
        <p:nvGraphicFramePr>
          <p:cNvPr id="3" name="Tableau 2"/>
          <p:cNvGraphicFramePr>
            <a:graphicFrameLocks noGrp="1"/>
          </p:cNvGraphicFramePr>
          <p:nvPr>
            <p:extLst/>
          </p:nvPr>
        </p:nvGraphicFramePr>
        <p:xfrm>
          <a:off x="4953000" y="1569810"/>
          <a:ext cx="4611011" cy="4032234"/>
        </p:xfrm>
        <a:graphic>
          <a:graphicData uri="http://schemas.openxmlformats.org/drawingml/2006/table">
            <a:tbl>
              <a:tblPr firstRow="1" bandRow="1">
                <a:tableStyleId>{5C22544A-7EE6-4342-B048-85BDC9FD1C3A}</a:tableStyleId>
              </a:tblPr>
              <a:tblGrid>
                <a:gridCol w="4611011">
                  <a:extLst>
                    <a:ext uri="{9D8B030D-6E8A-4147-A177-3AD203B41FA5}">
                      <a16:colId xmlns:a16="http://schemas.microsoft.com/office/drawing/2014/main" val="641116708"/>
                    </a:ext>
                  </a:extLst>
                </a:gridCol>
              </a:tblGrid>
              <a:tr h="563046">
                <a:tc>
                  <a:txBody>
                    <a:bodyPr/>
                    <a:lstStyle/>
                    <a:p>
                      <a:pPr algn="ctr"/>
                      <a:r>
                        <a:rPr lang="fr-FR" sz="1800" dirty="0"/>
                        <a:t>L’ÉVALUATION CERTIFICATIVE</a:t>
                      </a:r>
                    </a:p>
                  </a:txBody>
                  <a:tcPr marL="91422" marR="91422" marT="45712" marB="45712" anchor="ctr">
                    <a:solidFill>
                      <a:schemeClr val="accent4"/>
                    </a:solidFill>
                  </a:tcPr>
                </a:tc>
                <a:extLst>
                  <a:ext uri="{0D108BD9-81ED-4DB2-BD59-A6C34878D82A}">
                    <a16:rowId xmlns:a16="http://schemas.microsoft.com/office/drawing/2014/main" val="3998173147"/>
                  </a:ext>
                </a:extLst>
              </a:tr>
              <a:tr h="1111766">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b="1" dirty="0">
                          <a:solidFill>
                            <a:srgbClr val="002060"/>
                          </a:solidFill>
                        </a:rPr>
                        <a:t>Se reporte au référentiel de certification et aux critères d’évaluation identifiés dans les épreuves</a:t>
                      </a:r>
                      <a:endParaRPr lang="fr-FR" sz="1800" dirty="0">
                        <a:solidFill>
                          <a:srgbClr val="002060"/>
                        </a:solidFill>
                      </a:endParaRPr>
                    </a:p>
                  </a:txBody>
                  <a:tcPr marL="91422" marR="91422" marT="45712" marB="45712" anchor="ctr">
                    <a:solidFill>
                      <a:schemeClr val="accent3">
                        <a:lumMod val="60000"/>
                        <a:lumOff val="40000"/>
                      </a:schemeClr>
                    </a:solidFill>
                  </a:tcPr>
                </a:tc>
                <a:extLst>
                  <a:ext uri="{0D108BD9-81ED-4DB2-BD59-A6C34878D82A}">
                    <a16:rowId xmlns:a16="http://schemas.microsoft.com/office/drawing/2014/main" val="1574094848"/>
                  </a:ext>
                </a:extLst>
              </a:tr>
              <a:tr h="1168838">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solidFill>
                            <a:srgbClr val="002060"/>
                          </a:solidFill>
                        </a:rPr>
                        <a:t>Est réalisée au terme de la formation et doit être professionnelle, objectivée et désencombrée d’affect</a:t>
                      </a:r>
                    </a:p>
                  </a:txBody>
                  <a:tcPr marL="91422" marR="91422" marT="45712" marB="45712" anchor="ctr">
                    <a:solidFill>
                      <a:schemeClr val="accent3">
                        <a:lumMod val="20000"/>
                        <a:lumOff val="80000"/>
                      </a:schemeClr>
                    </a:solidFill>
                  </a:tcPr>
                </a:tc>
                <a:extLst>
                  <a:ext uri="{0D108BD9-81ED-4DB2-BD59-A6C34878D82A}">
                    <a16:rowId xmlns:a16="http://schemas.microsoft.com/office/drawing/2014/main" val="3201213120"/>
                  </a:ext>
                </a:extLst>
              </a:tr>
              <a:tr h="1111646">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solidFill>
                            <a:srgbClr val="002060"/>
                          </a:solidFill>
                        </a:rPr>
                        <a:t>Fait l’objet d’une note et d’une appréciation étayée </a:t>
                      </a:r>
                      <a:r>
                        <a:rPr lang="fr-FR" sz="1400" i="1" dirty="0">
                          <a:solidFill>
                            <a:srgbClr val="002060"/>
                          </a:solidFill>
                        </a:rPr>
                        <a:t>(en cas de recours notamment)</a:t>
                      </a:r>
                      <a:endParaRPr lang="fr-FR" sz="1800" dirty="0">
                        <a:solidFill>
                          <a:srgbClr val="002060"/>
                        </a:solidFill>
                      </a:endParaRPr>
                    </a:p>
                  </a:txBody>
                  <a:tcPr marL="91422" marR="91422" marT="45712" marB="45712" anchor="ctr">
                    <a:solidFill>
                      <a:schemeClr val="accent3">
                        <a:lumMod val="60000"/>
                        <a:lumOff val="40000"/>
                      </a:schemeClr>
                    </a:solidFill>
                  </a:tcPr>
                </a:tc>
                <a:extLst>
                  <a:ext uri="{0D108BD9-81ED-4DB2-BD59-A6C34878D82A}">
                    <a16:rowId xmlns:a16="http://schemas.microsoft.com/office/drawing/2014/main" val="3805439784"/>
                  </a:ext>
                </a:extLst>
              </a:tr>
            </a:tbl>
          </a:graphicData>
        </a:graphic>
      </p:graphicFrame>
      <p:sp>
        <p:nvSpPr>
          <p:cNvPr id="7" name="Titre 1"/>
          <p:cNvSpPr txBox="1">
            <a:spLocks/>
          </p:cNvSpPr>
          <p:nvPr/>
        </p:nvSpPr>
        <p:spPr bwMode="gray">
          <a:xfrm>
            <a:off x="1712640" y="443690"/>
            <a:ext cx="9126000" cy="96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002060"/>
                </a:solidFill>
              </a:rPr>
              <a:t>DISTINGUER L’ÉVALUATION FORMATIVE / CERTIFICATIVE</a:t>
            </a:r>
          </a:p>
        </p:txBody>
      </p:sp>
      <p:cxnSp>
        <p:nvCxnSpPr>
          <p:cNvPr id="8" name="Connecteur droit 7"/>
          <p:cNvCxnSpPr/>
          <p:nvPr/>
        </p:nvCxnSpPr>
        <p:spPr>
          <a:xfrm>
            <a:off x="344488" y="1222049"/>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a:blip r:embed="rId2"/>
          <a:stretch>
            <a:fillRect/>
          </a:stretch>
        </p:blipFill>
        <p:spPr>
          <a:xfrm>
            <a:off x="671066" y="443052"/>
            <a:ext cx="787004" cy="721077"/>
          </a:xfrm>
          <a:prstGeom prst="rect">
            <a:avLst/>
          </a:prstGeom>
        </p:spPr>
      </p:pic>
      <p:sp>
        <p:nvSpPr>
          <p:cNvPr id="11" name="Espace réservé du pied de page 2"/>
          <p:cNvSpPr txBox="1">
            <a:spLocks/>
          </p:cNvSpPr>
          <p:nvPr/>
        </p:nvSpPr>
        <p:spPr>
          <a:xfrm>
            <a:off x="357200" y="6516036"/>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dirty="0"/>
              <a:t>Académie de Nantes – Regroupement académique BCP MRC</a:t>
            </a:r>
          </a:p>
        </p:txBody>
      </p:sp>
    </p:spTree>
    <p:extLst>
      <p:ext uri="{BB962C8B-B14F-4D97-AF65-F5344CB8AC3E}">
        <p14:creationId xmlns:p14="http://schemas.microsoft.com/office/powerpoint/2010/main" val="1619654352"/>
      </p:ext>
    </p:ext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p:cNvCxnSpPr/>
          <p:nvPr/>
        </p:nvCxnSpPr>
        <p:spPr>
          <a:xfrm>
            <a:off x="390000" y="980728"/>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3"/>
          <a:stretch>
            <a:fillRect/>
          </a:stretch>
        </p:blipFill>
        <p:spPr>
          <a:xfrm>
            <a:off x="903398" y="229276"/>
            <a:ext cx="542449" cy="533255"/>
          </a:xfrm>
          <a:prstGeom prst="rect">
            <a:avLst/>
          </a:prstGeom>
        </p:spPr>
      </p:pic>
      <p:sp>
        <p:nvSpPr>
          <p:cNvPr id="14" name="ZoneTexte 1"/>
          <p:cNvSpPr txBox="1">
            <a:spLocks noChangeArrowheads="1"/>
          </p:cNvSpPr>
          <p:nvPr/>
        </p:nvSpPr>
        <p:spPr bwMode="auto">
          <a:xfrm>
            <a:off x="5016899" y="1513659"/>
            <a:ext cx="454867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fr-FR" altLang="fr-FR" b="1" i="1" dirty="0">
                <a:solidFill>
                  <a:srgbClr val="FFC000"/>
                </a:solidFill>
                <a:latin typeface="+mn-lt"/>
              </a:rPr>
              <a:t>« Un professionnel compétent est un professionnel qui raisonne »</a:t>
            </a:r>
          </a:p>
          <a:p>
            <a:pPr>
              <a:defRPr/>
            </a:pPr>
            <a:r>
              <a:rPr lang="fr-FR" altLang="fr-FR" b="1" i="1" dirty="0">
                <a:solidFill>
                  <a:srgbClr val="002060"/>
                </a:solidFill>
                <a:latin typeface="+mn-lt"/>
              </a:rPr>
              <a:t>Mme ULMANN – </a:t>
            </a:r>
            <a:r>
              <a:rPr lang="fr-FR" altLang="fr-FR" sz="1600" b="1" i="1" dirty="0">
                <a:solidFill>
                  <a:srgbClr val="002060"/>
                </a:solidFill>
                <a:latin typeface="+mn-lt"/>
              </a:rPr>
              <a:t>Dr en sciences de l’éducation- Maître de conférences CNAM</a:t>
            </a:r>
          </a:p>
        </p:txBody>
      </p:sp>
      <p:pic>
        <p:nvPicPr>
          <p:cNvPr id="15" name="Image 8"/>
          <p:cNvPicPr>
            <a:picLocks noChangeAspect="1" noChangeArrowheads="1"/>
          </p:cNvPicPr>
          <p:nvPr/>
        </p:nvPicPr>
        <p:blipFill>
          <a:blip r:embed="rId4">
            <a:extLst>
              <a:ext uri="{28A0092B-C50C-407E-A947-70E740481C1C}">
                <a14:useLocalDpi xmlns:a14="http://schemas.microsoft.com/office/drawing/2010/main" val="0"/>
              </a:ext>
            </a:extLst>
          </a:blip>
          <a:srcRect t="11494"/>
          <a:stretch>
            <a:fillRect/>
          </a:stretch>
        </p:blipFill>
        <p:spPr bwMode="auto">
          <a:xfrm>
            <a:off x="1064568" y="1198926"/>
            <a:ext cx="2931795" cy="289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5052679" y="4941168"/>
            <a:ext cx="41886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dirty="0">
                <a:solidFill>
                  <a:srgbClr val="002060"/>
                </a:solidFill>
                <a:latin typeface="Arial" panose="020B0604020202020204" pitchFamily="34" charset="0"/>
              </a:rPr>
              <a:t>« </a:t>
            </a:r>
            <a:r>
              <a:rPr lang="fr-FR" altLang="fr-FR" sz="2000" b="1" i="1" dirty="0">
                <a:solidFill>
                  <a:srgbClr val="002060"/>
                </a:solidFill>
                <a:latin typeface="Arial" panose="020B0604020202020204" pitchFamily="34" charset="0"/>
              </a:rPr>
              <a:t>Être capable de maitriser des variations, des diversités et des complexités de situations ».</a:t>
            </a:r>
          </a:p>
        </p:txBody>
      </p:sp>
      <p:sp>
        <p:nvSpPr>
          <p:cNvPr id="17" name="Rectangle 16"/>
          <p:cNvSpPr/>
          <p:nvPr/>
        </p:nvSpPr>
        <p:spPr>
          <a:xfrm>
            <a:off x="5073409" y="3171533"/>
            <a:ext cx="3888432" cy="1015663"/>
          </a:xfrm>
          <a:prstGeom prst="rect">
            <a:avLst/>
          </a:prstGeom>
        </p:spPr>
        <p:txBody>
          <a:bodyPr wrap="square">
            <a:spAutoFit/>
          </a:bodyPr>
          <a:lstStyle/>
          <a:p>
            <a:pPr>
              <a:defRPr/>
            </a:pPr>
            <a:r>
              <a:rPr lang="fr-FR" sz="2000" b="1" i="1" dirty="0">
                <a:solidFill>
                  <a:srgbClr val="002060"/>
                </a:solidFill>
              </a:rPr>
              <a:t>Être compétent c’est « agir en conscience et être capable d'argumenter sur son action »</a:t>
            </a:r>
          </a:p>
        </p:txBody>
      </p:sp>
      <p:pic>
        <p:nvPicPr>
          <p:cNvPr id="18" name="Image 3">
            <a:hlinkClick r:id="rId5" action="ppaction://hlinkfile"/>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3350" y="3992413"/>
            <a:ext cx="4314394" cy="2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pied de page 2"/>
          <p:cNvSpPr txBox="1">
            <a:spLocks/>
          </p:cNvSpPr>
          <p:nvPr/>
        </p:nvSpPr>
        <p:spPr>
          <a:xfrm>
            <a:off x="390000" y="6378000"/>
            <a:ext cx="6396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spcBef>
                <a:spcPts val="600"/>
              </a:spcBef>
            </a:pPr>
            <a:r>
              <a:rPr lang="fr-FR" sz="750" dirty="0"/>
              <a:t>Académie de Nantes – Regroupement académique BCP MRC</a:t>
            </a:r>
          </a:p>
        </p:txBody>
      </p:sp>
      <p:sp>
        <p:nvSpPr>
          <p:cNvPr id="20" name="Titre 1"/>
          <p:cNvSpPr txBox="1">
            <a:spLocks/>
          </p:cNvSpPr>
          <p:nvPr/>
        </p:nvSpPr>
        <p:spPr>
          <a:xfrm>
            <a:off x="1608461" y="344062"/>
            <a:ext cx="7957108" cy="480000"/>
          </a:xfrm>
          <a:prstGeom prst="rect">
            <a:avLst/>
          </a:prstGeom>
        </p:spPr>
        <p:txBody>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002060"/>
                </a:solidFill>
              </a:rPr>
              <a:t>RETOUR SUR LA NOTION DE « COMPÉTENCE »</a:t>
            </a:r>
          </a:p>
        </p:txBody>
      </p:sp>
    </p:spTree>
    <p:extLst>
      <p:ext uri="{BB962C8B-B14F-4D97-AF65-F5344CB8AC3E}">
        <p14:creationId xmlns:p14="http://schemas.microsoft.com/office/powerpoint/2010/main" val="3389038167"/>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2_FOND ECRAN_4_3" id="{10C338DC-25DE-DE49-B378-885F7B62B31C}" vid="{8EB08C32-EACE-6D4D-9991-56925EA9F4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2c7ddd52-0a06-43b1-a35c-dcb15ea2e3f4" xsi:nil="true"/>
  </documentManagement>
</p:properties>
</file>

<file path=customXml/itemProps1.xml><?xml version="1.0" encoding="utf-8"?>
<ds:datastoreItem xmlns:ds="http://schemas.openxmlformats.org/officeDocument/2006/customXml" ds:itemID="{1035F979-A072-4E70-A14C-C63B81B29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B448C3-5FE1-481F-85C8-33598570CB24}">
  <ds:schemaRefs>
    <ds:schemaRef ds:uri="http://schemas.microsoft.com/sharepoint/v3/contenttype/forms"/>
  </ds:schemaRefs>
</ds:datastoreItem>
</file>

<file path=customXml/itemProps3.xml><?xml version="1.0" encoding="utf-8"?>
<ds:datastoreItem xmlns:ds="http://schemas.openxmlformats.org/officeDocument/2006/customXml" ds:itemID="{BE665D03-BD43-4A86-B6D2-5126C047A9BC}">
  <ds:schemaRefs>
    <ds:schemaRef ds:uri="http://schemas.microsoft.com/office/infopath/2007/PartnerControls"/>
    <ds:schemaRef ds:uri="http://www.w3.org/XML/1998/namespace"/>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2c7ddd52-0a06-43b1-a35c-dcb15ea2e3f4"/>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MATRICE PPT_A4</Template>
  <TotalTime>5613</TotalTime>
  <Words>4657</Words>
  <Application>Microsoft Office PowerPoint</Application>
  <PresentationFormat>Format A4 (210 x 297 mm)</PresentationFormat>
  <Paragraphs>743</Paragraphs>
  <Slides>39</Slides>
  <Notes>26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Arial</vt:lpstr>
      <vt:lpstr>Arial Italic</vt:lpstr>
      <vt:lpstr>Arial Narrow</vt:lpstr>
      <vt:lpstr>Calibri</vt:lpstr>
      <vt:lpstr>Courier New</vt:lpstr>
      <vt:lpstr>Marianne</vt:lpstr>
      <vt:lpstr>Times New Roman</vt:lpstr>
      <vt:lpstr>Wingdings</vt:lpstr>
      <vt:lpstr>MINISTÈRIEL</vt:lpstr>
      <vt:lpstr>Présentation PowerPoint</vt:lpstr>
      <vt:lpstr>LE RÉFÉRENTIEL DES ÉPREUVES</vt:lpstr>
      <vt:lpstr>Présentation PowerPoint</vt:lpstr>
      <vt:lpstr>Présentation PowerPoint</vt:lpstr>
      <vt:lpstr>LE RÉFÉRENTIEL DES ÉPREUVES</vt:lpstr>
      <vt:lpstr>LE PROCESSUS D’APPRENTISSAGE MÉTIER</vt:lpstr>
      <vt:lpstr>Présentation PowerPoint</vt:lpstr>
      <vt:lpstr>Présentation PowerPoint</vt:lpstr>
      <vt:lpstr>Présentation PowerPoint</vt:lpstr>
      <vt:lpstr>DÉVELOPPER DES COMPÉTENCES</vt:lpstr>
      <vt:lpstr>DÉVELOPPER DES COMPÉTENCES</vt:lpstr>
      <vt:lpstr>DÉVELOPPER DES COMPÉTENCES</vt:lpstr>
      <vt:lpstr>Présentation PowerPoint</vt:lpstr>
      <vt:lpstr>Présentation PowerPoint</vt:lpstr>
      <vt:lpstr>Présentation PowerPoint</vt:lpstr>
      <vt:lpstr>Présentation PowerPoint</vt:lpstr>
      <vt:lpstr>ÉVALUER PAR PROFIL À L’AIDE  DES PALIERS DE LA COMPÉTENCE</vt:lpstr>
      <vt:lpstr>Présentation PowerPoint</vt:lpstr>
      <vt:lpstr>Présentation PowerPoint</vt:lpstr>
      <vt:lpstr>Présentation PowerPoint</vt:lpstr>
      <vt:lpstr>Présentation PowerPoint</vt:lpstr>
      <vt:lpstr>LE SUIVI DES COMPETENCES EN CENTRE DE FORMATION</vt:lpstr>
      <vt:lpstr>LE SUIVI DES COMPETENCES AVEC L’ENTREPRISE</vt:lpstr>
      <vt:lpstr>LE PROCESSUS D’ÉVALUATION DES COMPÉTENCES SUIT LE PROCESSUS DE FORMATION</vt:lpstr>
      <vt:lpstr>Présentation PowerPoint</vt:lpstr>
      <vt:lpstr>LA GRILLE D’AIDE AU POSITIONNEMENT</vt:lpstr>
      <vt:lpstr>LA GRILLE D’AIDE AU POSITIONNEMENT</vt:lpstr>
      <vt:lpstr>Présentation PowerPoint</vt:lpstr>
      <vt:lpstr>Présentation PowerPoint</vt:lpstr>
      <vt:lpstr>Questions / réponses</vt:lpstr>
      <vt:lpstr>POUR ALLER PLUS LOIN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Rectorat</dc:creator>
  <cp:lastModifiedBy>marie-paule ricordel</cp:lastModifiedBy>
  <cp:revision>244</cp:revision>
  <cp:lastPrinted>2020-11-11T11:00:34Z</cp:lastPrinted>
  <dcterms:created xsi:type="dcterms:W3CDTF">2020-11-03T17:14:28Z</dcterms:created>
  <dcterms:modified xsi:type="dcterms:W3CDTF">2023-11-14T15:20:54Z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