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5"/>
  </p:notesMasterIdLst>
  <p:handoutMasterIdLst>
    <p:handoutMasterId r:id="rId16"/>
  </p:handoutMasterIdLst>
  <p:sldIdLst>
    <p:sldId id="331" r:id="rId5"/>
    <p:sldId id="359" r:id="rId6"/>
    <p:sldId id="429" r:id="rId7"/>
    <p:sldId id="431" r:id="rId8"/>
    <p:sldId id="430" r:id="rId9"/>
    <p:sldId id="432" r:id="rId10"/>
    <p:sldId id="433" r:id="rId11"/>
    <p:sldId id="434" r:id="rId12"/>
    <p:sldId id="437" r:id="rId13"/>
    <p:sldId id="436" r:id="rId14"/>
  </p:sldIdLst>
  <p:sldSz cx="9906000" cy="6858000" type="A4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1"/>
            <p14:sldId id="359"/>
            <p14:sldId id="429"/>
            <p14:sldId id="431"/>
            <p14:sldId id="430"/>
            <p14:sldId id="432"/>
            <p14:sldId id="433"/>
            <p14:sldId id="434"/>
            <p14:sldId id="437"/>
            <p14:sldId id="4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as DERVE" initials="MD" lastIdx="1" clrIdx="0">
    <p:extLst>
      <p:ext uri="{19B8F6BF-5375-455C-9EA6-DF929625EA0E}">
        <p15:presenceInfo xmlns:p15="http://schemas.microsoft.com/office/powerpoint/2012/main" userId="S::Matthias.DERVE@lhf53.eu::46367362-7830-42dd-938f-2a5115ac11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6600"/>
    <a:srgbClr val="EA3800"/>
    <a:srgbClr val="99CCFF"/>
    <a:srgbClr val="0099CC"/>
    <a:srgbClr val="CC99FF"/>
    <a:srgbClr val="CCFF99"/>
    <a:srgbClr val="003300"/>
    <a:srgbClr val="CC0000"/>
    <a:srgbClr val="FEF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howGuides="1">
      <p:cViewPr varScale="1">
        <p:scale>
          <a:sx n="68" d="100"/>
          <a:sy n="68" d="100"/>
        </p:scale>
        <p:origin x="1308" y="72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714C0-E55E-4A0D-AD61-328D75E7CA2E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BC86F-6683-42F7-9E17-BCF807FF2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490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22/11/2022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750888"/>
            <a:ext cx="54133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Voir si des ajout à faire sur la fiche d’information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28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Voir si des ajout à faire sur la fiche d’information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5491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Voir si des ajout à faire sur la fiche d’information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104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Voir si des ajout à faire sur la fiche d’information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718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Voir si des ajout à faire sur la fiche d’information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70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Voir si des ajout à faire sur la fiche d’information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473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Voir si des ajout à faire sur la fiche d’information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618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25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26 novembre 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80000" y="5226529"/>
            <a:ext cx="351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/>
              <a:t>Académie de Nantes – Regroupement académique CAP EPC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540000" y="360000"/>
            <a:ext cx="2696882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 userDrawn="1"/>
        </p:nvSpPr>
        <p:spPr bwMode="auto">
          <a:xfrm>
            <a:off x="6975475" y="6427788"/>
            <a:ext cx="1829858" cy="277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200"/>
              <a:t>Mars 2019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71936" y="1469379"/>
            <a:ext cx="8538765" cy="4397375"/>
          </a:xfrm>
        </p:spPr>
        <p:txBody>
          <a:bodyPr/>
          <a:lstStyle>
            <a:lvl1pPr>
              <a:buClr>
                <a:srgbClr val="00A6BE"/>
              </a:buClr>
              <a:defRPr>
                <a:solidFill>
                  <a:srgbClr val="00A6BE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2585-447A-4228-91C2-3E3ACF8B6DF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952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26 novembre 2020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Académie de Nantes – Regroupement académique CAP EPC 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0000" y="180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26 novembre 2020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Académie de Nantes – Regroupement académique CAP EPC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906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984000"/>
            <a:ext cx="9126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26 novembre 2020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Académie de Nantes – Regroupement académique CAP EPC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26 novembre 2020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Académie de Nantes – Regroupement académique CAP EPC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71936" y="1471083"/>
            <a:ext cx="8538765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5914F86B-511E-4300-96F0-DDA9BFFD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0561" y="6390911"/>
            <a:ext cx="662914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459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C228B-4BD7-4FF7-BD53-C4EE6F06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73182E-DA86-4F9C-A11D-EEB0CE7A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04F6BB-2C29-4DC8-A795-9F310EF54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BD9852-8CEF-4780-8C13-0E995A21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novembre 2020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71F82D-21FA-4F72-BEAC-046E183A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Académie de Nantes – Regroupement académique CAP EPC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4FDA5E-6EB5-4C39-9E51-0A2D0A60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0A19-B747-4F60-9443-2893E0041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72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71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idx="1"/>
          </p:nvPr>
        </p:nvSpPr>
        <p:spPr bwMode="auto">
          <a:xfrm>
            <a:off x="757447" y="1473591"/>
            <a:ext cx="861656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altLang="fr-FR" dirty="0"/>
              <a:t>Cliquez et 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2226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26 novembre 2020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Académie de Nantes – Regroupement académique CAP EPC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logoAC_NANTES_diaporama.wmf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4000" y="144000"/>
            <a:ext cx="449481" cy="45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3" r:id="rId6"/>
    <p:sldLayoutId id="2147483814" r:id="rId7"/>
    <p:sldLayoutId id="2147483815" r:id="rId8"/>
    <p:sldLayoutId id="2147483816" r:id="rId9"/>
    <p:sldLayoutId id="2147483819" r:id="rId10"/>
  </p:sldLayoutIdLst>
  <p:hf hdr="0" ft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97501" y="1340769"/>
            <a:ext cx="8599916" cy="233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b="1" dirty="0">
                <a:solidFill>
                  <a:srgbClr val="002060"/>
                </a:solidFill>
              </a:rPr>
              <a:t>CAP Equipier polyvalent du commerce</a:t>
            </a:r>
          </a:p>
          <a:p>
            <a:endParaRPr lang="fr-FR" altLang="fr-FR" sz="3200" b="1" dirty="0">
              <a:solidFill>
                <a:srgbClr val="002060"/>
              </a:solidFill>
            </a:endParaRPr>
          </a:p>
          <a:p>
            <a:r>
              <a:rPr lang="fr-FR" altLang="fr-FR" sz="3200" b="1" dirty="0">
                <a:solidFill>
                  <a:srgbClr val="002060"/>
                </a:solidFill>
              </a:rPr>
              <a:t>BILAN EXAMEN SESSION 2023</a:t>
            </a:r>
          </a:p>
        </p:txBody>
      </p:sp>
      <p:sp>
        <p:nvSpPr>
          <p:cNvPr id="7" name="Espace réservé de la date 3"/>
          <p:cNvSpPr txBox="1">
            <a:spLocks/>
          </p:cNvSpPr>
          <p:nvPr/>
        </p:nvSpPr>
        <p:spPr>
          <a:xfrm>
            <a:off x="8419498" y="6489761"/>
            <a:ext cx="12675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750" cap="all" dirty="0"/>
              <a:t>22 novembre 2022</a:t>
            </a:r>
          </a:p>
          <a:p>
            <a:pPr algn="r"/>
            <a:endParaRPr lang="fr-FR" sz="750" cap="all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E2164D1-E5BB-4FDC-8CAD-D786B48AD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760" y="3685860"/>
            <a:ext cx="3519244" cy="255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367937" y="1849325"/>
            <a:ext cx="184731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462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04A771E8-3181-48E3-ACB3-979339A87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348" y="0"/>
            <a:ext cx="9956696" cy="6858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32472">
            <a:off x="401661" y="1200707"/>
            <a:ext cx="2371915" cy="161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9999" y="790835"/>
            <a:ext cx="9126000" cy="960000"/>
          </a:xfrm>
        </p:spPr>
        <p:txBody>
          <a:bodyPr/>
          <a:lstStyle/>
          <a:p>
            <a:r>
              <a:rPr lang="fr-FR" sz="3200" dirty="0">
                <a:solidFill>
                  <a:srgbClr val="002060"/>
                </a:solidFill>
              </a:rPr>
              <a:t>Au sommaire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56370" y="2537184"/>
            <a:ext cx="2933798" cy="345489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950" spc="-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Retour sur la session</a:t>
            </a:r>
          </a:p>
          <a:p>
            <a:pPr algn="ctr"/>
            <a:r>
              <a:rPr lang="fr-FR" sz="1950" spc="-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2022</a:t>
            </a: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606354" y="2636912"/>
            <a:ext cx="2933798" cy="345489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608" y="2855069"/>
            <a:ext cx="866536" cy="80911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748" y="2835637"/>
            <a:ext cx="1053654" cy="9653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5513" y="2855069"/>
            <a:ext cx="986979" cy="970251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6753200" y="2636912"/>
            <a:ext cx="2933798" cy="345489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950" spc="-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86631" y="4200623"/>
            <a:ext cx="1732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pc="-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Aide à la préparation de la session 2023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73366" y="4548555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pc="-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Calendrier 2023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95000" y="1353098"/>
            <a:ext cx="97930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b="1" dirty="0">
                <a:solidFill>
                  <a:srgbClr val="002060"/>
                </a:solidFill>
              </a:rPr>
              <a:t>Temps forts WEBINAIRE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87568" y="6390911"/>
            <a:ext cx="662914" cy="365125"/>
          </a:xfrm>
        </p:spPr>
        <p:txBody>
          <a:bodyPr/>
          <a:lstStyle/>
          <a:p>
            <a:fld id="{A786685B-2977-D546-9E3D-3CA676A47F0C}" type="slidenum">
              <a:rPr lang="fr-FR" sz="750" smtClean="0"/>
              <a:pPr/>
              <a:t>2</a:t>
            </a:fld>
            <a:endParaRPr lang="fr-FR" sz="750" dirty="0"/>
          </a:p>
        </p:txBody>
      </p:sp>
      <p:sp>
        <p:nvSpPr>
          <p:cNvPr id="16" name="Espace réservé du pied de page 2"/>
          <p:cNvSpPr txBox="1">
            <a:spLocks/>
          </p:cNvSpPr>
          <p:nvPr/>
        </p:nvSpPr>
        <p:spPr>
          <a:xfrm>
            <a:off x="357200" y="6516036"/>
            <a:ext cx="63960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50" dirty="0"/>
              <a:t>Académie de Nantes – Regroupement académique CAP EPC </a:t>
            </a:r>
          </a:p>
        </p:txBody>
      </p:sp>
    </p:spTree>
    <p:extLst>
      <p:ext uri="{BB962C8B-B14F-4D97-AF65-F5344CB8AC3E}">
        <p14:creationId xmlns:p14="http://schemas.microsoft.com/office/powerpoint/2010/main" val="395109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 txBox="1">
            <a:spLocks/>
          </p:cNvSpPr>
          <p:nvPr/>
        </p:nvSpPr>
        <p:spPr>
          <a:xfrm>
            <a:off x="1064568" y="652077"/>
            <a:ext cx="9126000" cy="9600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>
            <a:noFill/>
          </a:ln>
        </p:spPr>
        <p:txBody>
          <a:bodyPr/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2060"/>
                </a:solidFill>
              </a:rPr>
              <a:t>Retour sur le déroulement des examens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90" y="732531"/>
            <a:ext cx="643962" cy="601290"/>
          </a:xfrm>
          <a:prstGeom prst="rect">
            <a:avLst/>
          </a:prstGeom>
        </p:spPr>
      </p:pic>
      <p:sp>
        <p:nvSpPr>
          <p:cNvPr id="25" name="Espace réservé du pied de page 2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  <a:spcBef>
                <a:spcPts val="600"/>
              </a:spcBef>
            </a:pPr>
            <a:r>
              <a:rPr lang="fr-FR" sz="750" dirty="0"/>
              <a:t>Académie de Nantes – Regroupement académique CAP EPC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9CAA27C-4EC5-4C1F-8E02-AC48ADDBB8CC}"/>
              </a:ext>
            </a:extLst>
          </p:cNvPr>
          <p:cNvSpPr txBox="1"/>
          <p:nvPr/>
        </p:nvSpPr>
        <p:spPr>
          <a:xfrm>
            <a:off x="560512" y="1455253"/>
            <a:ext cx="84717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Pas de difficultés identifiées dans l’organisation des tournées par les centre de formation :</a:t>
            </a:r>
          </a:p>
          <a:p>
            <a:endParaRPr lang="fr-FR" dirty="0"/>
          </a:p>
          <a:p>
            <a:r>
              <a:rPr lang="fr-FR" dirty="0"/>
              <a:t>	- Fiche d’information à destination des professionnels et des 	professeurs / formateurs</a:t>
            </a:r>
          </a:p>
          <a:p>
            <a:endParaRPr lang="fr-FR" dirty="0"/>
          </a:p>
          <a:p>
            <a:r>
              <a:rPr lang="fr-FR" dirty="0"/>
              <a:t>	- Tournées  : 4 candidats par jour à évaluer pour une évaluation 	réalisation dans de bonnes conditions pour les candidats et les 	évaluateurs</a:t>
            </a:r>
          </a:p>
          <a:p>
            <a:r>
              <a:rPr lang="fr-FR" dirty="0"/>
              <a:t>	</a:t>
            </a:r>
          </a:p>
          <a:p>
            <a:r>
              <a:rPr lang="fr-FR" dirty="0"/>
              <a:t>	- Entreprises dans des secteurs divers apprécié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Plateforme de dépôt des dossiers facile à utilisée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Dépôt des dossiers dans les temps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Epreuves très longues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fr-FR" dirty="0"/>
              <a:t> 1h40 (prévoir 1h30 à minima)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FD6AA1E-997B-4DB3-B037-A22A385639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5663" y="4566576"/>
            <a:ext cx="24098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9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 txBox="1">
            <a:spLocks/>
          </p:cNvSpPr>
          <p:nvPr/>
        </p:nvSpPr>
        <p:spPr>
          <a:xfrm>
            <a:off x="1064568" y="652077"/>
            <a:ext cx="9126000" cy="9600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>
            <a:noFill/>
          </a:ln>
        </p:spPr>
        <p:txBody>
          <a:bodyPr/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2060"/>
                </a:solidFill>
              </a:rPr>
              <a:t>Retour de la commission de conformité des dossiers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90" y="732531"/>
            <a:ext cx="643962" cy="601290"/>
          </a:xfrm>
          <a:prstGeom prst="rect">
            <a:avLst/>
          </a:prstGeom>
        </p:spPr>
      </p:pic>
      <p:sp>
        <p:nvSpPr>
          <p:cNvPr id="25" name="Espace réservé du pied de page 2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  <a:spcBef>
                <a:spcPts val="600"/>
              </a:spcBef>
            </a:pPr>
            <a:r>
              <a:rPr lang="fr-FR" sz="750" dirty="0"/>
              <a:t>Académie de Nantes – Regroupement académique CAP EPC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9CAA27C-4EC5-4C1F-8E02-AC48ADDBB8CC}"/>
              </a:ext>
            </a:extLst>
          </p:cNvPr>
          <p:cNvSpPr txBox="1"/>
          <p:nvPr/>
        </p:nvSpPr>
        <p:spPr>
          <a:xfrm>
            <a:off x="1525525" y="1691032"/>
            <a:ext cx="79904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Dossiers administratifs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Globalement des dossiers complets.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Traitement des difficultés rencontrées au cas par cas  (principaux cas identifiés : absence de dossier administratif, contrat de travail non conforme, reports de dates date contrat / fiche attestation)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Choix de l’entreprise 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privilégier des entreprises qui permettent de former l’apprenant sur l’ensemble des compétences du diplôme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Eviter les entreprises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qui limitent les apprentissages des apprenants : marchés, vente de sandwich, King burger, Mac Do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Qui relèveraient d’une autre spécialité ou qui nécessitent l’acquisition de compétences relevant d’un diplôme d’un niveau supérieur : bijouterie par exemple…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r>
              <a:rPr lang="fr-FR" dirty="0"/>
              <a:t>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CF39BB7-DF64-47AC-BA12-656D5DAD5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861" y="3978937"/>
            <a:ext cx="1743075" cy="146685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2CBE742-2FF8-4C3F-AA2C-D6AD09BE6D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52" y="2094520"/>
            <a:ext cx="14478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 txBox="1">
            <a:spLocks/>
          </p:cNvSpPr>
          <p:nvPr/>
        </p:nvSpPr>
        <p:spPr>
          <a:xfrm>
            <a:off x="1064568" y="652077"/>
            <a:ext cx="9126000" cy="9600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>
            <a:noFill/>
          </a:ln>
        </p:spPr>
        <p:txBody>
          <a:bodyPr/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2060"/>
                </a:solidFill>
              </a:rPr>
              <a:t>Constitution des dossiers – partie administrative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90" y="732531"/>
            <a:ext cx="643962" cy="601290"/>
          </a:xfrm>
          <a:prstGeom prst="rect">
            <a:avLst/>
          </a:prstGeom>
        </p:spPr>
      </p:pic>
      <p:sp>
        <p:nvSpPr>
          <p:cNvPr id="25" name="Espace réservé du pied de page 2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  <a:spcBef>
                <a:spcPts val="600"/>
              </a:spcBef>
            </a:pPr>
            <a:r>
              <a:rPr lang="fr-FR" sz="750" dirty="0"/>
              <a:t>Académie de Nantes – Regroupement académique CAP EPC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81A283-4AB0-4F1E-9D31-FE0D7355EBD3}"/>
              </a:ext>
            </a:extLst>
          </p:cNvPr>
          <p:cNvSpPr/>
          <p:nvPr/>
        </p:nvSpPr>
        <p:spPr>
          <a:xfrm>
            <a:off x="625168" y="1548003"/>
            <a:ext cx="87203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Pour les scolaires (établissements privés hors contrat ; enseignement à distance) 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</a:rPr>
              <a:t>Attestation précisant la durée des périodes de formation, la nature de l’unité commerciale, le type des activités réalisées (Cf. Blocs de compétences) authentifiées par l’établissement.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</a:rPr>
              <a:t>La durée de la période de formation en entreprise est de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14 semaines obligatoirement</a:t>
            </a:r>
            <a:r>
              <a:rPr lang="fr-FR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</a:rPr>
              <a:t>(sauf dérogation exceptionnelle signée par le(la) recteur(</a:t>
            </a:r>
            <a:r>
              <a:rPr lang="fr-F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rice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</a:rPr>
              <a:t>)). </a:t>
            </a:r>
          </a:p>
          <a:p>
            <a:pPr marR="5520" algn="just"/>
            <a:endParaRPr lang="fr-FR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5520" indent="-285750" algn="just">
              <a:buFont typeface="Wingdings" panose="05000000000000000000" pitchFamily="2" charset="2"/>
              <a:buChar char="q"/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Pour les apprentis 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</a:rPr>
              <a:t>(en CFA et sections d’apprentissage non habilités) : </a:t>
            </a:r>
          </a:p>
          <a:p>
            <a:pPr marL="742950" marR="5520" lvl="1" indent="-28575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</a:rPr>
              <a:t>une copie du contrat d’apprentissage ou une attestation du CFA </a:t>
            </a:r>
          </a:p>
          <a:p>
            <a:pPr marR="5520" lvl="1" algn="just"/>
            <a:r>
              <a:rPr lang="fr-FR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Et</a:t>
            </a:r>
          </a:p>
          <a:p>
            <a:pPr marL="742950" marR="5520" lvl="1" indent="-28575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</a:rPr>
              <a:t>une attestation précisant les périodes de formation, la nature de l’unité commerciale, le type d’activités réalisées (Cf. Blocs de compétences) authentifiée par le centre de formation </a:t>
            </a:r>
          </a:p>
          <a:p>
            <a:pPr marL="742950" marR="5520" lvl="1" indent="-285750" algn="just"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r-FR" sz="1600" b="1" i="1" u="sng" dirty="0">
                <a:solidFill>
                  <a:srgbClr val="006600"/>
                </a:solidFill>
                <a:latin typeface="Arial" panose="020B0604020202020204" pitchFamily="34" charset="0"/>
              </a:rPr>
              <a:t>Documents DEC : </a:t>
            </a:r>
          </a:p>
          <a:p>
            <a:r>
              <a:rPr lang="fr-FR" sz="1600" b="1" i="1" dirty="0">
                <a:solidFill>
                  <a:srgbClr val="006600"/>
                </a:solidFill>
                <a:latin typeface="Arial" panose="020B0604020202020204" pitchFamily="34" charset="0"/>
              </a:rPr>
              <a:t>Annexe I Attestation centre de formation  - Annexe II – Attestation entreprise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70E71E-E7B4-467A-B653-6084CB130EB1}"/>
              </a:ext>
            </a:extLst>
          </p:cNvPr>
          <p:cNvSpPr/>
          <p:nvPr/>
        </p:nvSpPr>
        <p:spPr>
          <a:xfrm>
            <a:off x="390000" y="5673803"/>
            <a:ext cx="8720320" cy="553998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CONFORMITE : </a:t>
            </a:r>
          </a:p>
          <a:p>
            <a:pPr marR="4200"/>
            <a:r>
              <a:rPr lang="fr-FR" sz="1400" dirty="0">
                <a:solidFill>
                  <a:schemeClr val="bg1"/>
                </a:solidFill>
                <a:latin typeface="Wingdings" panose="05000000000000000000" pitchFamily="2" charset="2"/>
              </a:rPr>
              <a:t>  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</a:rPr>
              <a:t>Manque attestation </a:t>
            </a:r>
            <a:r>
              <a:rPr lang="fr-FR" sz="1400" dirty="0">
                <a:solidFill>
                  <a:schemeClr val="bg1"/>
                </a:solidFill>
                <a:latin typeface="Wingdings" panose="05000000000000000000" pitchFamily="2" charset="2"/>
              </a:rPr>
              <a:t> 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</a:rPr>
              <a:t>Période non conforme </a:t>
            </a:r>
            <a:r>
              <a:rPr lang="fr-FR" sz="1400" dirty="0">
                <a:solidFill>
                  <a:schemeClr val="bg1"/>
                </a:solidFill>
                <a:latin typeface="Wingdings" panose="05000000000000000000" pitchFamily="2" charset="2"/>
              </a:rPr>
              <a:t> 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</a:rPr>
              <a:t>Activité non conforme </a:t>
            </a:r>
            <a:r>
              <a:rPr lang="fr-FR" sz="1400" dirty="0">
                <a:solidFill>
                  <a:schemeClr val="bg1"/>
                </a:solidFill>
                <a:latin typeface="Wingdings" panose="05000000000000000000" pitchFamily="2" charset="2"/>
              </a:rPr>
              <a:t> 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</a:rPr>
              <a:t>Hors délai 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5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 txBox="1">
            <a:spLocks/>
          </p:cNvSpPr>
          <p:nvPr/>
        </p:nvSpPr>
        <p:spPr>
          <a:xfrm>
            <a:off x="1064568" y="652077"/>
            <a:ext cx="9126000" cy="9600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>
            <a:noFill/>
          </a:ln>
        </p:spPr>
        <p:txBody>
          <a:bodyPr/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2060"/>
                </a:solidFill>
              </a:rPr>
              <a:t>Retour de la commission de conformité des dossiers</a:t>
            </a:r>
          </a:p>
          <a:p>
            <a:r>
              <a:rPr lang="fr-FR" sz="2400" dirty="0">
                <a:solidFill>
                  <a:srgbClr val="002060"/>
                </a:solidFill>
              </a:rPr>
              <a:t>Partie pédagogique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90" y="732531"/>
            <a:ext cx="643962" cy="601290"/>
          </a:xfrm>
          <a:prstGeom prst="rect">
            <a:avLst/>
          </a:prstGeom>
        </p:spPr>
      </p:pic>
      <p:sp>
        <p:nvSpPr>
          <p:cNvPr id="25" name="Espace réservé du pied de page 2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  <a:spcBef>
                <a:spcPts val="600"/>
              </a:spcBef>
            </a:pPr>
            <a:r>
              <a:rPr lang="fr-FR" sz="750" dirty="0"/>
              <a:t>Académie de Nantes – Regroupement académique CAP EPC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9CAA27C-4EC5-4C1F-8E02-AC48ADDBB8CC}"/>
              </a:ext>
            </a:extLst>
          </p:cNvPr>
          <p:cNvSpPr txBox="1"/>
          <p:nvPr/>
        </p:nvSpPr>
        <p:spPr>
          <a:xfrm>
            <a:off x="581510" y="1515641"/>
            <a:ext cx="84717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Présentation des dossiers  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Une page de garde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Peu voire pas de fiches activités manquantes (4 fiches par bloc)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Des dossiers riches et bien illustrés par des documents et des photos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Des dossiers avec un manque de contenu (peu voir pas de description et d’analyse de l’activité) et peu de personnalisation des apprenants (manque de photo et documents …)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La fiche signalétique </a:t>
            </a:r>
            <a:r>
              <a:rPr lang="fr-FR" dirty="0"/>
              <a:t>de l’entreprise n’est pas obligatoire mais une identification du contexte de l’activité.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Le titre de la fiche </a:t>
            </a:r>
            <a:r>
              <a:rPr lang="fr-FR" dirty="0"/>
              <a:t>ne correspond pas toujours à l’activité décrite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065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 txBox="1">
            <a:spLocks/>
          </p:cNvSpPr>
          <p:nvPr/>
        </p:nvSpPr>
        <p:spPr>
          <a:xfrm>
            <a:off x="1064568" y="652077"/>
            <a:ext cx="9126000" cy="9600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>
            <a:noFill/>
          </a:ln>
        </p:spPr>
        <p:txBody>
          <a:bodyPr/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2060"/>
                </a:solidFill>
              </a:rPr>
              <a:t>Préconisations générales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90" y="732531"/>
            <a:ext cx="643962" cy="601290"/>
          </a:xfrm>
          <a:prstGeom prst="rect">
            <a:avLst/>
          </a:prstGeom>
        </p:spPr>
      </p:pic>
      <p:sp>
        <p:nvSpPr>
          <p:cNvPr id="25" name="Espace réservé du pied de page 2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  <a:spcBef>
                <a:spcPts val="600"/>
              </a:spcBef>
            </a:pPr>
            <a:r>
              <a:rPr lang="fr-FR" sz="750" dirty="0"/>
              <a:t>Académie de Nantes – Regroupement académique CAP EPC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F23135-40C7-4952-9D2A-7D4DC4A911ED}"/>
              </a:ext>
            </a:extLst>
          </p:cNvPr>
          <p:cNvSpPr txBox="1"/>
          <p:nvPr/>
        </p:nvSpPr>
        <p:spPr>
          <a:xfrm>
            <a:off x="651970" y="1710584"/>
            <a:ext cx="81894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u="sng" dirty="0">
                <a:solidFill>
                  <a:schemeClr val="tx2">
                    <a:lumMod val="50000"/>
                  </a:schemeClr>
                </a:solidFill>
              </a:rPr>
              <a:t>Les apprenants doivent veiller à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6699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Porter un titre sur l’activité présentée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Préciser le numéro de la fiche ainsi que le bloc de compétences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Mettre en adéquation le titre de l’activité avec la description de l’activité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39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 txBox="1">
            <a:spLocks/>
          </p:cNvSpPr>
          <p:nvPr/>
        </p:nvSpPr>
        <p:spPr>
          <a:xfrm>
            <a:off x="1064568" y="652077"/>
            <a:ext cx="9126000" cy="9600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>
            <a:noFill/>
          </a:ln>
        </p:spPr>
        <p:txBody>
          <a:bodyPr/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2060"/>
                </a:solidFill>
              </a:rPr>
              <a:t>Préconisation sur la conception des dossiers 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90" y="732531"/>
            <a:ext cx="643962" cy="601290"/>
          </a:xfrm>
          <a:prstGeom prst="rect">
            <a:avLst/>
          </a:prstGeom>
        </p:spPr>
      </p:pic>
      <p:sp>
        <p:nvSpPr>
          <p:cNvPr id="25" name="Espace réservé du pied de page 2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  <a:spcBef>
                <a:spcPts val="600"/>
              </a:spcBef>
            </a:pPr>
            <a:r>
              <a:rPr lang="fr-FR" sz="750" dirty="0"/>
              <a:t>Académie de Nantes – Regroupement académique CAP EPC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F23135-40C7-4952-9D2A-7D4DC4A911ED}"/>
              </a:ext>
            </a:extLst>
          </p:cNvPr>
          <p:cNvSpPr txBox="1"/>
          <p:nvPr/>
        </p:nvSpPr>
        <p:spPr>
          <a:xfrm>
            <a:off x="651971" y="1601715"/>
            <a:ext cx="81894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chemeClr val="tx2">
                    <a:lumMod val="50000"/>
                  </a:schemeClr>
                </a:solidFill>
              </a:rPr>
              <a:t>Pour chaque activité présentée 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Présenter le contexte de l’activité 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Entité/organisation et poste occupé dans laquelle est exercée l’activité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Date, lieu, acteurs impliqués, matériel/outils/document utilisés dans activité exercée au sein de l’entité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Décrire l’activité réalisée 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Phase 1 : Objectif à atteindre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Phase 2 : Description de la réalisation de l’activité en étant le plus précis possible sur les étapes, les outils et documents nécessaires, les personnes impliquées et à quel moment en illustrant de photos ou documents associés.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Phase 3 : description des résultats obtenus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/>
              <a:t>Phase 4 : description des difficultés rencontrées et solutions apportées face à aux difficultés rencontrées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733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 txBox="1">
            <a:spLocks/>
          </p:cNvSpPr>
          <p:nvPr/>
        </p:nvSpPr>
        <p:spPr>
          <a:xfrm>
            <a:off x="1064568" y="652077"/>
            <a:ext cx="9126000" cy="9600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>
            <a:noFill/>
          </a:ln>
        </p:spPr>
        <p:txBody>
          <a:bodyPr/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2060"/>
                </a:solidFill>
              </a:rPr>
              <a:t>En préparation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90000" y="1412776"/>
            <a:ext cx="89554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90" y="732531"/>
            <a:ext cx="643962" cy="601290"/>
          </a:xfrm>
          <a:prstGeom prst="rect">
            <a:avLst/>
          </a:prstGeom>
        </p:spPr>
      </p:pic>
      <p:sp>
        <p:nvSpPr>
          <p:cNvPr id="25" name="Espace réservé du pied de page 2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  <a:spcBef>
                <a:spcPts val="600"/>
              </a:spcBef>
            </a:pPr>
            <a:r>
              <a:rPr lang="fr-FR" sz="750" dirty="0"/>
              <a:t>Académie de Nantes – Regroupement académique CAP EPC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73F9600-C17C-458B-9855-6CCB7B36D8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8898" y="1516376"/>
            <a:ext cx="3257550" cy="46482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92EE3E6-361A-4911-A54E-C38929F201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1395" y="1587822"/>
            <a:ext cx="3257550" cy="453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93027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665D03-BD43-4A86-B6D2-5126C047A9BC}">
  <ds:schemaRefs>
    <ds:schemaRef ds:uri="2c7ddd52-0a06-43b1-a35c-dcb15ea2e3f4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MATRICE PPT_A4</Template>
  <TotalTime>4325</TotalTime>
  <Words>810</Words>
  <Application>Microsoft Office PowerPoint</Application>
  <PresentationFormat>Format A4 (210 x 297 mm)</PresentationFormat>
  <Paragraphs>123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Arial Italic</vt:lpstr>
      <vt:lpstr>Calibri</vt:lpstr>
      <vt:lpstr>Marianne</vt:lpstr>
      <vt:lpstr>Wingdings</vt:lpstr>
      <vt:lpstr>MINISTÈRIEL</vt:lpstr>
      <vt:lpstr>Présentation PowerPoint</vt:lpstr>
      <vt:lpstr>Au sommaire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Rectorat</dc:creator>
  <cp:lastModifiedBy>marie-paule ricordel</cp:lastModifiedBy>
  <cp:revision>239</cp:revision>
  <cp:lastPrinted>2020-11-26T11:10:21Z</cp:lastPrinted>
  <dcterms:created xsi:type="dcterms:W3CDTF">2020-11-03T17:14:28Z</dcterms:created>
  <dcterms:modified xsi:type="dcterms:W3CDTF">2022-11-22T09:54:10Z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