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4" r:id="rId4"/>
  </p:sldMasterIdLst>
  <p:notesMasterIdLst>
    <p:notesMasterId r:id="rId37"/>
  </p:notesMasterIdLst>
  <p:handoutMasterIdLst>
    <p:handoutMasterId r:id="rId38"/>
  </p:handoutMasterIdLst>
  <p:sldIdLst>
    <p:sldId id="2736" r:id="rId5"/>
    <p:sldId id="2729" r:id="rId6"/>
    <p:sldId id="2718" r:id="rId7"/>
    <p:sldId id="2721" r:id="rId8"/>
    <p:sldId id="2727" r:id="rId9"/>
    <p:sldId id="2726" r:id="rId10"/>
    <p:sldId id="2730" r:id="rId11"/>
    <p:sldId id="2713" r:id="rId12"/>
    <p:sldId id="2712" r:id="rId13"/>
    <p:sldId id="391" r:id="rId14"/>
    <p:sldId id="421" r:id="rId15"/>
    <p:sldId id="2732" r:id="rId16"/>
    <p:sldId id="2735" r:id="rId17"/>
    <p:sldId id="2733" r:id="rId18"/>
    <p:sldId id="2734" r:id="rId19"/>
    <p:sldId id="424" r:id="rId20"/>
    <p:sldId id="425" r:id="rId21"/>
    <p:sldId id="431" r:id="rId22"/>
    <p:sldId id="422" r:id="rId23"/>
    <p:sldId id="433" r:id="rId24"/>
    <p:sldId id="426" r:id="rId25"/>
    <p:sldId id="427" r:id="rId26"/>
    <p:sldId id="429" r:id="rId27"/>
    <p:sldId id="2731" r:id="rId28"/>
    <p:sldId id="408" r:id="rId29"/>
    <p:sldId id="420" r:id="rId30"/>
    <p:sldId id="434" r:id="rId31"/>
    <p:sldId id="415" r:id="rId32"/>
    <p:sldId id="416" r:id="rId33"/>
    <p:sldId id="417" r:id="rId34"/>
    <p:sldId id="418" r:id="rId35"/>
    <p:sldId id="2722" r:id="rId36"/>
  </p:sldIdLst>
  <p:sldSz cx="12192000" cy="6858000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 EUDE" initials="CE" lastIdx="27" clrIdx="0">
    <p:extLst>
      <p:ext uri="{19B8F6BF-5375-455C-9EA6-DF929625EA0E}">
        <p15:presenceInfo xmlns:p15="http://schemas.microsoft.com/office/powerpoint/2012/main" userId="S::ceude@spinpart.fr::3ed58ad1-c2e8-4e78-bd8e-876b72c5d781" providerId="AD"/>
      </p:ext>
    </p:extLst>
  </p:cmAuthor>
  <p:cmAuthor id="2" name="Christine Egiziano" initials="CE" lastIdx="10" clrIdx="1">
    <p:extLst>
      <p:ext uri="{19B8F6BF-5375-455C-9EA6-DF929625EA0E}">
        <p15:presenceInfo xmlns:p15="http://schemas.microsoft.com/office/powerpoint/2012/main" userId="Christine Egiziano" providerId="None"/>
      </p:ext>
    </p:extLst>
  </p:cmAuthor>
  <p:cmAuthor id="3" name="Benoit PETIT-FORESTIER" initials="BP" lastIdx="7" clrIdx="2">
    <p:extLst>
      <p:ext uri="{19B8F6BF-5375-455C-9EA6-DF929625EA0E}">
        <p15:presenceInfo xmlns:p15="http://schemas.microsoft.com/office/powerpoint/2012/main" userId="S::bpf@acaixmarseillefr.onmicrosoft.com::e1c92ca9-62be-414c-852e-e3b088f67d66" providerId="AD"/>
      </p:ext>
    </p:extLst>
  </p:cmAuthor>
  <p:cmAuthor id="4" name="Paul Auclaire" initials="PA" lastIdx="2" clrIdx="3">
    <p:extLst>
      <p:ext uri="{19B8F6BF-5375-455C-9EA6-DF929625EA0E}">
        <p15:presenceInfo xmlns:p15="http://schemas.microsoft.com/office/powerpoint/2012/main" userId="Paul Auclaire" providerId="None"/>
      </p:ext>
    </p:extLst>
  </p:cmAuthor>
  <p:cmAuthor id="5" name="FLAVIE BONDOIS" initials="FB" lastIdx="5" clrIdx="4">
    <p:extLst>
      <p:ext uri="{19B8F6BF-5375-455C-9EA6-DF929625EA0E}">
        <p15:presenceInfo xmlns:p15="http://schemas.microsoft.com/office/powerpoint/2012/main" userId="S-1-5-21-1616320312-2655828719-4280963109-728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0BD"/>
    <a:srgbClr val="5070B6"/>
    <a:srgbClr val="5470B1"/>
    <a:srgbClr val="5877BB"/>
    <a:srgbClr val="FF0066"/>
    <a:srgbClr val="800080"/>
    <a:srgbClr val="4B68AA"/>
    <a:srgbClr val="D60093"/>
    <a:srgbClr val="5370B0"/>
    <a:srgbClr val="FECAE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6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F909176-B8EA-41DD-8F92-1C989DF343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Sopra Steria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DC9821C-F7AD-4360-B041-FD7C83E573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9990E-EF74-4690-9C49-66B753ABCBE5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8CF8D4-1618-452C-887D-A91AC8FC95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Intitulé du document - Sopra Steria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C10792-DA87-4BDA-BA6B-D87502BBBF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A86D7-3F34-4350-90B7-F3AF3732A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5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Sopra Steria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15751-71F6-48FA-9E72-AC2A9C8346A7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Intitulé du document - Sopra Steria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9E83D-10BD-4912-838C-C14C2B9472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44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3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250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9E83D-10BD-4912-838C-C14C2B9472B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19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9E83D-10BD-4912-838C-C14C2B9472B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096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928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9E83D-10BD-4912-838C-C14C2B9472B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147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543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76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110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71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47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81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989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645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2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04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41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19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novembre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5039989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smtClean="0"/>
              <a:t>Semsirh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C30FD0E-4091-7947-B2D3-D2B7AE5FD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3159"/>
            <a:ext cx="3470455" cy="42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7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novembre 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 err="1" smtClean="0"/>
              <a:t>Semsirh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F087EBDF-C1D8-E24D-910C-98CBCBBF7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995" y="120000"/>
            <a:ext cx="2319611" cy="28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4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10152000" y="6378733"/>
            <a:ext cx="1560000" cy="480000"/>
          </a:xfrm>
        </p:spPr>
        <p:txBody>
          <a:bodyPr/>
          <a:lstStyle/>
          <a:p>
            <a:pPr algn="r"/>
            <a:r>
              <a:rPr lang="fr-FR" cap="all" smtClean="0"/>
              <a:t>novembre 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480000" y="6378000"/>
            <a:ext cx="3503765" cy="4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 smtClean="0"/>
              <a:t>Semsirh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6314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20755"/>
            <a:ext cx="12192000" cy="56384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novembre 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 err="1" smtClean="0"/>
              <a:t>Semsirh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11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novembre 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 err="1" smtClean="0"/>
              <a:t>Semsirh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48209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novembre 2021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Semsirh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56082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997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68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smtClean="0"/>
              <a:t>novembre 2021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err="1" smtClean="0"/>
              <a:t>Semsirh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C2332B04-A50D-4F43-8C65-139447E7B82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42613" y="80757"/>
            <a:ext cx="852855" cy="105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8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32" r:id="rId8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5" Type="http://schemas.openxmlformats.org/officeDocument/2006/relationships/image" Target="../media/image50.png"/><Relationship Id="rId15" Type="http://schemas.openxmlformats.org/officeDocument/2006/relationships/image" Target="../media/image53.png"/><Relationship Id="rId4" Type="http://schemas.openxmlformats.org/officeDocument/2006/relationships/image" Target="../media/image5.png"/><Relationship Id="rId9" Type="http://schemas.openxmlformats.org/officeDocument/2006/relationships/image" Target="../media/image52.png"/><Relationship Id="rId14" Type="http://schemas.openxmlformats.org/officeDocument/2006/relationships/image" Target="../media/image7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3.png"/><Relationship Id="rId7" Type="http://schemas.openxmlformats.org/officeDocument/2006/relationships/image" Target="../media/image8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.pn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5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5" Type="http://schemas.openxmlformats.org/officeDocument/2006/relationships/image" Target="../media/image50.png"/><Relationship Id="rId10" Type="http://schemas.openxmlformats.org/officeDocument/2006/relationships/image" Target="../media/image108.svg"/><Relationship Id="rId4" Type="http://schemas.openxmlformats.org/officeDocument/2006/relationships/image" Target="../media/image61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94.svg"/><Relationship Id="rId3" Type="http://schemas.openxmlformats.org/officeDocument/2006/relationships/image" Target="../media/image50.png"/><Relationship Id="rId7" Type="http://schemas.openxmlformats.org/officeDocument/2006/relationships/image" Target="../media/image9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5.png"/><Relationship Id="rId4" Type="http://schemas.openxmlformats.org/officeDocument/2006/relationships/image" Target="../media/image80.sv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55.svg"/><Relationship Id="rId5" Type="http://schemas.openxmlformats.org/officeDocument/2006/relationships/image" Target="../media/image60.png"/><Relationship Id="rId10" Type="http://schemas.openxmlformats.org/officeDocument/2006/relationships/image" Target="../media/image30.png"/><Relationship Id="rId4" Type="http://schemas.openxmlformats.org/officeDocument/2006/relationships/image" Target="../media/image80.sv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0.svg"/><Relationship Id="rId7" Type="http://schemas.openxmlformats.org/officeDocument/2006/relationships/image" Target="../media/image71.png"/><Relationship Id="rId12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30.png"/><Relationship Id="rId5" Type="http://schemas.openxmlformats.org/officeDocument/2006/relationships/image" Target="../media/image102.svg"/><Relationship Id="rId10" Type="http://schemas.openxmlformats.org/officeDocument/2006/relationships/image" Target="../media/image5.png"/><Relationship Id="rId4" Type="http://schemas.openxmlformats.org/officeDocument/2006/relationships/image" Target="../media/image69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5" Type="http://schemas.openxmlformats.org/officeDocument/2006/relationships/image" Target="../media/image50.png"/><Relationship Id="rId10" Type="http://schemas.openxmlformats.org/officeDocument/2006/relationships/image" Target="../media/image83.svg"/><Relationship Id="rId4" Type="http://schemas.openxmlformats.org/officeDocument/2006/relationships/image" Target="../media/image11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5.png"/><Relationship Id="rId3" Type="http://schemas.openxmlformats.org/officeDocument/2006/relationships/image" Target="../media/image50.png"/><Relationship Id="rId7" Type="http://schemas.openxmlformats.org/officeDocument/2006/relationships/image" Target="../media/image85.sv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11.png"/><Relationship Id="rId15" Type="http://schemas.openxmlformats.org/officeDocument/2006/relationships/image" Target="../media/image76.svg"/><Relationship Id="rId10" Type="http://schemas.openxmlformats.org/officeDocument/2006/relationships/image" Target="../media/image78.png"/><Relationship Id="rId4" Type="http://schemas.openxmlformats.org/officeDocument/2006/relationships/image" Target="../media/image80.svg"/><Relationship Id="rId9" Type="http://schemas.openxmlformats.org/officeDocument/2006/relationships/image" Target="../media/image77.pn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0.png"/><Relationship Id="rId10" Type="http://schemas.openxmlformats.org/officeDocument/2006/relationships/image" Target="../media/image98.svg"/><Relationship Id="rId4" Type="http://schemas.openxmlformats.org/officeDocument/2006/relationships/image" Target="../media/image80.svg"/><Relationship Id="rId9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0.png"/><Relationship Id="rId10" Type="http://schemas.openxmlformats.org/officeDocument/2006/relationships/image" Target="../media/image94.svg"/><Relationship Id="rId4" Type="http://schemas.openxmlformats.org/officeDocument/2006/relationships/image" Target="../media/image80.sv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0.svg"/><Relationship Id="rId10" Type="http://schemas.openxmlformats.org/officeDocument/2006/relationships/image" Target="../media/image83.svg"/><Relationship Id="rId4" Type="http://schemas.openxmlformats.org/officeDocument/2006/relationships/image" Target="../media/image50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25.svg"/><Relationship Id="rId10" Type="http://schemas.openxmlformats.org/officeDocument/2006/relationships/image" Target="../media/image108.svg"/><Relationship Id="rId4" Type="http://schemas.openxmlformats.org/officeDocument/2006/relationships/image" Target="../media/image85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4.png"/><Relationship Id="rId7" Type="http://schemas.openxmlformats.org/officeDocument/2006/relationships/image" Target="../media/image91.svg"/><Relationship Id="rId12" Type="http://schemas.openxmlformats.org/officeDocument/2006/relationships/image" Target="../media/image10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2.png"/><Relationship Id="rId5" Type="http://schemas.openxmlformats.org/officeDocument/2006/relationships/image" Target="../media/image125.svg"/><Relationship Id="rId10" Type="http://schemas.openxmlformats.org/officeDocument/2006/relationships/image" Target="../media/image5.png"/><Relationship Id="rId4" Type="http://schemas.openxmlformats.org/officeDocument/2006/relationships/image" Target="../media/image85.png"/><Relationship Id="rId9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33.svg"/><Relationship Id="rId3" Type="http://schemas.openxmlformats.org/officeDocument/2006/relationships/image" Target="../media/image90.png"/><Relationship Id="rId7" Type="http://schemas.openxmlformats.org/officeDocument/2006/relationships/image" Target="../media/image127.sv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131.svg"/><Relationship Id="rId5" Type="http://schemas.openxmlformats.org/officeDocument/2006/relationships/image" Target="../media/image125.svg"/><Relationship Id="rId15" Type="http://schemas.openxmlformats.org/officeDocument/2006/relationships/image" Target="../media/image74.png"/><Relationship Id="rId10" Type="http://schemas.openxmlformats.org/officeDocument/2006/relationships/image" Target="../media/image93.png"/><Relationship Id="rId4" Type="http://schemas.openxmlformats.org/officeDocument/2006/relationships/image" Target="../media/image85.png"/><Relationship Id="rId9" Type="http://schemas.openxmlformats.org/officeDocument/2006/relationships/image" Target="../media/image129.svg"/><Relationship Id="rId1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0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25.svg"/><Relationship Id="rId10" Type="http://schemas.openxmlformats.org/officeDocument/2006/relationships/image" Target="../media/image83.svg"/><Relationship Id="rId4" Type="http://schemas.openxmlformats.org/officeDocument/2006/relationships/image" Target="../media/image85.png"/><Relationship Id="rId9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74.png"/><Relationship Id="rId3" Type="http://schemas.openxmlformats.org/officeDocument/2006/relationships/image" Target="../media/image85.png"/><Relationship Id="rId7" Type="http://schemas.openxmlformats.org/officeDocument/2006/relationships/image" Target="../media/image142.sv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89.png"/><Relationship Id="rId5" Type="http://schemas.openxmlformats.org/officeDocument/2006/relationships/image" Target="../media/image60.png"/><Relationship Id="rId10" Type="http://schemas.openxmlformats.org/officeDocument/2006/relationships/image" Target="../media/image90.png"/><Relationship Id="rId4" Type="http://schemas.openxmlformats.org/officeDocument/2006/relationships/image" Target="../media/image125.svg"/><Relationship Id="rId9" Type="http://schemas.openxmlformats.org/officeDocument/2006/relationships/image" Target="../media/image98.png"/><Relationship Id="rId14" Type="http://schemas.openxmlformats.org/officeDocument/2006/relationships/image" Target="../media/image8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60.png"/><Relationship Id="rId10" Type="http://schemas.openxmlformats.org/officeDocument/2006/relationships/image" Target="../media/image83.svg"/><Relationship Id="rId4" Type="http://schemas.openxmlformats.org/officeDocument/2006/relationships/image" Target="../media/image125.svg"/><Relationship Id="rId9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svg"/><Relationship Id="rId3" Type="http://schemas.openxmlformats.org/officeDocument/2006/relationships/image" Target="../media/image85.png"/><Relationship Id="rId7" Type="http://schemas.openxmlformats.org/officeDocument/2006/relationships/image" Target="../media/image102.png"/><Relationship Id="rId12" Type="http://schemas.openxmlformats.org/officeDocument/2006/relationships/image" Target="../media/image8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74.png"/><Relationship Id="rId5" Type="http://schemas.openxmlformats.org/officeDocument/2006/relationships/image" Target="../media/image60.png"/><Relationship Id="rId10" Type="http://schemas.openxmlformats.org/officeDocument/2006/relationships/image" Target="../media/image89.png"/><Relationship Id="rId4" Type="http://schemas.openxmlformats.org/officeDocument/2006/relationships/image" Target="../media/image125.svg"/><Relationship Id="rId9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15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60.png"/><Relationship Id="rId10" Type="http://schemas.openxmlformats.org/officeDocument/2006/relationships/image" Target="../media/image104.png"/><Relationship Id="rId4" Type="http://schemas.openxmlformats.org/officeDocument/2006/relationships/image" Target="../media/image125.svg"/><Relationship Id="rId9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image" Target="../media/image16.png"/><Relationship Id="rId3" Type="http://schemas.openxmlformats.org/officeDocument/2006/relationships/slide" Target="slide20.xml"/><Relationship Id="rId21" Type="http://schemas.openxmlformats.org/officeDocument/2006/relationships/image" Target="../media/image18.png"/><Relationship Id="rId12" Type="http://schemas.openxmlformats.org/officeDocument/2006/relationships/image" Target="../media/image14.png"/><Relationship Id="rId17" Type="http://schemas.openxmlformats.org/officeDocument/2006/relationships/image" Target="../media/image15.png"/><Relationship Id="rId2" Type="http://schemas.openxmlformats.org/officeDocument/2006/relationships/image" Target="../media/image11.png"/><Relationship Id="rId16" Type="http://schemas.openxmlformats.org/officeDocument/2006/relationships/slide" Target="slide18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5" Type="http://schemas.openxmlformats.org/officeDocument/2006/relationships/slide" Target="slide17.xml"/><Relationship Id="rId10" Type="http://schemas.openxmlformats.org/officeDocument/2006/relationships/slide" Target="slide27.xml"/><Relationship Id="rId19" Type="http://schemas.openxmlformats.org/officeDocument/2006/relationships/image" Target="../media/image17.png"/><Relationship Id="rId4" Type="http://schemas.openxmlformats.org/officeDocument/2006/relationships/slide" Target="slide28.xml"/><Relationship Id="rId9" Type="http://schemas.openxmlformats.org/officeDocument/2006/relationships/image" Target="../media/image29.svg"/><Relationship Id="rId1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23.png"/><Relationship Id="rId3" Type="http://schemas.openxmlformats.org/officeDocument/2006/relationships/slide" Target="slide20.xml"/><Relationship Id="rId7" Type="http://schemas.openxmlformats.org/officeDocument/2006/relationships/image" Target="../media/image5.png"/><Relationship Id="rId12" Type="http://schemas.openxmlformats.org/officeDocument/2006/relationships/slide" Target="slide2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slide" Target="slide25.xml"/><Relationship Id="rId4" Type="http://schemas.openxmlformats.org/officeDocument/2006/relationships/slide" Target="slide21.xml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27.png"/><Relationship Id="rId4" Type="http://schemas.openxmlformats.org/officeDocument/2006/relationships/image" Target="../media/image47.sv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5423925" y="2906212"/>
            <a:ext cx="6492771" cy="19312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333" b="1" dirty="0" smtClean="0"/>
              <a:t>Présentation e-colibris</a:t>
            </a:r>
            <a:endParaRPr lang="fr-FR" sz="4333" b="1" dirty="0"/>
          </a:p>
          <a:p>
            <a:r>
              <a:rPr lang="fr-FR" sz="2467" dirty="0" smtClean="0"/>
              <a:t>Décembre 2021</a:t>
            </a:r>
            <a:endParaRPr lang="fr-FR" sz="2467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1D01BC-BAAA-4DD3-A719-6B3D5A01C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594" y="3833129"/>
            <a:ext cx="1228223" cy="16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24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Connecteur : en angle 66">
            <a:extLst>
              <a:ext uri="{FF2B5EF4-FFF2-40B4-BE49-F238E27FC236}">
                <a16:creationId xmlns:a16="http://schemas.microsoft.com/office/drawing/2014/main" id="{A8FB29A1-636A-4196-84BF-25514A753B9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8569" y="2355404"/>
            <a:ext cx="665221" cy="289833"/>
          </a:xfrm>
          <a:prstGeom prst="bentConnector2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57AFCC61-6743-493B-BADD-278272BA1F15}"/>
              </a:ext>
            </a:extLst>
          </p:cNvPr>
          <p:cNvSpPr/>
          <p:nvPr/>
        </p:nvSpPr>
        <p:spPr>
          <a:xfrm>
            <a:off x="2529735" y="2364176"/>
            <a:ext cx="1206221" cy="880947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22F69A-BEAC-42E6-8C82-B2CC030093C7}"/>
              </a:ext>
            </a:extLst>
          </p:cNvPr>
          <p:cNvSpPr/>
          <p:nvPr/>
        </p:nvSpPr>
        <p:spPr>
          <a:xfrm>
            <a:off x="481744" y="1295616"/>
            <a:ext cx="2399810" cy="880947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Cas 1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: Je rencontre un problème avec mon application mobile </a:t>
            </a: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(ex. mes données de carrière semblent erronées)</a:t>
            </a: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49051" y="213547"/>
            <a:ext cx="961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Industria" panose="02000508020000020004" pitchFamily="2" charset="0"/>
              </a:rPr>
              <a:t>Dispositif d’assistance utilisateur pour l’application mobile</a:t>
            </a:r>
          </a:p>
        </p:txBody>
      </p:sp>
      <p:pic>
        <p:nvPicPr>
          <p:cNvPr id="6" name="Picture 35">
            <a:extLst>
              <a:ext uri="{FF2B5EF4-FFF2-40B4-BE49-F238E27FC236}">
                <a16:creationId xmlns:a16="http://schemas.microsoft.com/office/drawing/2014/main" id="{A8458887-FC4A-4D36-B25E-17E66ED21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223"/>
            <a:ext cx="621193" cy="621192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0082E3FE-8AEA-462A-B120-3793B8C68581}"/>
              </a:ext>
            </a:extLst>
          </p:cNvPr>
          <p:cNvSpPr/>
          <p:nvPr/>
        </p:nvSpPr>
        <p:spPr>
          <a:xfrm>
            <a:off x="806096" y="2364177"/>
            <a:ext cx="1724403" cy="880947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téléphone ou j’envoie un mail à mon gestionnaire </a:t>
            </a: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RH de 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proximité</a:t>
            </a:r>
          </a:p>
        </p:txBody>
      </p:sp>
      <p:pic>
        <p:nvPicPr>
          <p:cNvPr id="77" name="Picture 125">
            <a:extLst>
              <a:ext uri="{FF2B5EF4-FFF2-40B4-BE49-F238E27FC236}">
                <a16:creationId xmlns:a16="http://schemas.microsoft.com/office/drawing/2014/main" id="{33AADAF1-8775-4706-832B-7BC888D24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58" y="2552484"/>
            <a:ext cx="597370" cy="612504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9037D12A-6DF8-4B9F-B256-1724C9FEDBC1}"/>
              </a:ext>
            </a:extLst>
          </p:cNvPr>
          <p:cNvSpPr/>
          <p:nvPr/>
        </p:nvSpPr>
        <p:spPr>
          <a:xfrm>
            <a:off x="5215" y="3469871"/>
            <a:ext cx="1206221" cy="880947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06318FF-D971-4AE0-9E4B-8F1CD9F7C750}"/>
              </a:ext>
            </a:extLst>
          </p:cNvPr>
          <p:cNvSpPr/>
          <p:nvPr/>
        </p:nvSpPr>
        <p:spPr>
          <a:xfrm>
            <a:off x="1210382" y="3469871"/>
            <a:ext cx="1724403" cy="880947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 l’incident n’est pas résolu, le gestionnaire contacte l’ADSI RH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16B2F4D-0D2E-4775-9BDC-8A744F381BE8}"/>
              </a:ext>
            </a:extLst>
          </p:cNvPr>
          <p:cNvSpPr/>
          <p:nvPr/>
        </p:nvSpPr>
        <p:spPr>
          <a:xfrm>
            <a:off x="2529735" y="4728771"/>
            <a:ext cx="1206221" cy="880947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4671D88-DB0E-4039-9768-29FF0AA2703D}"/>
              </a:ext>
            </a:extLst>
          </p:cNvPr>
          <p:cNvSpPr/>
          <p:nvPr/>
        </p:nvSpPr>
        <p:spPr>
          <a:xfrm>
            <a:off x="806096" y="4728772"/>
            <a:ext cx="1724403" cy="880947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 l’incident n’est pas résolu, la demande est transférée à la </a:t>
            </a:r>
            <a:r>
              <a:rPr lang="fr-FR" sz="1100">
                <a:solidFill>
                  <a:schemeClr val="accent6">
                    <a:lumMod val="60000"/>
                    <a:lumOff val="40000"/>
                  </a:schemeClr>
                </a:solidFill>
                <a:latin typeface="Tahoma"/>
              </a:rPr>
              <a:t>D</a:t>
            </a:r>
            <a:r>
              <a:rPr kumimoji="0" lang="fr-FR" sz="1100" i="0" u="none" strike="noStrike" kern="1200" cap="none" spc="0" normalizeH="0" baseline="0" noProof="0" err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iffusion</a:t>
            </a: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nationale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B76EDBC-D20B-48AF-9B4D-79283B6657C7}"/>
              </a:ext>
            </a:extLst>
          </p:cNvPr>
          <p:cNvSpPr/>
          <p:nvPr/>
        </p:nvSpPr>
        <p:spPr>
          <a:xfrm>
            <a:off x="5215" y="5987671"/>
            <a:ext cx="1211544" cy="880947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6691C91-C3FF-4273-B285-0EAED05E4D18}"/>
              </a:ext>
            </a:extLst>
          </p:cNvPr>
          <p:cNvSpPr/>
          <p:nvPr/>
        </p:nvSpPr>
        <p:spPr>
          <a:xfrm>
            <a:off x="1216759" y="5987671"/>
            <a:ext cx="2286008" cy="880947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 l’incident n’est pas résolu, la demande est transférée aux équipes </a:t>
            </a:r>
            <a:r>
              <a:rPr lang="fr-FR" sz="1100">
                <a:solidFill>
                  <a:schemeClr val="accent6">
                    <a:lumMod val="60000"/>
                    <a:lumOff val="40000"/>
                  </a:schemeClr>
                </a:solidFill>
                <a:latin typeface="Tahoma"/>
              </a:rPr>
              <a:t>projets </a:t>
            </a: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(homologation, développement…)</a:t>
            </a:r>
          </a:p>
        </p:txBody>
      </p:sp>
      <p:sp>
        <p:nvSpPr>
          <p:cNvPr id="64" name="Freeform 241">
            <a:extLst>
              <a:ext uri="{FF2B5EF4-FFF2-40B4-BE49-F238E27FC236}">
                <a16:creationId xmlns:a16="http://schemas.microsoft.com/office/drawing/2014/main" id="{2F33CEFF-B852-47ED-BFE2-EEBD47FDDF25}"/>
              </a:ext>
            </a:extLst>
          </p:cNvPr>
          <p:cNvSpPr>
            <a:spLocks noEditPoints="1"/>
          </p:cNvSpPr>
          <p:nvPr/>
        </p:nvSpPr>
        <p:spPr bwMode="auto">
          <a:xfrm rot="20853100">
            <a:off x="3330443" y="2834567"/>
            <a:ext cx="356607" cy="33826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E4408F78-AA9D-48BB-B0A8-A78638A9C4AB}"/>
              </a:ext>
            </a:extLst>
          </p:cNvPr>
          <p:cNvSpPr txBox="1"/>
          <p:nvPr/>
        </p:nvSpPr>
        <p:spPr>
          <a:xfrm>
            <a:off x="2720687" y="2317000"/>
            <a:ext cx="1073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</a:rPr>
              <a:t>Niveau 1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EE1E431B-1FA7-41F8-858F-60B1C0F4A538}"/>
              </a:ext>
            </a:extLst>
          </p:cNvPr>
          <p:cNvSpPr txBox="1"/>
          <p:nvPr/>
        </p:nvSpPr>
        <p:spPr>
          <a:xfrm>
            <a:off x="71380" y="3518350"/>
            <a:ext cx="1073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Niveau 2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F8C83F8A-6800-4F25-BD79-9DCECE738F79}"/>
              </a:ext>
            </a:extLst>
          </p:cNvPr>
          <p:cNvSpPr txBox="1"/>
          <p:nvPr/>
        </p:nvSpPr>
        <p:spPr>
          <a:xfrm>
            <a:off x="2882915" y="4701482"/>
            <a:ext cx="1073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Niveau 3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1CF08A87-804D-44AF-B4AB-5B3462F16FF4}"/>
              </a:ext>
            </a:extLst>
          </p:cNvPr>
          <p:cNvSpPr txBox="1"/>
          <p:nvPr/>
        </p:nvSpPr>
        <p:spPr>
          <a:xfrm>
            <a:off x="136493" y="5999629"/>
            <a:ext cx="1073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Niveau 4</a:t>
            </a:r>
          </a:p>
        </p:txBody>
      </p:sp>
      <p:pic>
        <p:nvPicPr>
          <p:cNvPr id="125" name="Picture 16">
            <a:extLst>
              <a:ext uri="{FF2B5EF4-FFF2-40B4-BE49-F238E27FC236}">
                <a16:creationId xmlns:a16="http://schemas.microsoft.com/office/drawing/2014/main" id="{6DA13A0A-4154-461E-A3FD-8956F6E5E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0" y="3791318"/>
            <a:ext cx="433484" cy="433484"/>
          </a:xfrm>
          <a:prstGeom prst="rect">
            <a:avLst/>
          </a:prstGeom>
        </p:spPr>
      </p:pic>
      <p:cxnSp>
        <p:nvCxnSpPr>
          <p:cNvPr id="128" name="Connecteur : en angle 127">
            <a:extLst>
              <a:ext uri="{FF2B5EF4-FFF2-40B4-BE49-F238E27FC236}">
                <a16:creationId xmlns:a16="http://schemas.microsoft.com/office/drawing/2014/main" id="{9C0A6D87-0482-4767-B0C3-CBE615106C3E}"/>
              </a:ext>
            </a:extLst>
          </p:cNvPr>
          <p:cNvCxnSpPr>
            <a:cxnSpLocks/>
            <a:endCxn id="133" idx="1"/>
          </p:cNvCxnSpPr>
          <p:nvPr/>
        </p:nvCxnSpPr>
        <p:spPr>
          <a:xfrm rot="16200000" flipH="1">
            <a:off x="4540161" y="3825540"/>
            <a:ext cx="745210" cy="371948"/>
          </a:xfrm>
          <a:prstGeom prst="bentConnector2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7174400-6C7B-47A8-9C52-01BDDCE51112}"/>
              </a:ext>
            </a:extLst>
          </p:cNvPr>
          <p:cNvSpPr/>
          <p:nvPr/>
        </p:nvSpPr>
        <p:spPr>
          <a:xfrm>
            <a:off x="6765643" y="3820535"/>
            <a:ext cx="1206221" cy="1127168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04FB67C-5F53-4F12-A4B9-CF1194224C15}"/>
              </a:ext>
            </a:extLst>
          </p:cNvPr>
          <p:cNvSpPr/>
          <p:nvPr/>
        </p:nvSpPr>
        <p:spPr>
          <a:xfrm>
            <a:off x="4557090" y="2772444"/>
            <a:ext cx="2397275" cy="880947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>
                <a:solidFill>
                  <a:schemeClr val="accent1"/>
                </a:solidFill>
                <a:latin typeface="Tahoma"/>
              </a:rPr>
              <a:t>   Cas 2: </a:t>
            </a:r>
            <a:r>
              <a:rPr lang="fr-FR" sz="1100" dirty="0">
                <a:solidFill>
                  <a:srgbClr val="002060"/>
                </a:solidFill>
                <a:latin typeface="Tahoma"/>
              </a:rPr>
              <a:t>Je rencontre un problème purement technique avec mon application </a:t>
            </a:r>
            <a:r>
              <a:rPr lang="fr-FR" sz="1100" dirty="0" smtClean="0">
                <a:solidFill>
                  <a:srgbClr val="002060"/>
                </a:solidFill>
                <a:latin typeface="Tahoma"/>
              </a:rPr>
              <a:t>mobile (ex. </a:t>
            </a:r>
            <a:r>
              <a:rPr lang="fr-FR" sz="1100" dirty="0">
                <a:solidFill>
                  <a:srgbClr val="002060"/>
                </a:solidFill>
                <a:latin typeface="Tahoma"/>
              </a:rPr>
              <a:t>je ne parviens pas à me </a:t>
            </a:r>
            <a:r>
              <a:rPr lang="fr-FR" sz="1100" dirty="0" smtClean="0">
                <a:solidFill>
                  <a:srgbClr val="002060"/>
                </a:solidFill>
                <a:latin typeface="Tahoma"/>
              </a:rPr>
              <a:t>connecter)</a:t>
            </a:r>
            <a:endParaRPr lang="fr-FR" sz="1100" dirty="0">
              <a:solidFill>
                <a:srgbClr val="002060"/>
              </a:solidFill>
              <a:latin typeface="Tahoma"/>
            </a:endParaRPr>
          </a:p>
        </p:txBody>
      </p:sp>
      <p:pic>
        <p:nvPicPr>
          <p:cNvPr id="132" name="Picture 35">
            <a:extLst>
              <a:ext uri="{FF2B5EF4-FFF2-40B4-BE49-F238E27FC236}">
                <a16:creationId xmlns:a16="http://schemas.microsoft.com/office/drawing/2014/main" id="{21DA05E8-3A63-4D50-B57C-C48C02CEB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04" y="2382506"/>
            <a:ext cx="621193" cy="621192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B5985268-3B0B-47A6-A603-29B139039671}"/>
              </a:ext>
            </a:extLst>
          </p:cNvPr>
          <p:cNvSpPr/>
          <p:nvPr/>
        </p:nvSpPr>
        <p:spPr>
          <a:xfrm>
            <a:off x="5098740" y="3820535"/>
            <a:ext cx="1837850" cy="1127168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me connecte sur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 </a:t>
            </a:r>
            <a:r>
              <a:rPr lang="fr-FR" sz="1100" dirty="0" smtClean="0">
                <a:solidFill>
                  <a:schemeClr val="bg1"/>
                </a:solidFill>
                <a:latin typeface="Tahoma"/>
              </a:rPr>
              <a:t>l’outil de support technique informatique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pour loguer un ticket d’incident en</a:t>
            </a:r>
            <a:r>
              <a:rPr kumimoji="0" lang="fr-FR" sz="11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cliquant sur le lien « Support » de ma page d’authentification </a:t>
            </a: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5" name="Freeform 241">
            <a:extLst>
              <a:ext uri="{FF2B5EF4-FFF2-40B4-BE49-F238E27FC236}">
                <a16:creationId xmlns:a16="http://schemas.microsoft.com/office/drawing/2014/main" id="{BC16C042-8AF5-4BFF-9D6F-F4A765DD80DE}"/>
              </a:ext>
            </a:extLst>
          </p:cNvPr>
          <p:cNvSpPr>
            <a:spLocks noEditPoints="1"/>
          </p:cNvSpPr>
          <p:nvPr/>
        </p:nvSpPr>
        <p:spPr bwMode="auto">
          <a:xfrm rot="20853100">
            <a:off x="7491920" y="4269660"/>
            <a:ext cx="356607" cy="33826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D726E827-6399-4DEE-A96D-4D6B27229C2A}"/>
              </a:ext>
            </a:extLst>
          </p:cNvPr>
          <p:cNvSpPr txBox="1"/>
          <p:nvPr/>
        </p:nvSpPr>
        <p:spPr>
          <a:xfrm>
            <a:off x="7084290" y="3816765"/>
            <a:ext cx="1073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</a:rPr>
              <a:t>Niveau 1</a:t>
            </a:r>
          </a:p>
        </p:txBody>
      </p:sp>
      <p:cxnSp>
        <p:nvCxnSpPr>
          <p:cNvPr id="144" name="Connecteur : en angle 143">
            <a:extLst>
              <a:ext uri="{FF2B5EF4-FFF2-40B4-BE49-F238E27FC236}">
                <a16:creationId xmlns:a16="http://schemas.microsoft.com/office/drawing/2014/main" id="{A11A7B08-177F-4AB3-82A9-6FD2B5A1C47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82263" y="3826603"/>
            <a:ext cx="665221" cy="289833"/>
          </a:xfrm>
          <a:prstGeom prst="bentConnector2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FC3C57E-DB9C-43FE-AD3B-CA3E0EA837D6}"/>
              </a:ext>
            </a:extLst>
          </p:cNvPr>
          <p:cNvSpPr/>
          <p:nvPr/>
        </p:nvSpPr>
        <p:spPr>
          <a:xfrm>
            <a:off x="10683429" y="3835375"/>
            <a:ext cx="1206221" cy="1112327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616EE7E-B122-46C7-A753-3C985BBDFF9D}"/>
              </a:ext>
            </a:extLst>
          </p:cNvPr>
          <p:cNvSpPr/>
          <p:nvPr/>
        </p:nvSpPr>
        <p:spPr>
          <a:xfrm>
            <a:off x="8533842" y="2766815"/>
            <a:ext cx="2336666" cy="880947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>
                <a:solidFill>
                  <a:schemeClr val="accent1"/>
                </a:solidFill>
                <a:latin typeface="Tahoma"/>
              </a:rPr>
              <a:t> Cas 3 : </a:t>
            </a:r>
            <a:r>
              <a:rPr lang="fr-FR" sz="1100">
                <a:solidFill>
                  <a:srgbClr val="002060"/>
                </a:solidFill>
                <a:latin typeface="Tahoma"/>
              </a:rPr>
              <a:t>Je souhaite faire un retour d’expérience utilisateur sur l’application mobile</a:t>
            </a:r>
          </a:p>
          <a:p>
            <a:pPr algn="ctr"/>
            <a:endParaRPr lang="fr-FR" sz="1100" b="1">
              <a:solidFill>
                <a:schemeClr val="accent1"/>
              </a:solidFill>
              <a:latin typeface="Tahoma"/>
            </a:endParaRPr>
          </a:p>
        </p:txBody>
      </p:sp>
      <p:pic>
        <p:nvPicPr>
          <p:cNvPr id="147" name="Picture 35">
            <a:extLst>
              <a:ext uri="{FF2B5EF4-FFF2-40B4-BE49-F238E27FC236}">
                <a16:creationId xmlns:a16="http://schemas.microsoft.com/office/drawing/2014/main" id="{59CF3B86-58D4-4068-B1ED-2D80E0DDF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40" y="2382506"/>
            <a:ext cx="621193" cy="621192"/>
          </a:xfrm>
          <a:prstGeom prst="rect">
            <a:avLst/>
          </a:pr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FAF259D3-E716-4CD7-BCCB-40530AC37963}"/>
              </a:ext>
            </a:extLst>
          </p:cNvPr>
          <p:cNvSpPr/>
          <p:nvPr/>
        </p:nvSpPr>
        <p:spPr>
          <a:xfrm>
            <a:off x="8959790" y="3835376"/>
            <a:ext cx="1724403" cy="1112327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 smtClean="0">
                <a:solidFill>
                  <a:schemeClr val="bg1"/>
                </a:solidFill>
                <a:latin typeface="Tahoma"/>
              </a:rPr>
              <a:t>Je remplis le questionnaire depuis </a:t>
            </a:r>
            <a:r>
              <a:rPr lang="fr-FR" sz="1100" dirty="0">
                <a:solidFill>
                  <a:schemeClr val="bg1"/>
                </a:solidFill>
                <a:latin typeface="Tahoma"/>
              </a:rPr>
              <a:t>mon application en </a:t>
            </a:r>
            <a:r>
              <a:rPr lang="fr-FR" sz="1100" dirty="0" smtClean="0">
                <a:solidFill>
                  <a:schemeClr val="bg1"/>
                </a:solidFill>
                <a:latin typeface="Tahoma"/>
              </a:rPr>
              <a:t>utilisant </a:t>
            </a:r>
            <a:r>
              <a:rPr lang="fr-FR" sz="1100" dirty="0">
                <a:solidFill>
                  <a:schemeClr val="bg1"/>
                </a:solidFill>
                <a:latin typeface="Tahoma"/>
              </a:rPr>
              <a:t>la fonctionnalité « donner mon avis »</a:t>
            </a: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9" name="Freeform 241">
            <a:extLst>
              <a:ext uri="{FF2B5EF4-FFF2-40B4-BE49-F238E27FC236}">
                <a16:creationId xmlns:a16="http://schemas.microsoft.com/office/drawing/2014/main" id="{41AEB3E1-211E-4715-B5F1-D9BF627F0589}"/>
              </a:ext>
            </a:extLst>
          </p:cNvPr>
          <p:cNvSpPr>
            <a:spLocks noEditPoints="1"/>
          </p:cNvSpPr>
          <p:nvPr/>
        </p:nvSpPr>
        <p:spPr bwMode="auto">
          <a:xfrm rot="20853100">
            <a:off x="11409706" y="4284500"/>
            <a:ext cx="356607" cy="33826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92BF5FEB-1D1E-4A77-B5AC-B36E7A14CD0A}"/>
              </a:ext>
            </a:extLst>
          </p:cNvPr>
          <p:cNvSpPr txBox="1"/>
          <p:nvPr/>
        </p:nvSpPr>
        <p:spPr>
          <a:xfrm>
            <a:off x="10909004" y="3816922"/>
            <a:ext cx="1073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</a:rPr>
              <a:t>Niveau 1</a:t>
            </a:r>
          </a:p>
        </p:txBody>
      </p:sp>
      <p:pic>
        <p:nvPicPr>
          <p:cNvPr id="164" name="Graphique 163" descr="Enveloppe">
            <a:extLst>
              <a:ext uri="{FF2B5EF4-FFF2-40B4-BE49-F238E27FC236}">
                <a16:creationId xmlns:a16="http://schemas.microsoft.com/office/drawing/2014/main" id="{058281E3-578C-4FDB-A24C-B4BA0DBE5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806710" y="4030440"/>
            <a:ext cx="529581" cy="529581"/>
          </a:xfrm>
          <a:prstGeom prst="rect">
            <a:avLst/>
          </a:prstGeom>
        </p:spPr>
      </p:pic>
      <p:pic>
        <p:nvPicPr>
          <p:cNvPr id="166" name="Graphique 165" descr="Label">
            <a:extLst>
              <a:ext uri="{FF2B5EF4-FFF2-40B4-BE49-F238E27FC236}">
                <a16:creationId xmlns:a16="http://schemas.microsoft.com/office/drawing/2014/main" id="{8E1BA7B4-F1E5-42D4-BB47-CAE7F11018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882360" y="3980653"/>
            <a:ext cx="556941" cy="556941"/>
          </a:xfrm>
          <a:prstGeom prst="rect">
            <a:avLst/>
          </a:prstGeom>
        </p:spPr>
      </p:pic>
      <p:pic>
        <p:nvPicPr>
          <p:cNvPr id="172" name="Image 171">
            <a:extLst>
              <a:ext uri="{FF2B5EF4-FFF2-40B4-BE49-F238E27FC236}">
                <a16:creationId xmlns:a16="http://schemas.microsoft.com/office/drawing/2014/main" id="{E519F835-2A02-4169-AB3D-D61D7A3920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557" y="1520250"/>
            <a:ext cx="931237" cy="798203"/>
          </a:xfrm>
          <a:prstGeom prst="rect">
            <a:avLst/>
          </a:prstGeom>
        </p:spPr>
      </p:pic>
      <p:cxnSp>
        <p:nvCxnSpPr>
          <p:cNvPr id="175" name="Connecteur : en angle 174">
            <a:extLst>
              <a:ext uri="{FF2B5EF4-FFF2-40B4-BE49-F238E27FC236}">
                <a16:creationId xmlns:a16="http://schemas.microsoft.com/office/drawing/2014/main" id="{1F2AD80E-2AFD-449C-9D46-36634C340136}"/>
              </a:ext>
            </a:extLst>
          </p:cNvPr>
          <p:cNvCxnSpPr>
            <a:cxnSpLocks/>
            <a:endCxn id="106" idx="3"/>
          </p:cNvCxnSpPr>
          <p:nvPr/>
        </p:nvCxnSpPr>
        <p:spPr>
          <a:xfrm rot="5400000">
            <a:off x="3151152" y="5972660"/>
            <a:ext cx="807100" cy="103870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6">
            <a:extLst>
              <a:ext uri="{FF2B5EF4-FFF2-40B4-BE49-F238E27FC236}">
                <a16:creationId xmlns:a16="http://schemas.microsoft.com/office/drawing/2014/main" id="{5F21BB32-F687-4EC3-BD1F-90E374286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89" y="4977241"/>
            <a:ext cx="433484" cy="433484"/>
          </a:xfrm>
          <a:prstGeom prst="rect">
            <a:avLst/>
          </a:prstGeom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E0F82E03-2AB3-4C7E-8354-9C40E24B77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5" y="6340492"/>
            <a:ext cx="433484" cy="433484"/>
          </a:xfrm>
          <a:prstGeom prst="rect">
            <a:avLst/>
          </a:prstGeom>
        </p:spPr>
      </p:pic>
      <p:cxnSp>
        <p:nvCxnSpPr>
          <p:cNvPr id="47" name="Connecteur : en angle 46">
            <a:extLst>
              <a:ext uri="{FF2B5EF4-FFF2-40B4-BE49-F238E27FC236}">
                <a16:creationId xmlns:a16="http://schemas.microsoft.com/office/drawing/2014/main" id="{6381AFDD-C6B9-4A35-BCCD-392708AC34FA}"/>
              </a:ext>
            </a:extLst>
          </p:cNvPr>
          <p:cNvCxnSpPr>
            <a:cxnSpLocks/>
          </p:cNvCxnSpPr>
          <p:nvPr/>
        </p:nvCxnSpPr>
        <p:spPr>
          <a:xfrm rot="5400000">
            <a:off x="2882420" y="3335548"/>
            <a:ext cx="682975" cy="624428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 : en angle 47">
            <a:extLst>
              <a:ext uri="{FF2B5EF4-FFF2-40B4-BE49-F238E27FC236}">
                <a16:creationId xmlns:a16="http://schemas.microsoft.com/office/drawing/2014/main" id="{94AAC696-6BAD-4A3C-90D6-8D3742BA524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4302" y="4668894"/>
            <a:ext cx="838554" cy="289833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47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62E157E-3B2A-4883-8123-45118CF54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1191479"/>
            <a:ext cx="3057080" cy="557439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3650687-9D24-4AE8-BEF0-5D9E78DB5C3D}"/>
              </a:ext>
            </a:extLst>
          </p:cNvPr>
          <p:cNvSpPr txBox="1"/>
          <p:nvPr/>
        </p:nvSpPr>
        <p:spPr>
          <a:xfrm>
            <a:off x="1459684" y="30022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</a:rPr>
              <a:t>Détail des fonctionnalités de l’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</a:rPr>
              <a:t>écra</a:t>
            </a:r>
            <a:r>
              <a:rPr lang="fr-FR" sz="2800" b="1" dirty="0">
                <a:latin typeface="Industria" panose="02000508020000020004" pitchFamily="2" charset="0"/>
              </a:rPr>
              <a:t>n d’accueil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2947BF-96DF-4913-BCCC-75B8D8FEA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916" y="2416203"/>
            <a:ext cx="4279674" cy="2343991"/>
          </a:xfrm>
          <a:prstGeom prst="rect">
            <a:avLst/>
          </a:prstGeom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29" y="1928908"/>
            <a:ext cx="2301873" cy="38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>
            <a:extLst>
              <a:ext uri="{FF2B5EF4-FFF2-40B4-BE49-F238E27FC236}">
                <a16:creationId xmlns:a16="http://schemas.microsoft.com/office/drawing/2014/main" id="{5DE6BBC6-24BD-4418-8D77-D364F11C4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22" y="1253984"/>
            <a:ext cx="2148604" cy="391784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25" y="1666350"/>
            <a:ext cx="1638165" cy="290616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9A25CDE-3B13-4762-8CD2-AB98C712D019}"/>
              </a:ext>
            </a:extLst>
          </p:cNvPr>
          <p:cNvSpPr/>
          <p:nvPr/>
        </p:nvSpPr>
        <p:spPr>
          <a:xfrm>
            <a:off x="9424481" y="2216369"/>
            <a:ext cx="2773069" cy="556398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5DE6BBC6-24BD-4418-8D77-D364F11C4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98" y="1258901"/>
            <a:ext cx="2148604" cy="39178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A25CDE-3B13-4762-8CD2-AB98C712D019}"/>
              </a:ext>
            </a:extLst>
          </p:cNvPr>
          <p:cNvSpPr/>
          <p:nvPr/>
        </p:nvSpPr>
        <p:spPr>
          <a:xfrm>
            <a:off x="9380236" y="3932103"/>
            <a:ext cx="2773069" cy="1508284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1797D2-E813-4A54-8EF6-9DD537669876}"/>
              </a:ext>
            </a:extLst>
          </p:cNvPr>
          <p:cNvSpPr/>
          <p:nvPr/>
        </p:nvSpPr>
        <p:spPr>
          <a:xfrm>
            <a:off x="4202460" y="4956881"/>
            <a:ext cx="2773069" cy="130445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189082" y="1247886"/>
            <a:ext cx="2132242" cy="47555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42432" y="433444"/>
            <a:ext cx="10642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Ecran d’accueil tuile « Formulaires de demandes »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313777" y="1853852"/>
            <a:ext cx="1836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Formulaires de demande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3802" y="1397744"/>
            <a:ext cx="378165" cy="378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D94DC3-90B5-4CC2-A92A-0389ACDCC61F}"/>
              </a:ext>
            </a:extLst>
          </p:cNvPr>
          <p:cNvSpPr/>
          <p:nvPr/>
        </p:nvSpPr>
        <p:spPr>
          <a:xfrm>
            <a:off x="313777" y="2707664"/>
            <a:ext cx="19144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schemeClr val="bg1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L’onglet «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 Formulaires de demande » </a:t>
            </a:r>
            <a:r>
              <a:rPr lang="fr-FR" sz="1400" dirty="0">
                <a:solidFill>
                  <a:schemeClr val="bg1"/>
                </a:solidFill>
                <a:latin typeface="Tahoma"/>
              </a:rPr>
              <a:t>permet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de réaliser des demandes administratives.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chemeClr val="bg1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chemeClr val="bg1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59CB9B-B83A-4879-97A2-C3E03806778D}"/>
              </a:ext>
            </a:extLst>
          </p:cNvPr>
          <p:cNvSpPr txBox="1"/>
          <p:nvPr/>
        </p:nvSpPr>
        <p:spPr>
          <a:xfrm>
            <a:off x="4349724" y="5063680"/>
            <a:ext cx="2549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J’obtiens la liste consolidée d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 démarches RH disponibles* dans l’espace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national et l’espace académique Colibris (celui de l’agent) ; l’affichage se fait par catégorie** de démarche.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576002-A9EE-4522-B102-B3E7B59F28BE}"/>
              </a:ext>
            </a:extLst>
          </p:cNvPr>
          <p:cNvSpPr txBox="1"/>
          <p:nvPr/>
        </p:nvSpPr>
        <p:spPr>
          <a:xfrm>
            <a:off x="9903808" y="4025896"/>
            <a:ext cx="2181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latin typeface="Tahoma"/>
              </a:rPr>
              <a:t>J’accède au formulaire 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Colibris (sans avoir besoin de me </a:t>
            </a:r>
            <a:r>
              <a:rPr lang="fr-FR" sz="1200" dirty="0" err="1" smtClean="0">
                <a:solidFill>
                  <a:srgbClr val="002060"/>
                </a:solidFill>
                <a:latin typeface="Tahoma"/>
              </a:rPr>
              <a:t>réauthentifier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) que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j’ai sélectionné (dans l’espace Colibris national ou académique 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en fonction de là où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ce formulaire est déployé)</a:t>
            </a:r>
          </a:p>
        </p:txBody>
      </p:sp>
      <p:pic>
        <p:nvPicPr>
          <p:cNvPr id="8" name="Graphique 7" descr="Sablier 30%">
            <a:extLst>
              <a:ext uri="{FF2B5EF4-FFF2-40B4-BE49-F238E27FC236}">
                <a16:creationId xmlns:a16="http://schemas.microsoft.com/office/drawing/2014/main" id="{D3B836C6-4BB7-4F9C-AC89-4A77B5953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592065" y="4122881"/>
            <a:ext cx="265426" cy="265426"/>
          </a:xfrm>
          <a:prstGeom prst="rect">
            <a:avLst/>
          </a:prstGeom>
        </p:spPr>
      </p:pic>
      <p:pic>
        <p:nvPicPr>
          <p:cNvPr id="3" name="Graphique 2" descr="Index pointant vers la droite vu du côté du dos de la main">
            <a:extLst>
              <a:ext uri="{FF2B5EF4-FFF2-40B4-BE49-F238E27FC236}">
                <a16:creationId xmlns:a16="http://schemas.microsoft.com/office/drawing/2014/main" id="{C95A3345-F15D-47D2-9B84-5FB21EF53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3187997">
            <a:off x="3239245" y="2249707"/>
            <a:ext cx="508382" cy="48022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19" y="1738293"/>
            <a:ext cx="1672182" cy="2762282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5DE6BBC6-24BD-4418-8D77-D364F11C4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94" y="1258900"/>
            <a:ext cx="2148604" cy="391784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FB65B78-8AD3-4EC5-8D3B-47BF0E9D7B6A}"/>
              </a:ext>
            </a:extLst>
          </p:cNvPr>
          <p:cNvSpPr txBox="1"/>
          <p:nvPr/>
        </p:nvSpPr>
        <p:spPr>
          <a:xfrm>
            <a:off x="9424481" y="2332689"/>
            <a:ext cx="166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88258" y="6426321"/>
            <a:ext cx="8662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* seules les démarches Colibris RH (= nom qui commence par « RH – ») et adaptées à l’agent (= mot clef paramétré dans une démarche Colibris en adéquation avec la catégorie de personnel de l’agent définie dans les SIRH) sont affichées        ** mot clef paramétré dans une démarche Colibris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5576002-A9EE-4522-B102-B3E7B59F28BE}"/>
              </a:ext>
            </a:extLst>
          </p:cNvPr>
          <p:cNvSpPr txBox="1"/>
          <p:nvPr/>
        </p:nvSpPr>
        <p:spPr>
          <a:xfrm>
            <a:off x="9877155" y="2261942"/>
            <a:ext cx="218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Je sélectionne une démarche dans la liste</a:t>
            </a:r>
            <a:endParaRPr lang="fr-FR" sz="1200" dirty="0">
              <a:solidFill>
                <a:srgbClr val="002060"/>
              </a:solidFill>
              <a:latin typeface="Tahoma"/>
            </a:endParaRPr>
          </a:p>
        </p:txBody>
      </p:sp>
      <p:sp>
        <p:nvSpPr>
          <p:cNvPr id="2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61" y="1775910"/>
            <a:ext cx="1672452" cy="272466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4FB65B78-8AD3-4EC5-8D3B-47BF0E9D7B6A}"/>
              </a:ext>
            </a:extLst>
          </p:cNvPr>
          <p:cNvSpPr txBox="1"/>
          <p:nvPr/>
        </p:nvSpPr>
        <p:spPr>
          <a:xfrm>
            <a:off x="5823250" y="2679773"/>
            <a:ext cx="166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FB65B78-8AD3-4EC5-8D3B-47BF0E9D7B6A}"/>
              </a:ext>
            </a:extLst>
          </p:cNvPr>
          <p:cNvSpPr txBox="1"/>
          <p:nvPr/>
        </p:nvSpPr>
        <p:spPr>
          <a:xfrm>
            <a:off x="5690513" y="3195968"/>
            <a:ext cx="166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FB65B78-8AD3-4EC5-8D3B-47BF0E9D7B6A}"/>
              </a:ext>
            </a:extLst>
          </p:cNvPr>
          <p:cNvSpPr txBox="1"/>
          <p:nvPr/>
        </p:nvSpPr>
        <p:spPr>
          <a:xfrm>
            <a:off x="5754423" y="3869479"/>
            <a:ext cx="166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22017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63" y="3221746"/>
            <a:ext cx="915372" cy="138042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22" y="4357620"/>
            <a:ext cx="2615946" cy="127772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74" y="2943796"/>
            <a:ext cx="2671512" cy="12598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189082" y="1247886"/>
            <a:ext cx="1943160" cy="45294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42433" y="364616"/>
            <a:ext cx="962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ZOOM sur l’accès aux démarches RH COLIBRIS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298139" y="1853852"/>
            <a:ext cx="1836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Démarche Colibris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6436" y="1268206"/>
            <a:ext cx="378165" cy="378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D94DC3-90B5-4CC2-A92A-0389ACDCC61F}"/>
              </a:ext>
            </a:extLst>
          </p:cNvPr>
          <p:cNvSpPr/>
          <p:nvPr/>
        </p:nvSpPr>
        <p:spPr>
          <a:xfrm>
            <a:off x="189082" y="2707664"/>
            <a:ext cx="19144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schemeClr val="bg1"/>
              </a:solidFill>
              <a:latin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L’agent accède à sa demande RH (et peut la suivre) en passant par Colibris ou e-colibris*. La demande est saisie dans Colibris.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Le gestionnaire traite** la demande agent dans Colibris.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chemeClr val="bg1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236360" y="7494034"/>
            <a:ext cx="739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* push notification en cas de changement d’état dans e-colibris</a:t>
            </a:r>
          </a:p>
          <a:p>
            <a:r>
              <a:rPr lang="fr-FR" sz="900" dirty="0" smtClean="0"/>
              <a:t>** le gestionnaire valide / refuse la demande agent et met à jour les données SIRH dans un autre outil de gestion</a:t>
            </a:r>
            <a:endParaRPr lang="fr-FR" sz="9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547278" y="4755039"/>
            <a:ext cx="1293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/>
              <a:t>Démarches Colibris</a:t>
            </a:r>
            <a:endParaRPr lang="fr-FR" sz="9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998995" y="2793587"/>
            <a:ext cx="1440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/>
              <a:t>Accès aux démarches Colibris de l’espace national et académique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/>
              <a:t>Pas besoin de se </a:t>
            </a:r>
            <a:r>
              <a:rPr lang="fr-FR" sz="800" dirty="0" err="1" smtClean="0"/>
              <a:t>réauthentifier</a:t>
            </a:r>
            <a:endParaRPr lang="fr-FR" sz="8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523" y="1678773"/>
            <a:ext cx="728468" cy="54564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328" y="1765032"/>
            <a:ext cx="438382" cy="33433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9455134" y="2072520"/>
            <a:ext cx="1239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Pléiade / </a:t>
            </a:r>
            <a:r>
              <a:rPr lang="fr-FR" sz="1000" dirty="0" err="1" smtClean="0"/>
              <a:t>Arena</a:t>
            </a:r>
            <a:endParaRPr lang="fr-FR" sz="1000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0031198" y="2344236"/>
            <a:ext cx="41322" cy="1971573"/>
          </a:xfrm>
          <a:prstGeom prst="straightConnector1">
            <a:avLst/>
          </a:prstGeom>
          <a:ln w="25400">
            <a:solidFill>
              <a:srgbClr val="5670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0072520" y="2844222"/>
            <a:ext cx="17222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Accès à un espace Colibris en mode web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Besoin de s’authentifier</a:t>
            </a:r>
            <a:endParaRPr lang="fr-FR" sz="1000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9356651" y="2360552"/>
            <a:ext cx="458524" cy="738083"/>
          </a:xfrm>
          <a:prstGeom prst="straightConnector1">
            <a:avLst/>
          </a:prstGeom>
          <a:ln w="25400">
            <a:solidFill>
              <a:srgbClr val="5670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00" y="3155119"/>
            <a:ext cx="912926" cy="1404867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/>
        </p:nvCxnSpPr>
        <p:spPr>
          <a:xfrm flipH="1">
            <a:off x="4175135" y="3499100"/>
            <a:ext cx="1369864" cy="571688"/>
          </a:xfrm>
          <a:prstGeom prst="straightConnector1">
            <a:avLst/>
          </a:prstGeom>
          <a:ln w="25400">
            <a:solidFill>
              <a:srgbClr val="5670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593558" y="4517419"/>
            <a:ext cx="124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Démarches Colibris</a:t>
            </a:r>
            <a:endParaRPr lang="fr-FR" sz="1000" dirty="0"/>
          </a:p>
        </p:txBody>
      </p:sp>
      <p:sp>
        <p:nvSpPr>
          <p:cNvPr id="32" name="Espace réservé du contenu 10"/>
          <p:cNvSpPr txBox="1">
            <a:spLocks/>
          </p:cNvSpPr>
          <p:nvPr/>
        </p:nvSpPr>
        <p:spPr bwMode="gray">
          <a:xfrm>
            <a:off x="7074541" y="1659597"/>
            <a:ext cx="4918989" cy="41761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2" indent="0">
              <a:spcBef>
                <a:spcPts val="0"/>
              </a:spcBef>
              <a:spcAft>
                <a:spcPts val="500"/>
              </a:spcAft>
              <a:buSzPct val="70000"/>
              <a:buFont typeface="Arial" pitchFamily="34" charset="0"/>
              <a:buNone/>
              <a:defRPr/>
            </a:pPr>
            <a:r>
              <a:rPr lang="fr-FR" sz="1800" b="1" dirty="0" smtClean="0"/>
              <a:t>Canal web</a:t>
            </a:r>
          </a:p>
          <a:p>
            <a:pPr marL="180000" lvl="2" indent="0">
              <a:spcBef>
                <a:spcPts val="0"/>
              </a:spcBef>
              <a:spcAft>
                <a:spcPts val="500"/>
              </a:spcAft>
              <a:buSzPct val="70000"/>
              <a:buFont typeface="Arial" pitchFamily="34" charset="0"/>
              <a:buNone/>
              <a:defRPr/>
            </a:pPr>
            <a:endParaRPr lang="fr-FR" sz="1800" b="1" dirty="0"/>
          </a:p>
          <a:p>
            <a:pPr marL="180000" lvl="2" indent="0">
              <a:spcBef>
                <a:spcPts val="0"/>
              </a:spcBef>
              <a:spcAft>
                <a:spcPts val="500"/>
              </a:spcAft>
              <a:buSzPct val="70000"/>
              <a:buFont typeface="Arial" pitchFamily="34" charset="0"/>
              <a:buNone/>
              <a:defRPr/>
            </a:pPr>
            <a:endParaRPr lang="fr-FR" sz="1800" b="1" dirty="0" smtClean="0"/>
          </a:p>
          <a:p>
            <a:pPr marL="180000" lvl="2" indent="0">
              <a:spcBef>
                <a:spcPts val="0"/>
              </a:spcBef>
              <a:spcAft>
                <a:spcPts val="500"/>
              </a:spcAft>
              <a:buSzPct val="70000"/>
              <a:buFont typeface="Arial" pitchFamily="34" charset="0"/>
              <a:buNone/>
              <a:defRPr/>
            </a:pPr>
            <a:endParaRPr lang="fr-FR" sz="1100" b="1" dirty="0" smtClean="0"/>
          </a:p>
        </p:txBody>
      </p:sp>
      <p:sp>
        <p:nvSpPr>
          <p:cNvPr id="33" name="Espace réservé du contenu 10"/>
          <p:cNvSpPr txBox="1">
            <a:spLocks/>
          </p:cNvSpPr>
          <p:nvPr/>
        </p:nvSpPr>
        <p:spPr bwMode="gray">
          <a:xfrm>
            <a:off x="2244650" y="1676147"/>
            <a:ext cx="4285919" cy="415964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2" indent="0">
              <a:spcBef>
                <a:spcPts val="0"/>
              </a:spcBef>
              <a:spcAft>
                <a:spcPts val="500"/>
              </a:spcAft>
              <a:buSzPct val="70000"/>
              <a:buFont typeface="Arial" pitchFamily="34" charset="0"/>
              <a:buNone/>
              <a:defRPr/>
            </a:pPr>
            <a:r>
              <a:rPr lang="fr-FR" sz="1800" b="1" dirty="0" smtClean="0"/>
              <a:t>Canal mobile</a:t>
            </a:r>
          </a:p>
          <a:p>
            <a:pPr marL="180000" lvl="2" indent="0">
              <a:spcBef>
                <a:spcPts val="0"/>
              </a:spcBef>
              <a:spcAft>
                <a:spcPts val="500"/>
              </a:spcAft>
              <a:buSzPct val="70000"/>
              <a:buFont typeface="Arial" pitchFamily="34" charset="0"/>
              <a:buNone/>
              <a:defRPr/>
            </a:pPr>
            <a:endParaRPr lang="fr-FR" sz="1800" b="1" dirty="0"/>
          </a:p>
          <a:p>
            <a:pPr marL="180000" lvl="2" indent="0">
              <a:spcBef>
                <a:spcPts val="0"/>
              </a:spcBef>
              <a:spcAft>
                <a:spcPts val="500"/>
              </a:spcAft>
              <a:buSzPct val="70000"/>
              <a:buFont typeface="Arial" pitchFamily="34" charset="0"/>
              <a:buNone/>
              <a:defRPr/>
            </a:pPr>
            <a:endParaRPr lang="fr-FR" sz="1800" b="1" dirty="0" smtClean="0"/>
          </a:p>
          <a:p>
            <a:pPr marL="180000" lvl="2" indent="0">
              <a:spcBef>
                <a:spcPts val="0"/>
              </a:spcBef>
              <a:spcAft>
                <a:spcPts val="500"/>
              </a:spcAft>
              <a:buSzPct val="70000"/>
              <a:buFont typeface="Arial" pitchFamily="34" charset="0"/>
              <a:buNone/>
              <a:defRPr/>
            </a:pPr>
            <a:endParaRPr lang="fr-FR" sz="1100" b="1" dirty="0" smtClean="0"/>
          </a:p>
        </p:txBody>
      </p:sp>
      <p:sp>
        <p:nvSpPr>
          <p:cNvPr id="34" name="ZoneTexte 33"/>
          <p:cNvSpPr txBox="1"/>
          <p:nvPr/>
        </p:nvSpPr>
        <p:spPr>
          <a:xfrm>
            <a:off x="1619671" y="6426321"/>
            <a:ext cx="8013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* push notification en cas de changement d’état dans </a:t>
            </a:r>
            <a:r>
              <a:rPr lang="fr-FR" sz="1000" dirty="0"/>
              <a:t>e-colibris (fonctionnalité disponible dans e-colibris à partir </a:t>
            </a:r>
            <a:r>
              <a:rPr lang="fr-FR" sz="1000" dirty="0" smtClean="0"/>
              <a:t>de janvier 2022)</a:t>
            </a:r>
          </a:p>
          <a:p>
            <a:r>
              <a:rPr lang="fr-FR" sz="1000" dirty="0" smtClean="0"/>
              <a:t>** le gestionnaire valide / refuse la demande agent et met à jour les données SIRH dans un autre outil de gestion</a:t>
            </a:r>
            <a:endParaRPr lang="fr-FR" sz="1000" dirty="0"/>
          </a:p>
        </p:txBody>
      </p:sp>
      <p:sp>
        <p:nvSpPr>
          <p:cNvPr id="35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61" y="3120777"/>
            <a:ext cx="1112565" cy="19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>
            <a:extLst>
              <a:ext uri="{FF2B5EF4-FFF2-40B4-BE49-F238E27FC236}">
                <a16:creationId xmlns:a16="http://schemas.microsoft.com/office/drawing/2014/main" id="{D6859BC9-C996-4256-8B74-6196854FB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63" y="1170498"/>
            <a:ext cx="2805858" cy="44633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59" y="1773419"/>
            <a:ext cx="2150708" cy="30837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180115" y="1247886"/>
            <a:ext cx="2132242" cy="46680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28086"/>
            <a:ext cx="975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Ecran d’accueil tuile « </a:t>
            </a:r>
            <a:r>
              <a:rPr lang="fr-FR" sz="2800" b="1" noProof="0" dirty="0">
                <a:latin typeface="Industria" panose="02000508020000020004" pitchFamily="2" charset="0"/>
              </a:rPr>
              <a:t>S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uivi des demandes »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345268" y="1683606"/>
            <a:ext cx="1816215" cy="3831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Suivi des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demandes*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noProof="0" dirty="0">
              <a:solidFill>
                <a:schemeClr val="bg1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  <a:latin typeface="Tahoma"/>
              </a:rPr>
              <a:t>Je retrouve ici l’historique de toutes mes demandes </a:t>
            </a:r>
            <a:r>
              <a:rPr lang="fr-FR" sz="1400" dirty="0" smtClean="0">
                <a:solidFill>
                  <a:schemeClr val="bg1"/>
                </a:solidFill>
                <a:latin typeface="Tahoma"/>
              </a:rPr>
              <a:t>RH faites dans Colibris.</a:t>
            </a:r>
            <a:endParaRPr lang="fr-FR" sz="1400" dirty="0">
              <a:solidFill>
                <a:schemeClr val="bg1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chemeClr val="bg1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  <a:latin typeface="Tahoma"/>
              </a:rPr>
              <a:t>Je visualise l’état de traitement </a:t>
            </a:r>
            <a:r>
              <a:rPr lang="fr-FR" sz="1400" dirty="0" smtClean="0">
                <a:solidFill>
                  <a:schemeClr val="bg1"/>
                </a:solidFill>
                <a:latin typeface="Tahoma"/>
              </a:rPr>
              <a:t>de </a:t>
            </a:r>
            <a:r>
              <a:rPr lang="fr-FR" sz="1400" dirty="0">
                <a:solidFill>
                  <a:schemeClr val="bg1"/>
                </a:solidFill>
                <a:latin typeface="Tahoma"/>
              </a:rPr>
              <a:t>mes demandes et je visualise la prise en charge et la validation par mon </a:t>
            </a:r>
            <a:r>
              <a:rPr lang="fr-FR" sz="1400" dirty="0" smtClean="0">
                <a:solidFill>
                  <a:schemeClr val="bg1"/>
                </a:solidFill>
                <a:latin typeface="Tahoma"/>
              </a:rPr>
              <a:t>gestionnaire.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7630" y="1267428"/>
            <a:ext cx="378165" cy="378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CC3B41-1E52-4E69-89E2-84A2E1C3BA50}"/>
              </a:ext>
            </a:extLst>
          </p:cNvPr>
          <p:cNvSpPr/>
          <p:nvPr/>
        </p:nvSpPr>
        <p:spPr>
          <a:xfrm>
            <a:off x="8484921" y="3792256"/>
            <a:ext cx="3707079" cy="917396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B5C74F-C1F9-4E76-A373-98C8B6448BB0}"/>
              </a:ext>
            </a:extLst>
          </p:cNvPr>
          <p:cNvSpPr txBox="1"/>
          <p:nvPr/>
        </p:nvSpPr>
        <p:spPr>
          <a:xfrm>
            <a:off x="8854500" y="4144329"/>
            <a:ext cx="317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clique sur « Consulter » si je souhaite voir les détails de ma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demande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B65B78-8AD3-4EC5-8D3B-47BF0E9D7B6A}"/>
              </a:ext>
            </a:extLst>
          </p:cNvPr>
          <p:cNvSpPr txBox="1"/>
          <p:nvPr/>
        </p:nvSpPr>
        <p:spPr>
          <a:xfrm>
            <a:off x="8789722" y="3833556"/>
            <a:ext cx="166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5B5229-B31F-498D-9DB1-313D5F585276}"/>
              </a:ext>
            </a:extLst>
          </p:cNvPr>
          <p:cNvSpPr txBox="1"/>
          <p:nvPr/>
        </p:nvSpPr>
        <p:spPr>
          <a:xfrm>
            <a:off x="7322414" y="4249054"/>
            <a:ext cx="166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48B8E9E7-5D44-417E-9D0A-A1E6909579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619671" y="6426321"/>
            <a:ext cx="6845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* fonctionnalité disponible dans e-colibris à partir du 15 décembre 2021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48" y="1666350"/>
            <a:ext cx="1638165" cy="2906167"/>
          </a:xfrm>
          <a:prstGeom prst="rect">
            <a:avLst/>
          </a:prstGeom>
        </p:spPr>
      </p:pic>
      <p:pic>
        <p:nvPicPr>
          <p:cNvPr id="2" name="Graphique 1" descr="Index pointant vers la droite vu du côté du dos de la main">
            <a:extLst>
              <a:ext uri="{FF2B5EF4-FFF2-40B4-BE49-F238E27FC236}">
                <a16:creationId xmlns:a16="http://schemas.microsoft.com/office/drawing/2014/main" id="{412EB447-4DB0-424A-AB55-F30A5B643B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3187997">
            <a:off x="4388251" y="2245592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400B05A-7145-40E5-9383-7A79D4D6CA0B}"/>
              </a:ext>
            </a:extLst>
          </p:cNvPr>
          <p:cNvSpPr/>
          <p:nvPr/>
        </p:nvSpPr>
        <p:spPr>
          <a:xfrm>
            <a:off x="159577" y="1260527"/>
            <a:ext cx="2180589" cy="4502964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12888CC-4B0C-4C62-A1D6-A2D97E58B823}"/>
              </a:ext>
            </a:extLst>
          </p:cNvPr>
          <p:cNvSpPr txBox="1"/>
          <p:nvPr/>
        </p:nvSpPr>
        <p:spPr>
          <a:xfrm>
            <a:off x="263448" y="1476928"/>
            <a:ext cx="207671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 statuts pour la gestion de mes demandes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rgbClr val="002060"/>
              </a:solidFill>
              <a:latin typeface="Tahom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peux </a:t>
            </a:r>
            <a:r>
              <a:rPr lang="fr-FR" sz="1400" dirty="0">
                <a:solidFill>
                  <a:srgbClr val="002060"/>
                </a:solidFill>
                <a:latin typeface="Tahoma"/>
              </a:rPr>
              <a:t>visualiser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toutes mes demandes en quelques clics.</a:t>
            </a:r>
          </a:p>
        </p:txBody>
      </p:sp>
      <p:grpSp>
        <p:nvGrpSpPr>
          <p:cNvPr id="33" name="Group 1">
            <a:extLst>
              <a:ext uri="{FF2B5EF4-FFF2-40B4-BE49-F238E27FC236}">
                <a16:creationId xmlns:a16="http://schemas.microsoft.com/office/drawing/2014/main" id="{B55C086B-52F9-4A9B-AF22-384E3927A747}"/>
              </a:ext>
            </a:extLst>
          </p:cNvPr>
          <p:cNvGrpSpPr/>
          <p:nvPr/>
        </p:nvGrpSpPr>
        <p:grpSpPr>
          <a:xfrm>
            <a:off x="465597" y="4055424"/>
            <a:ext cx="1209575" cy="873603"/>
            <a:chOff x="-527393" y="569622"/>
            <a:chExt cx="8991323" cy="6612298"/>
          </a:xfrm>
        </p:grpSpPr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ADB2C743-469B-4C47-9147-08A70CEF9E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99703">
              <a:off x="4211659" y="715286"/>
              <a:ext cx="4114854" cy="4107883"/>
            </a:xfrm>
            <a:prstGeom prst="ellipse">
              <a:avLst/>
            </a:prstGeom>
            <a:solidFill>
              <a:schemeClr val="bg2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5" name="Rectangle 26">
              <a:extLst>
                <a:ext uri="{FF2B5EF4-FFF2-40B4-BE49-F238E27FC236}">
                  <a16:creationId xmlns:a16="http://schemas.microsoft.com/office/drawing/2014/main" id="{D743B6B2-BE24-4FEF-8BA6-9A17C8A4C9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99703">
              <a:off x="4006422" y="3692641"/>
              <a:ext cx="501868" cy="51348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3CCF7147-E833-47ED-B010-3A9FD853D3F0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1676404" y="5402236"/>
              <a:ext cx="1294170" cy="1171025"/>
            </a:xfrm>
            <a:custGeom>
              <a:avLst/>
              <a:gdLst>
                <a:gd name="T0" fmla="*/ 383 w 383"/>
                <a:gd name="T1" fmla="*/ 0 h 347"/>
                <a:gd name="T2" fmla="*/ 200 w 383"/>
                <a:gd name="T3" fmla="*/ 198 h 347"/>
                <a:gd name="T4" fmla="*/ 200 w 383"/>
                <a:gd name="T5" fmla="*/ 347 h 347"/>
                <a:gd name="T6" fmla="*/ 0 w 383"/>
                <a:gd name="T7" fmla="*/ 347 h 347"/>
                <a:gd name="T8" fmla="*/ 0 w 383"/>
                <a:gd name="T9" fmla="*/ 90 h 347"/>
                <a:gd name="T10" fmla="*/ 383 w 383"/>
                <a:gd name="T11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347">
                  <a:moveTo>
                    <a:pt x="383" y="0"/>
                  </a:moveTo>
                  <a:cubicBezTo>
                    <a:pt x="383" y="0"/>
                    <a:pt x="352" y="89"/>
                    <a:pt x="200" y="198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F2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F6D162F9-41FF-4AEA-8FB5-D564C30575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99703">
              <a:off x="2671354" y="3561943"/>
              <a:ext cx="1026971" cy="22026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F76E10D6-5E5B-4321-A85C-2CC73C396E62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3412770" y="4383316"/>
              <a:ext cx="1382461" cy="910798"/>
            </a:xfrm>
            <a:custGeom>
              <a:avLst/>
              <a:gdLst>
                <a:gd name="T0" fmla="*/ 395 w 409"/>
                <a:gd name="T1" fmla="*/ 56 h 270"/>
                <a:gd name="T2" fmla="*/ 352 w 409"/>
                <a:gd name="T3" fmla="*/ 150 h 270"/>
                <a:gd name="T4" fmla="*/ 107 w 409"/>
                <a:gd name="T5" fmla="*/ 256 h 270"/>
                <a:gd name="T6" fmla="*/ 14 w 409"/>
                <a:gd name="T7" fmla="*/ 213 h 270"/>
                <a:gd name="T8" fmla="*/ 14 w 409"/>
                <a:gd name="T9" fmla="*/ 213 h 270"/>
                <a:gd name="T10" fmla="*/ 57 w 409"/>
                <a:gd name="T11" fmla="*/ 119 h 270"/>
                <a:gd name="T12" fmla="*/ 301 w 409"/>
                <a:gd name="T13" fmla="*/ 14 h 270"/>
                <a:gd name="T14" fmla="*/ 395 w 409"/>
                <a:gd name="T15" fmla="*/ 5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6"/>
                  </a:moveTo>
                  <a:cubicBezTo>
                    <a:pt x="409" y="94"/>
                    <a:pt x="390" y="136"/>
                    <a:pt x="352" y="150"/>
                  </a:cubicBezTo>
                  <a:cubicBezTo>
                    <a:pt x="107" y="256"/>
                    <a:pt x="107" y="256"/>
                    <a:pt x="107" y="256"/>
                  </a:cubicBezTo>
                  <a:cubicBezTo>
                    <a:pt x="70" y="270"/>
                    <a:pt x="28" y="250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0" y="175"/>
                    <a:pt x="19" y="133"/>
                    <a:pt x="57" y="119"/>
                  </a:cubicBezTo>
                  <a:cubicBezTo>
                    <a:pt x="301" y="14"/>
                    <a:pt x="301" y="14"/>
                    <a:pt x="301" y="14"/>
                  </a:cubicBezTo>
                  <a:cubicBezTo>
                    <a:pt x="339" y="0"/>
                    <a:pt x="381" y="19"/>
                    <a:pt x="395" y="56"/>
                  </a:cubicBezTo>
                  <a:close/>
                </a:path>
              </a:pathLst>
            </a:custGeom>
            <a:solidFill>
              <a:srgbClr val="F2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0C4A78E4-CE74-4CB4-8986-4972F09941A7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3529850" y="4341913"/>
              <a:ext cx="304374" cy="425194"/>
            </a:xfrm>
            <a:custGeom>
              <a:avLst/>
              <a:gdLst>
                <a:gd name="T0" fmla="*/ 12 w 90"/>
                <a:gd name="T1" fmla="*/ 78 h 126"/>
                <a:gd name="T2" fmla="*/ 48 w 90"/>
                <a:gd name="T3" fmla="*/ 0 h 126"/>
                <a:gd name="T4" fmla="*/ 90 w 90"/>
                <a:gd name="T5" fmla="*/ 114 h 126"/>
                <a:gd name="T6" fmla="*/ 12 w 90"/>
                <a:gd name="T7" fmla="*/ 7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26">
                  <a:moveTo>
                    <a:pt x="12" y="78"/>
                  </a:moveTo>
                  <a:cubicBezTo>
                    <a:pt x="0" y="47"/>
                    <a:pt x="16" y="12"/>
                    <a:pt x="48" y="0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59" y="126"/>
                    <a:pt x="24" y="110"/>
                    <a:pt x="12" y="78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4124AFF0-1A8E-4876-8612-04F8F8BFC6AB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2993590" y="4694061"/>
              <a:ext cx="1382461" cy="913122"/>
            </a:xfrm>
            <a:custGeom>
              <a:avLst/>
              <a:gdLst>
                <a:gd name="T0" fmla="*/ 395 w 409"/>
                <a:gd name="T1" fmla="*/ 57 h 271"/>
                <a:gd name="T2" fmla="*/ 352 w 409"/>
                <a:gd name="T3" fmla="*/ 151 h 271"/>
                <a:gd name="T4" fmla="*/ 108 w 409"/>
                <a:gd name="T5" fmla="*/ 256 h 271"/>
                <a:gd name="T6" fmla="*/ 14 w 409"/>
                <a:gd name="T7" fmla="*/ 214 h 271"/>
                <a:gd name="T8" fmla="*/ 14 w 409"/>
                <a:gd name="T9" fmla="*/ 214 h 271"/>
                <a:gd name="T10" fmla="*/ 57 w 409"/>
                <a:gd name="T11" fmla="*/ 120 h 271"/>
                <a:gd name="T12" fmla="*/ 301 w 409"/>
                <a:gd name="T13" fmla="*/ 15 h 271"/>
                <a:gd name="T14" fmla="*/ 395 w 409"/>
                <a:gd name="T15" fmla="*/ 5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1">
                  <a:moveTo>
                    <a:pt x="395" y="57"/>
                  </a:moveTo>
                  <a:cubicBezTo>
                    <a:pt x="409" y="95"/>
                    <a:pt x="390" y="137"/>
                    <a:pt x="352" y="151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0" y="271"/>
                    <a:pt x="28" y="251"/>
                    <a:pt x="14" y="214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0" y="176"/>
                    <a:pt x="19" y="134"/>
                    <a:pt x="57" y="120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39" y="0"/>
                    <a:pt x="381" y="20"/>
                    <a:pt x="395" y="57"/>
                  </a:cubicBezTo>
                  <a:close/>
                </a:path>
              </a:pathLst>
            </a:custGeom>
            <a:solidFill>
              <a:srgbClr val="F2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2DC914B5-E192-401B-8257-EFBAA77E30AD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3122240" y="4647460"/>
              <a:ext cx="309021" cy="425194"/>
            </a:xfrm>
            <a:custGeom>
              <a:avLst/>
              <a:gdLst>
                <a:gd name="T0" fmla="*/ 12 w 91"/>
                <a:gd name="T1" fmla="*/ 79 h 126"/>
                <a:gd name="T2" fmla="*/ 48 w 91"/>
                <a:gd name="T3" fmla="*/ 0 h 126"/>
                <a:gd name="T4" fmla="*/ 91 w 91"/>
                <a:gd name="T5" fmla="*/ 114 h 126"/>
                <a:gd name="T6" fmla="*/ 12 w 91"/>
                <a:gd name="T7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6">
                  <a:moveTo>
                    <a:pt x="12" y="79"/>
                  </a:moveTo>
                  <a:cubicBezTo>
                    <a:pt x="0" y="47"/>
                    <a:pt x="16" y="12"/>
                    <a:pt x="48" y="0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59" y="126"/>
                    <a:pt x="24" y="110"/>
                    <a:pt x="12" y="79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ECF8D781-8365-4940-82A6-440A87FA6493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1541640" y="3570670"/>
              <a:ext cx="1821595" cy="2609250"/>
            </a:xfrm>
            <a:custGeom>
              <a:avLst/>
              <a:gdLst>
                <a:gd name="T0" fmla="*/ 486 w 539"/>
                <a:gd name="T1" fmla="*/ 66 h 773"/>
                <a:gd name="T2" fmla="*/ 358 w 539"/>
                <a:gd name="T3" fmla="*/ 9 h 773"/>
                <a:gd name="T4" fmla="*/ 276 w 539"/>
                <a:gd name="T5" fmla="*/ 5 h 773"/>
                <a:gd name="T6" fmla="*/ 142 w 539"/>
                <a:gd name="T7" fmla="*/ 5 h 773"/>
                <a:gd name="T8" fmla="*/ 86 w 539"/>
                <a:gd name="T9" fmla="*/ 5 h 773"/>
                <a:gd name="T10" fmla="*/ 0 w 539"/>
                <a:gd name="T11" fmla="*/ 80 h 773"/>
                <a:gd name="T12" fmla="*/ 0 w 539"/>
                <a:gd name="T13" fmla="*/ 136 h 773"/>
                <a:gd name="T14" fmla="*/ 0 w 539"/>
                <a:gd name="T15" fmla="*/ 540 h 773"/>
                <a:gd name="T16" fmla="*/ 124 w 539"/>
                <a:gd name="T17" fmla="*/ 675 h 773"/>
                <a:gd name="T18" fmla="*/ 124 w 539"/>
                <a:gd name="T19" fmla="*/ 773 h 773"/>
                <a:gd name="T20" fmla="*/ 344 w 539"/>
                <a:gd name="T21" fmla="*/ 773 h 773"/>
                <a:gd name="T22" fmla="*/ 344 w 539"/>
                <a:gd name="T23" fmla="*/ 596 h 773"/>
                <a:gd name="T24" fmla="*/ 344 w 539"/>
                <a:gd name="T25" fmla="*/ 552 h 773"/>
                <a:gd name="T26" fmla="*/ 189 w 539"/>
                <a:gd name="T27" fmla="*/ 148 h 773"/>
                <a:gd name="T28" fmla="*/ 316 w 539"/>
                <a:gd name="T29" fmla="*/ 151 h 773"/>
                <a:gd name="T30" fmla="*/ 426 w 539"/>
                <a:gd name="T31" fmla="*/ 198 h 773"/>
                <a:gd name="T32" fmla="*/ 522 w 539"/>
                <a:gd name="T33" fmla="*/ 162 h 773"/>
                <a:gd name="T34" fmla="*/ 486 w 539"/>
                <a:gd name="T35" fmla="*/ 66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9" h="773">
                  <a:moveTo>
                    <a:pt x="486" y="66"/>
                  </a:moveTo>
                  <a:cubicBezTo>
                    <a:pt x="358" y="9"/>
                    <a:pt x="358" y="9"/>
                    <a:pt x="358" y="9"/>
                  </a:cubicBezTo>
                  <a:cubicBezTo>
                    <a:pt x="339" y="0"/>
                    <a:pt x="285" y="5"/>
                    <a:pt x="276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43" y="5"/>
                    <a:pt x="0" y="35"/>
                    <a:pt x="0" y="8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610"/>
                    <a:pt x="56" y="669"/>
                    <a:pt x="124" y="675"/>
                  </a:cubicBezTo>
                  <a:cubicBezTo>
                    <a:pt x="124" y="773"/>
                    <a:pt x="124" y="773"/>
                    <a:pt x="124" y="773"/>
                  </a:cubicBezTo>
                  <a:cubicBezTo>
                    <a:pt x="344" y="773"/>
                    <a:pt x="344" y="773"/>
                    <a:pt x="344" y="773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52"/>
                    <a:pt x="344" y="552"/>
                    <a:pt x="344" y="552"/>
                  </a:cubicBezTo>
                  <a:cubicBezTo>
                    <a:pt x="344" y="303"/>
                    <a:pt x="189" y="148"/>
                    <a:pt x="189" y="148"/>
                  </a:cubicBezTo>
                  <a:cubicBezTo>
                    <a:pt x="189" y="148"/>
                    <a:pt x="284" y="147"/>
                    <a:pt x="316" y="151"/>
                  </a:cubicBezTo>
                  <a:cubicBezTo>
                    <a:pt x="350" y="155"/>
                    <a:pt x="426" y="198"/>
                    <a:pt x="426" y="198"/>
                  </a:cubicBezTo>
                  <a:cubicBezTo>
                    <a:pt x="462" y="215"/>
                    <a:pt x="506" y="199"/>
                    <a:pt x="522" y="162"/>
                  </a:cubicBezTo>
                  <a:cubicBezTo>
                    <a:pt x="539" y="126"/>
                    <a:pt x="523" y="83"/>
                    <a:pt x="486" y="66"/>
                  </a:cubicBezTo>
                  <a:close/>
                </a:path>
              </a:pathLst>
            </a:custGeom>
            <a:solidFill>
              <a:srgbClr val="FCC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F109D9A-9E45-42AE-A69B-A403F86FFA37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3385134" y="4785260"/>
              <a:ext cx="311344" cy="411254"/>
            </a:xfrm>
            <a:custGeom>
              <a:avLst/>
              <a:gdLst>
                <a:gd name="T0" fmla="*/ 79 w 92"/>
                <a:gd name="T1" fmla="*/ 79 h 122"/>
                <a:gd name="T2" fmla="*/ 0 w 92"/>
                <a:gd name="T3" fmla="*/ 108 h 122"/>
                <a:gd name="T4" fmla="*/ 49 w 92"/>
                <a:gd name="T5" fmla="*/ 0 h 122"/>
                <a:gd name="T6" fmla="*/ 79 w 92"/>
                <a:gd name="T7" fmla="*/ 7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22">
                  <a:moveTo>
                    <a:pt x="79" y="79"/>
                  </a:moveTo>
                  <a:cubicBezTo>
                    <a:pt x="65" y="109"/>
                    <a:pt x="30" y="122"/>
                    <a:pt x="0" y="10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9" y="14"/>
                    <a:pt x="92" y="49"/>
                    <a:pt x="79" y="79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4" name="Rectangle 35">
              <a:extLst>
                <a:ext uri="{FF2B5EF4-FFF2-40B4-BE49-F238E27FC236}">
                  <a16:creationId xmlns:a16="http://schemas.microsoft.com/office/drawing/2014/main" id="{2E852AC8-1ED6-46A7-B931-35AA965F07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99703">
              <a:off x="-231151" y="5249960"/>
              <a:ext cx="1635718" cy="22282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5" name="Rectangle 36">
              <a:extLst>
                <a:ext uri="{FF2B5EF4-FFF2-40B4-BE49-F238E27FC236}">
                  <a16:creationId xmlns:a16="http://schemas.microsoft.com/office/drawing/2014/main" id="{4A7E63A1-E102-42A4-A237-FF9596FF9D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99703">
              <a:off x="429522" y="5606156"/>
              <a:ext cx="783008" cy="222820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39C5801F-1A62-45C7-8513-5F31D24A45D9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2566749" y="4995480"/>
              <a:ext cx="1382461" cy="910798"/>
            </a:xfrm>
            <a:custGeom>
              <a:avLst/>
              <a:gdLst>
                <a:gd name="T0" fmla="*/ 395 w 409"/>
                <a:gd name="T1" fmla="*/ 57 h 270"/>
                <a:gd name="T2" fmla="*/ 352 w 409"/>
                <a:gd name="T3" fmla="*/ 151 h 270"/>
                <a:gd name="T4" fmla="*/ 108 w 409"/>
                <a:gd name="T5" fmla="*/ 256 h 270"/>
                <a:gd name="T6" fmla="*/ 14 w 409"/>
                <a:gd name="T7" fmla="*/ 214 h 270"/>
                <a:gd name="T8" fmla="*/ 14 w 409"/>
                <a:gd name="T9" fmla="*/ 214 h 270"/>
                <a:gd name="T10" fmla="*/ 57 w 409"/>
                <a:gd name="T11" fmla="*/ 120 h 270"/>
                <a:gd name="T12" fmla="*/ 301 w 409"/>
                <a:gd name="T13" fmla="*/ 14 h 270"/>
                <a:gd name="T14" fmla="*/ 395 w 409"/>
                <a:gd name="T15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7"/>
                  </a:moveTo>
                  <a:cubicBezTo>
                    <a:pt x="409" y="95"/>
                    <a:pt x="390" y="137"/>
                    <a:pt x="352" y="151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0" y="270"/>
                    <a:pt x="28" y="251"/>
                    <a:pt x="14" y="214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0" y="176"/>
                    <a:pt x="19" y="134"/>
                    <a:pt x="57" y="120"/>
                  </a:cubicBezTo>
                  <a:cubicBezTo>
                    <a:pt x="301" y="14"/>
                    <a:pt x="301" y="14"/>
                    <a:pt x="301" y="14"/>
                  </a:cubicBezTo>
                  <a:cubicBezTo>
                    <a:pt x="339" y="0"/>
                    <a:pt x="381" y="19"/>
                    <a:pt x="395" y="57"/>
                  </a:cubicBezTo>
                  <a:close/>
                </a:path>
              </a:pathLst>
            </a:custGeom>
            <a:solidFill>
              <a:srgbClr val="F2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93865686-1DD0-4FDB-B232-3AB18E5F923E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2685666" y="4947371"/>
              <a:ext cx="295081" cy="408930"/>
            </a:xfrm>
            <a:custGeom>
              <a:avLst/>
              <a:gdLst>
                <a:gd name="T0" fmla="*/ 11 w 87"/>
                <a:gd name="T1" fmla="*/ 76 h 121"/>
                <a:gd name="T2" fmla="*/ 45 w 87"/>
                <a:gd name="T3" fmla="*/ 0 h 121"/>
                <a:gd name="T4" fmla="*/ 87 w 87"/>
                <a:gd name="T5" fmla="*/ 110 h 121"/>
                <a:gd name="T6" fmla="*/ 11 w 87"/>
                <a:gd name="T7" fmla="*/ 7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1">
                  <a:moveTo>
                    <a:pt x="11" y="76"/>
                  </a:moveTo>
                  <a:cubicBezTo>
                    <a:pt x="0" y="45"/>
                    <a:pt x="15" y="11"/>
                    <a:pt x="45" y="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6" y="121"/>
                    <a:pt x="22" y="106"/>
                    <a:pt x="11" y="76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7940FD5C-9AA5-40B9-BEB2-4CFF131C0C37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2106501" y="5277618"/>
              <a:ext cx="1382461" cy="913122"/>
            </a:xfrm>
            <a:custGeom>
              <a:avLst/>
              <a:gdLst>
                <a:gd name="T0" fmla="*/ 395 w 409"/>
                <a:gd name="T1" fmla="*/ 57 h 270"/>
                <a:gd name="T2" fmla="*/ 352 w 409"/>
                <a:gd name="T3" fmla="*/ 150 h 270"/>
                <a:gd name="T4" fmla="*/ 108 w 409"/>
                <a:gd name="T5" fmla="*/ 256 h 270"/>
                <a:gd name="T6" fmla="*/ 14 w 409"/>
                <a:gd name="T7" fmla="*/ 213 h 270"/>
                <a:gd name="T8" fmla="*/ 14 w 409"/>
                <a:gd name="T9" fmla="*/ 213 h 270"/>
                <a:gd name="T10" fmla="*/ 57 w 409"/>
                <a:gd name="T11" fmla="*/ 120 h 270"/>
                <a:gd name="T12" fmla="*/ 301 w 409"/>
                <a:gd name="T13" fmla="*/ 14 h 270"/>
                <a:gd name="T14" fmla="*/ 395 w 409"/>
                <a:gd name="T15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7"/>
                  </a:moveTo>
                  <a:cubicBezTo>
                    <a:pt x="409" y="94"/>
                    <a:pt x="390" y="136"/>
                    <a:pt x="352" y="150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0" y="270"/>
                    <a:pt x="28" y="251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0" y="176"/>
                    <a:pt x="19" y="134"/>
                    <a:pt x="57" y="120"/>
                  </a:cubicBezTo>
                  <a:cubicBezTo>
                    <a:pt x="301" y="14"/>
                    <a:pt x="301" y="14"/>
                    <a:pt x="301" y="14"/>
                  </a:cubicBezTo>
                  <a:cubicBezTo>
                    <a:pt x="339" y="0"/>
                    <a:pt x="381" y="19"/>
                    <a:pt x="395" y="57"/>
                  </a:cubicBezTo>
                  <a:close/>
                </a:path>
              </a:pathLst>
            </a:custGeom>
            <a:solidFill>
              <a:srgbClr val="F2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7DC910CF-69A9-426B-A5E6-7B88C0CE60FD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2233386" y="5244896"/>
              <a:ext cx="295081" cy="408930"/>
            </a:xfrm>
            <a:custGeom>
              <a:avLst/>
              <a:gdLst>
                <a:gd name="T0" fmla="*/ 11 w 87"/>
                <a:gd name="T1" fmla="*/ 75 h 121"/>
                <a:gd name="T2" fmla="*/ 45 w 87"/>
                <a:gd name="T3" fmla="*/ 0 h 121"/>
                <a:gd name="T4" fmla="*/ 87 w 87"/>
                <a:gd name="T5" fmla="*/ 110 h 121"/>
                <a:gd name="T6" fmla="*/ 11 w 87"/>
                <a:gd name="T7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1">
                  <a:moveTo>
                    <a:pt x="11" y="75"/>
                  </a:moveTo>
                  <a:cubicBezTo>
                    <a:pt x="0" y="45"/>
                    <a:pt x="15" y="11"/>
                    <a:pt x="45" y="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6" y="121"/>
                    <a:pt x="22" y="106"/>
                    <a:pt x="11" y="75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D51A6DBB-234A-4D7A-95B3-2CBA96B9DAA5}"/>
                </a:ext>
              </a:extLst>
            </p:cNvPr>
            <p:cNvSpPr>
              <a:spLocks noEditPoints="1"/>
            </p:cNvSpPr>
            <p:nvPr/>
          </p:nvSpPr>
          <p:spPr bwMode="auto">
            <a:xfrm rot="3399703">
              <a:off x="4071422" y="573108"/>
              <a:ext cx="4395994" cy="4389022"/>
            </a:xfrm>
            <a:custGeom>
              <a:avLst/>
              <a:gdLst>
                <a:gd name="T0" fmla="*/ 650 w 1300"/>
                <a:gd name="T1" fmla="*/ 1300 h 1300"/>
                <a:gd name="T2" fmla="*/ 0 w 1300"/>
                <a:gd name="T3" fmla="*/ 650 h 1300"/>
                <a:gd name="T4" fmla="*/ 650 w 1300"/>
                <a:gd name="T5" fmla="*/ 0 h 1300"/>
                <a:gd name="T6" fmla="*/ 1300 w 1300"/>
                <a:gd name="T7" fmla="*/ 650 h 1300"/>
                <a:gd name="T8" fmla="*/ 650 w 1300"/>
                <a:gd name="T9" fmla="*/ 1300 h 1300"/>
                <a:gd name="T10" fmla="*/ 650 w 1300"/>
                <a:gd name="T11" fmla="*/ 97 h 1300"/>
                <a:gd name="T12" fmla="*/ 97 w 1300"/>
                <a:gd name="T13" fmla="*/ 650 h 1300"/>
                <a:gd name="T14" fmla="*/ 650 w 1300"/>
                <a:gd name="T15" fmla="*/ 1204 h 1300"/>
                <a:gd name="T16" fmla="*/ 1204 w 1300"/>
                <a:gd name="T17" fmla="*/ 650 h 1300"/>
                <a:gd name="T18" fmla="*/ 650 w 1300"/>
                <a:gd name="T19" fmla="*/ 97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0" h="1300">
                  <a:moveTo>
                    <a:pt x="650" y="1300"/>
                  </a:moveTo>
                  <a:cubicBezTo>
                    <a:pt x="292" y="1300"/>
                    <a:pt x="0" y="1009"/>
                    <a:pt x="0" y="650"/>
                  </a:cubicBezTo>
                  <a:cubicBezTo>
                    <a:pt x="0" y="292"/>
                    <a:pt x="292" y="0"/>
                    <a:pt x="650" y="0"/>
                  </a:cubicBezTo>
                  <a:cubicBezTo>
                    <a:pt x="1009" y="0"/>
                    <a:pt x="1300" y="292"/>
                    <a:pt x="1300" y="650"/>
                  </a:cubicBezTo>
                  <a:cubicBezTo>
                    <a:pt x="1300" y="1009"/>
                    <a:pt x="1009" y="1300"/>
                    <a:pt x="650" y="1300"/>
                  </a:cubicBezTo>
                  <a:close/>
                  <a:moveTo>
                    <a:pt x="650" y="97"/>
                  </a:moveTo>
                  <a:cubicBezTo>
                    <a:pt x="345" y="97"/>
                    <a:pt x="97" y="345"/>
                    <a:pt x="97" y="650"/>
                  </a:cubicBezTo>
                  <a:cubicBezTo>
                    <a:pt x="97" y="955"/>
                    <a:pt x="345" y="1204"/>
                    <a:pt x="650" y="1204"/>
                  </a:cubicBezTo>
                  <a:cubicBezTo>
                    <a:pt x="955" y="1204"/>
                    <a:pt x="1204" y="955"/>
                    <a:pt x="1204" y="650"/>
                  </a:cubicBezTo>
                  <a:cubicBezTo>
                    <a:pt x="1204" y="345"/>
                    <a:pt x="955" y="97"/>
                    <a:pt x="650" y="9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24AB039D-9870-4C97-AFED-B96013FC8A4A}"/>
              </a:ext>
            </a:extLst>
          </p:cNvPr>
          <p:cNvSpPr txBox="1"/>
          <p:nvPr/>
        </p:nvSpPr>
        <p:spPr>
          <a:xfrm>
            <a:off x="1459684" y="396585"/>
            <a:ext cx="967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Zoom sur </a:t>
            </a:r>
            <a:r>
              <a:rPr lang="fr-FR" sz="2800" b="1" dirty="0">
                <a:latin typeface="Industria" panose="02000508020000020004" pitchFamily="2" charset="0"/>
              </a:rPr>
              <a:t>le workflow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« Suivi des demandes »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B740AB-1A56-44A8-9361-8CBD961A5464}"/>
              </a:ext>
            </a:extLst>
          </p:cNvPr>
          <p:cNvSpPr/>
          <p:nvPr/>
        </p:nvSpPr>
        <p:spPr>
          <a:xfrm>
            <a:off x="2610804" y="5028442"/>
            <a:ext cx="2314401" cy="1662409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3803E93-4026-42A9-91AF-A6BD06AE5A9B}"/>
              </a:ext>
            </a:extLst>
          </p:cNvPr>
          <p:cNvSpPr txBox="1"/>
          <p:nvPr/>
        </p:nvSpPr>
        <p:spPr>
          <a:xfrm>
            <a:off x="2723578" y="5418282"/>
            <a:ext cx="215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Lorsque ma demande n’a pas été traitée, elle est au statut « 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En attente 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59" name="Group 100">
            <a:extLst>
              <a:ext uri="{FF2B5EF4-FFF2-40B4-BE49-F238E27FC236}">
                <a16:creationId xmlns:a16="http://schemas.microsoft.com/office/drawing/2014/main" id="{3DAA3E5B-5DE0-447D-9471-CF3017F6F645}"/>
              </a:ext>
            </a:extLst>
          </p:cNvPr>
          <p:cNvGrpSpPr/>
          <p:nvPr/>
        </p:nvGrpSpPr>
        <p:grpSpPr>
          <a:xfrm>
            <a:off x="2541025" y="4818283"/>
            <a:ext cx="333306" cy="481075"/>
            <a:chOff x="1397000" y="1090613"/>
            <a:chExt cx="674687" cy="1108075"/>
          </a:xfrm>
        </p:grpSpPr>
        <p:grpSp>
          <p:nvGrpSpPr>
            <p:cNvPr id="60" name="Group 99">
              <a:extLst>
                <a:ext uri="{FF2B5EF4-FFF2-40B4-BE49-F238E27FC236}">
                  <a16:creationId xmlns:a16="http://schemas.microsoft.com/office/drawing/2014/main" id="{520D3354-F8A2-4FE0-8BF1-C4AF09C8BCBC}"/>
                </a:ext>
              </a:extLst>
            </p:cNvPr>
            <p:cNvGrpSpPr/>
            <p:nvPr/>
          </p:nvGrpSpPr>
          <p:grpSpPr>
            <a:xfrm>
              <a:off x="1397000" y="1090613"/>
              <a:ext cx="334963" cy="557213"/>
              <a:chOff x="1397000" y="1090613"/>
              <a:chExt cx="334963" cy="557213"/>
            </a:xfrm>
          </p:grpSpPr>
          <p:sp>
            <p:nvSpPr>
              <p:cNvPr id="62" name="Freeform 59">
                <a:extLst>
                  <a:ext uri="{FF2B5EF4-FFF2-40B4-BE49-F238E27FC236}">
                    <a16:creationId xmlns:a16="http://schemas.microsoft.com/office/drawing/2014/main" id="{AF4AC84D-F9A0-4BF6-A8F2-6A818BD58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675" y="1373188"/>
                <a:ext cx="139700" cy="274638"/>
              </a:xfrm>
              <a:custGeom>
                <a:avLst/>
                <a:gdLst>
                  <a:gd name="T0" fmla="*/ 22 w 88"/>
                  <a:gd name="T1" fmla="*/ 0 h 173"/>
                  <a:gd name="T2" fmla="*/ 0 w 88"/>
                  <a:gd name="T3" fmla="*/ 10 h 173"/>
                  <a:gd name="T4" fmla="*/ 66 w 88"/>
                  <a:gd name="T5" fmla="*/ 154 h 173"/>
                  <a:gd name="T6" fmla="*/ 88 w 88"/>
                  <a:gd name="T7" fmla="*/ 173 h 173"/>
                  <a:gd name="T8" fmla="*/ 88 w 88"/>
                  <a:gd name="T9" fmla="*/ 145 h 173"/>
                  <a:gd name="T10" fmla="*/ 22 w 88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73">
                    <a:moveTo>
                      <a:pt x="22" y="0"/>
                    </a:moveTo>
                    <a:lnTo>
                      <a:pt x="0" y="10"/>
                    </a:lnTo>
                    <a:lnTo>
                      <a:pt x="66" y="154"/>
                    </a:lnTo>
                    <a:lnTo>
                      <a:pt x="88" y="173"/>
                    </a:lnTo>
                    <a:lnTo>
                      <a:pt x="88" y="14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63" name="Freeform 60">
                <a:extLst>
                  <a:ext uri="{FF2B5EF4-FFF2-40B4-BE49-F238E27FC236}">
                    <a16:creationId xmlns:a16="http://schemas.microsoft.com/office/drawing/2014/main" id="{C1C42FC7-1205-4203-92CF-0C44DFEF5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675" y="1373188"/>
                <a:ext cx="139700" cy="274638"/>
              </a:xfrm>
              <a:custGeom>
                <a:avLst/>
                <a:gdLst>
                  <a:gd name="T0" fmla="*/ 22 w 88"/>
                  <a:gd name="T1" fmla="*/ 0 h 173"/>
                  <a:gd name="T2" fmla="*/ 0 w 88"/>
                  <a:gd name="T3" fmla="*/ 10 h 173"/>
                  <a:gd name="T4" fmla="*/ 66 w 88"/>
                  <a:gd name="T5" fmla="*/ 154 h 173"/>
                  <a:gd name="T6" fmla="*/ 88 w 88"/>
                  <a:gd name="T7" fmla="*/ 173 h 173"/>
                  <a:gd name="T8" fmla="*/ 88 w 88"/>
                  <a:gd name="T9" fmla="*/ 145 h 173"/>
                  <a:gd name="T10" fmla="*/ 22 w 88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73">
                    <a:moveTo>
                      <a:pt x="22" y="0"/>
                    </a:moveTo>
                    <a:lnTo>
                      <a:pt x="0" y="10"/>
                    </a:lnTo>
                    <a:lnTo>
                      <a:pt x="66" y="154"/>
                    </a:lnTo>
                    <a:lnTo>
                      <a:pt x="88" y="173"/>
                    </a:lnTo>
                    <a:lnTo>
                      <a:pt x="88" y="145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64" name="Freeform 61">
                <a:extLst>
                  <a:ext uri="{FF2B5EF4-FFF2-40B4-BE49-F238E27FC236}">
                    <a16:creationId xmlns:a16="http://schemas.microsoft.com/office/drawing/2014/main" id="{A7C716AE-5F57-40D1-853E-72E50D531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563" y="1244600"/>
                <a:ext cx="279400" cy="249238"/>
              </a:xfrm>
              <a:custGeom>
                <a:avLst/>
                <a:gdLst>
                  <a:gd name="T0" fmla="*/ 42 w 120"/>
                  <a:gd name="T1" fmla="*/ 13 h 107"/>
                  <a:gd name="T2" fmla="*/ 11 w 120"/>
                  <a:gd name="T3" fmla="*/ 76 h 107"/>
                  <a:gd name="T4" fmla="*/ 79 w 120"/>
                  <a:gd name="T5" fmla="*/ 94 h 107"/>
                  <a:gd name="T6" fmla="*/ 110 w 120"/>
                  <a:gd name="T7" fmla="*/ 31 h 107"/>
                  <a:gd name="T8" fmla="*/ 42 w 120"/>
                  <a:gd name="T9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07">
                    <a:moveTo>
                      <a:pt x="42" y="13"/>
                    </a:moveTo>
                    <a:cubicBezTo>
                      <a:pt x="14" y="25"/>
                      <a:pt x="0" y="54"/>
                      <a:pt x="11" y="76"/>
                    </a:cubicBezTo>
                    <a:cubicBezTo>
                      <a:pt x="21" y="98"/>
                      <a:pt x="51" y="107"/>
                      <a:pt x="79" y="94"/>
                    </a:cubicBezTo>
                    <a:cubicBezTo>
                      <a:pt x="106" y="82"/>
                      <a:pt x="120" y="53"/>
                      <a:pt x="110" y="31"/>
                    </a:cubicBezTo>
                    <a:cubicBezTo>
                      <a:pt x="100" y="8"/>
                      <a:pt x="69" y="0"/>
                      <a:pt x="42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65" name="Freeform 62">
                <a:extLst>
                  <a:ext uri="{FF2B5EF4-FFF2-40B4-BE49-F238E27FC236}">
                    <a16:creationId xmlns:a16="http://schemas.microsoft.com/office/drawing/2014/main" id="{370DD169-CB5E-4EC3-91DE-E5F5C5212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075" y="1231900"/>
                <a:ext cx="158750" cy="173038"/>
              </a:xfrm>
              <a:custGeom>
                <a:avLst/>
                <a:gdLst>
                  <a:gd name="T0" fmla="*/ 45 w 68"/>
                  <a:gd name="T1" fmla="*/ 0 h 74"/>
                  <a:gd name="T2" fmla="*/ 0 w 68"/>
                  <a:gd name="T3" fmla="*/ 20 h 74"/>
                  <a:gd name="T4" fmla="*/ 17 w 68"/>
                  <a:gd name="T5" fmla="*/ 60 h 74"/>
                  <a:gd name="T6" fmla="*/ 49 w 68"/>
                  <a:gd name="T7" fmla="*/ 68 h 74"/>
                  <a:gd name="T8" fmla="*/ 63 w 68"/>
                  <a:gd name="T9" fmla="*/ 39 h 74"/>
                  <a:gd name="T10" fmla="*/ 45 w 68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74">
                    <a:moveTo>
                      <a:pt x="45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22" y="70"/>
                      <a:pt x="36" y="74"/>
                      <a:pt x="49" y="68"/>
                    </a:cubicBezTo>
                    <a:cubicBezTo>
                      <a:pt x="61" y="62"/>
                      <a:pt x="68" y="49"/>
                      <a:pt x="63" y="39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66" name="Freeform 63">
                <a:extLst>
                  <a:ext uri="{FF2B5EF4-FFF2-40B4-BE49-F238E27FC236}">
                    <a16:creationId xmlns:a16="http://schemas.microsoft.com/office/drawing/2014/main" id="{E6E09610-00EE-477D-BE61-4C3E3F3D3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338" y="1231900"/>
                <a:ext cx="88900" cy="149225"/>
              </a:xfrm>
              <a:custGeom>
                <a:avLst/>
                <a:gdLst>
                  <a:gd name="T0" fmla="*/ 16 w 38"/>
                  <a:gd name="T1" fmla="*/ 0 h 64"/>
                  <a:gd name="T2" fmla="*/ 0 w 38"/>
                  <a:gd name="T3" fmla="*/ 7 h 64"/>
                  <a:gd name="T4" fmla="*/ 26 w 38"/>
                  <a:gd name="T5" fmla="*/ 64 h 64"/>
                  <a:gd name="T6" fmla="*/ 34 w 38"/>
                  <a:gd name="T7" fmla="*/ 39 h 64"/>
                  <a:gd name="T8" fmla="*/ 16 w 38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4">
                    <a:moveTo>
                      <a:pt x="16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4" y="58"/>
                      <a:pt x="38" y="47"/>
                      <a:pt x="34" y="39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67" name="Freeform 64">
                <a:extLst>
                  <a:ext uri="{FF2B5EF4-FFF2-40B4-BE49-F238E27FC236}">
                    <a16:creationId xmlns:a16="http://schemas.microsoft.com/office/drawing/2014/main" id="{64B3C5F0-044B-431D-8C45-631782700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313" y="1271588"/>
                <a:ext cx="109537" cy="180975"/>
              </a:xfrm>
              <a:custGeom>
                <a:avLst/>
                <a:gdLst>
                  <a:gd name="T0" fmla="*/ 18 w 47"/>
                  <a:gd name="T1" fmla="*/ 73 h 77"/>
                  <a:gd name="T2" fmla="*/ 40 w 47"/>
                  <a:gd name="T3" fmla="*/ 21 h 77"/>
                  <a:gd name="T4" fmla="*/ 12 w 47"/>
                  <a:gd name="T5" fmla="*/ 0 h 77"/>
                  <a:gd name="T6" fmla="*/ 22 w 47"/>
                  <a:gd name="T7" fmla="*/ 23 h 77"/>
                  <a:gd name="T8" fmla="*/ 6 w 47"/>
                  <a:gd name="T9" fmla="*/ 58 h 77"/>
                  <a:gd name="T10" fmla="*/ 4 w 47"/>
                  <a:gd name="T11" fmla="*/ 72 h 77"/>
                  <a:gd name="T12" fmla="*/ 18 w 47"/>
                  <a:gd name="T13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7">
                    <a:moveTo>
                      <a:pt x="18" y="73"/>
                    </a:moveTo>
                    <a:cubicBezTo>
                      <a:pt x="38" y="62"/>
                      <a:pt x="47" y="36"/>
                      <a:pt x="40" y="21"/>
                    </a:cubicBezTo>
                    <a:cubicBezTo>
                      <a:pt x="33" y="6"/>
                      <a:pt x="23" y="2"/>
                      <a:pt x="12" y="0"/>
                    </a:cubicBezTo>
                    <a:cubicBezTo>
                      <a:pt x="12" y="11"/>
                      <a:pt x="18" y="13"/>
                      <a:pt x="22" y="23"/>
                    </a:cubicBezTo>
                    <a:cubicBezTo>
                      <a:pt x="27" y="34"/>
                      <a:pt x="20" y="51"/>
                      <a:pt x="6" y="58"/>
                    </a:cubicBezTo>
                    <a:cubicBezTo>
                      <a:pt x="1" y="60"/>
                      <a:pt x="0" y="66"/>
                      <a:pt x="4" y="72"/>
                    </a:cubicBezTo>
                    <a:cubicBezTo>
                      <a:pt x="7" y="77"/>
                      <a:pt x="11" y="76"/>
                      <a:pt x="18" y="7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68" name="Freeform 65">
                <a:extLst>
                  <a:ext uri="{FF2B5EF4-FFF2-40B4-BE49-F238E27FC236}">
                    <a16:creationId xmlns:a16="http://schemas.microsoft.com/office/drawing/2014/main" id="{4712FEC5-080A-41D2-9E49-2C74955CE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000" y="1090613"/>
                <a:ext cx="233362" cy="207963"/>
              </a:xfrm>
              <a:custGeom>
                <a:avLst/>
                <a:gdLst>
                  <a:gd name="T0" fmla="*/ 34 w 100"/>
                  <a:gd name="T1" fmla="*/ 11 h 89"/>
                  <a:gd name="T2" fmla="*/ 8 w 100"/>
                  <a:gd name="T3" fmla="*/ 63 h 89"/>
                  <a:gd name="T4" fmla="*/ 65 w 100"/>
                  <a:gd name="T5" fmla="*/ 78 h 89"/>
                  <a:gd name="T6" fmla="*/ 91 w 100"/>
                  <a:gd name="T7" fmla="*/ 26 h 89"/>
                  <a:gd name="T8" fmla="*/ 34 w 100"/>
                  <a:gd name="T9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9">
                    <a:moveTo>
                      <a:pt x="34" y="11"/>
                    </a:moveTo>
                    <a:cubicBezTo>
                      <a:pt x="12" y="21"/>
                      <a:pt x="0" y="45"/>
                      <a:pt x="8" y="63"/>
                    </a:cubicBezTo>
                    <a:cubicBezTo>
                      <a:pt x="17" y="82"/>
                      <a:pt x="42" y="89"/>
                      <a:pt x="65" y="78"/>
                    </a:cubicBezTo>
                    <a:cubicBezTo>
                      <a:pt x="88" y="68"/>
                      <a:pt x="100" y="44"/>
                      <a:pt x="91" y="26"/>
                    </a:cubicBezTo>
                    <a:cubicBezTo>
                      <a:pt x="83" y="7"/>
                      <a:pt x="57" y="0"/>
                      <a:pt x="34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69" name="Freeform 66">
                <a:extLst>
                  <a:ext uri="{FF2B5EF4-FFF2-40B4-BE49-F238E27FC236}">
                    <a16:creationId xmlns:a16="http://schemas.microsoft.com/office/drawing/2014/main" id="{932F1F02-F324-495C-B50C-079AE9E4E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438" y="1101725"/>
                <a:ext cx="119062" cy="104775"/>
              </a:xfrm>
              <a:custGeom>
                <a:avLst/>
                <a:gdLst>
                  <a:gd name="T0" fmla="*/ 18 w 51"/>
                  <a:gd name="T1" fmla="*/ 5 h 45"/>
                  <a:gd name="T2" fmla="*/ 5 w 51"/>
                  <a:gd name="T3" fmla="*/ 32 h 45"/>
                  <a:gd name="T4" fmla="*/ 33 w 51"/>
                  <a:gd name="T5" fmla="*/ 39 h 45"/>
                  <a:gd name="T6" fmla="*/ 46 w 51"/>
                  <a:gd name="T7" fmla="*/ 13 h 45"/>
                  <a:gd name="T8" fmla="*/ 18 w 51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5">
                    <a:moveTo>
                      <a:pt x="18" y="5"/>
                    </a:moveTo>
                    <a:cubicBezTo>
                      <a:pt x="6" y="10"/>
                      <a:pt x="0" y="22"/>
                      <a:pt x="5" y="32"/>
                    </a:cubicBezTo>
                    <a:cubicBezTo>
                      <a:pt x="9" y="41"/>
                      <a:pt x="22" y="45"/>
                      <a:pt x="33" y="39"/>
                    </a:cubicBezTo>
                    <a:cubicBezTo>
                      <a:pt x="45" y="34"/>
                      <a:pt x="51" y="22"/>
                      <a:pt x="46" y="13"/>
                    </a:cubicBezTo>
                    <a:cubicBezTo>
                      <a:pt x="42" y="3"/>
                      <a:pt x="29" y="0"/>
                      <a:pt x="18" y="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</p:grpSp>
        <p:sp>
          <p:nvSpPr>
            <p:cNvPr id="61" name="Freeform 77">
              <a:extLst>
                <a:ext uri="{FF2B5EF4-FFF2-40B4-BE49-F238E27FC236}">
                  <a16:creationId xmlns:a16="http://schemas.microsoft.com/office/drawing/2014/main" id="{21083ED4-6062-4EF0-88C8-D9E7B3AA2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1647825"/>
              <a:ext cx="357187" cy="550863"/>
            </a:xfrm>
            <a:custGeom>
              <a:avLst/>
              <a:gdLst>
                <a:gd name="T0" fmla="*/ 7 w 153"/>
                <a:gd name="T1" fmla="*/ 0 h 236"/>
                <a:gd name="T2" fmla="*/ 7 w 153"/>
                <a:gd name="T3" fmla="*/ 20 h 236"/>
                <a:gd name="T4" fmla="*/ 34 w 153"/>
                <a:gd name="T5" fmla="*/ 80 h 236"/>
                <a:gd name="T6" fmla="*/ 10 w 153"/>
                <a:gd name="T7" fmla="*/ 142 h 236"/>
                <a:gd name="T8" fmla="*/ 55 w 153"/>
                <a:gd name="T9" fmla="*/ 168 h 236"/>
                <a:gd name="T10" fmla="*/ 59 w 153"/>
                <a:gd name="T11" fmla="*/ 176 h 236"/>
                <a:gd name="T12" fmla="*/ 53 w 153"/>
                <a:gd name="T13" fmla="*/ 215 h 236"/>
                <a:gd name="T14" fmla="*/ 91 w 153"/>
                <a:gd name="T15" fmla="*/ 236 h 236"/>
                <a:gd name="T16" fmla="*/ 115 w 153"/>
                <a:gd name="T17" fmla="*/ 231 h 236"/>
                <a:gd name="T18" fmla="*/ 144 w 153"/>
                <a:gd name="T19" fmla="*/ 173 h 236"/>
                <a:gd name="T20" fmla="*/ 111 w 153"/>
                <a:gd name="T21" fmla="*/ 152 h 236"/>
                <a:gd name="T22" fmla="*/ 107 w 153"/>
                <a:gd name="T23" fmla="*/ 144 h 236"/>
                <a:gd name="T24" fmla="*/ 117 w 153"/>
                <a:gd name="T25" fmla="*/ 93 h 236"/>
                <a:gd name="T26" fmla="*/ 72 w 153"/>
                <a:gd name="T27" fmla="*/ 68 h 236"/>
                <a:gd name="T28" fmla="*/ 48 w 153"/>
                <a:gd name="T29" fmla="*/ 72 h 236"/>
                <a:gd name="T30" fmla="*/ 22 w 153"/>
                <a:gd name="T31" fmla="*/ 13 h 236"/>
                <a:gd name="T32" fmla="*/ 22 w 153"/>
                <a:gd name="T33" fmla="*/ 13 h 236"/>
                <a:gd name="T34" fmla="*/ 7 w 153"/>
                <a:gd name="T3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236">
                  <a:moveTo>
                    <a:pt x="7" y="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11" y="95"/>
                    <a:pt x="0" y="121"/>
                    <a:pt x="10" y="142"/>
                  </a:cubicBezTo>
                  <a:cubicBezTo>
                    <a:pt x="18" y="159"/>
                    <a:pt x="35" y="168"/>
                    <a:pt x="55" y="168"/>
                  </a:cubicBezTo>
                  <a:cubicBezTo>
                    <a:pt x="59" y="176"/>
                    <a:pt x="59" y="176"/>
                    <a:pt x="59" y="176"/>
                  </a:cubicBezTo>
                  <a:cubicBezTo>
                    <a:pt x="50" y="188"/>
                    <a:pt x="47" y="202"/>
                    <a:pt x="53" y="215"/>
                  </a:cubicBezTo>
                  <a:cubicBezTo>
                    <a:pt x="59" y="229"/>
                    <a:pt x="74" y="236"/>
                    <a:pt x="91" y="236"/>
                  </a:cubicBezTo>
                  <a:cubicBezTo>
                    <a:pt x="99" y="236"/>
                    <a:pt x="107" y="235"/>
                    <a:pt x="115" y="231"/>
                  </a:cubicBezTo>
                  <a:cubicBezTo>
                    <a:pt x="140" y="220"/>
                    <a:pt x="153" y="194"/>
                    <a:pt x="144" y="173"/>
                  </a:cubicBezTo>
                  <a:cubicBezTo>
                    <a:pt x="138" y="161"/>
                    <a:pt x="125" y="153"/>
                    <a:pt x="111" y="152"/>
                  </a:cubicBezTo>
                  <a:cubicBezTo>
                    <a:pt x="107" y="144"/>
                    <a:pt x="107" y="144"/>
                    <a:pt x="107" y="144"/>
                  </a:cubicBezTo>
                  <a:cubicBezTo>
                    <a:pt x="120" y="129"/>
                    <a:pt x="125" y="110"/>
                    <a:pt x="117" y="93"/>
                  </a:cubicBezTo>
                  <a:cubicBezTo>
                    <a:pt x="110" y="77"/>
                    <a:pt x="92" y="68"/>
                    <a:pt x="72" y="68"/>
                  </a:cubicBezTo>
                  <a:cubicBezTo>
                    <a:pt x="65" y="68"/>
                    <a:pt x="56" y="69"/>
                    <a:pt x="48" y="7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tx2">
                <a:alpha val="15000"/>
              </a:schemeClr>
            </a:solidFill>
            <a:ln>
              <a:noFill/>
            </a:ln>
          </p:spPr>
          <p:txBody>
            <a:bodyPr vert="horz" wrap="square" lIns="80201" tIns="40100" rIns="80201" bIns="40100" numCol="1" anchor="t" anchorCtr="0" compatLnSpc="1">
              <a:prstTxWarp prst="textNoShape">
                <a:avLst/>
              </a:prstTxWarp>
            </a:bodyPr>
            <a:lstStyle/>
            <a:p>
              <a:pPr defTabSz="80202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79">
                <a:solidFill>
                  <a:prstClr val="black"/>
                </a:solidFill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F8CDE105-FB5D-4FAC-92A6-6DFCFBBDCAC0}"/>
              </a:ext>
            </a:extLst>
          </p:cNvPr>
          <p:cNvSpPr/>
          <p:nvPr/>
        </p:nvSpPr>
        <p:spPr>
          <a:xfrm>
            <a:off x="5178041" y="5057879"/>
            <a:ext cx="2314401" cy="1662409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2027934E-CABF-454A-8079-A2D61F4E2F45}"/>
              </a:ext>
            </a:extLst>
          </p:cNvPr>
          <p:cNvSpPr txBox="1"/>
          <p:nvPr/>
        </p:nvSpPr>
        <p:spPr>
          <a:xfrm>
            <a:off x="5272955" y="5227764"/>
            <a:ext cx="2261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Lorsque ma demande a été prise en compte par le gestionnaire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(en cours au sens du workflow Colibris de traitement de la demande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elle passe au statut « </a:t>
            </a:r>
            <a:r>
              <a:rPr lang="fr-FR" sz="1200" b="1" dirty="0">
                <a:solidFill>
                  <a:srgbClr val="002060"/>
                </a:solidFill>
                <a:latin typeface="Tahoma"/>
              </a:rPr>
              <a:t>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 cours de traitement 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74" name="Group 100">
            <a:extLst>
              <a:ext uri="{FF2B5EF4-FFF2-40B4-BE49-F238E27FC236}">
                <a16:creationId xmlns:a16="http://schemas.microsoft.com/office/drawing/2014/main" id="{932C5B22-6BBC-433C-9C84-371662533E6C}"/>
              </a:ext>
            </a:extLst>
          </p:cNvPr>
          <p:cNvGrpSpPr/>
          <p:nvPr/>
        </p:nvGrpSpPr>
        <p:grpSpPr>
          <a:xfrm>
            <a:off x="5108262" y="4847720"/>
            <a:ext cx="333306" cy="481075"/>
            <a:chOff x="1397000" y="1090613"/>
            <a:chExt cx="674687" cy="1108075"/>
          </a:xfrm>
        </p:grpSpPr>
        <p:grpSp>
          <p:nvGrpSpPr>
            <p:cNvPr id="75" name="Group 99">
              <a:extLst>
                <a:ext uri="{FF2B5EF4-FFF2-40B4-BE49-F238E27FC236}">
                  <a16:creationId xmlns:a16="http://schemas.microsoft.com/office/drawing/2014/main" id="{35E71555-9762-44C1-9A78-B21DC8F4C84F}"/>
                </a:ext>
              </a:extLst>
            </p:cNvPr>
            <p:cNvGrpSpPr/>
            <p:nvPr/>
          </p:nvGrpSpPr>
          <p:grpSpPr>
            <a:xfrm>
              <a:off x="1397000" y="1090613"/>
              <a:ext cx="334963" cy="557213"/>
              <a:chOff x="1397000" y="1090613"/>
              <a:chExt cx="334963" cy="557213"/>
            </a:xfrm>
          </p:grpSpPr>
          <p:sp>
            <p:nvSpPr>
              <p:cNvPr id="77" name="Freeform 59">
                <a:extLst>
                  <a:ext uri="{FF2B5EF4-FFF2-40B4-BE49-F238E27FC236}">
                    <a16:creationId xmlns:a16="http://schemas.microsoft.com/office/drawing/2014/main" id="{5B4A9FFE-6287-4972-84C3-A18A3EEA8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675" y="1373188"/>
                <a:ext cx="139700" cy="274638"/>
              </a:xfrm>
              <a:custGeom>
                <a:avLst/>
                <a:gdLst>
                  <a:gd name="T0" fmla="*/ 22 w 88"/>
                  <a:gd name="T1" fmla="*/ 0 h 173"/>
                  <a:gd name="T2" fmla="*/ 0 w 88"/>
                  <a:gd name="T3" fmla="*/ 10 h 173"/>
                  <a:gd name="T4" fmla="*/ 66 w 88"/>
                  <a:gd name="T5" fmla="*/ 154 h 173"/>
                  <a:gd name="T6" fmla="*/ 88 w 88"/>
                  <a:gd name="T7" fmla="*/ 173 h 173"/>
                  <a:gd name="T8" fmla="*/ 88 w 88"/>
                  <a:gd name="T9" fmla="*/ 145 h 173"/>
                  <a:gd name="T10" fmla="*/ 22 w 88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73">
                    <a:moveTo>
                      <a:pt x="22" y="0"/>
                    </a:moveTo>
                    <a:lnTo>
                      <a:pt x="0" y="10"/>
                    </a:lnTo>
                    <a:lnTo>
                      <a:pt x="66" y="154"/>
                    </a:lnTo>
                    <a:lnTo>
                      <a:pt x="88" y="173"/>
                    </a:lnTo>
                    <a:lnTo>
                      <a:pt x="88" y="14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78" name="Freeform 60">
                <a:extLst>
                  <a:ext uri="{FF2B5EF4-FFF2-40B4-BE49-F238E27FC236}">
                    <a16:creationId xmlns:a16="http://schemas.microsoft.com/office/drawing/2014/main" id="{662C4F13-D38D-43F4-8EE9-7E62D26B5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675" y="1373188"/>
                <a:ext cx="139700" cy="274638"/>
              </a:xfrm>
              <a:custGeom>
                <a:avLst/>
                <a:gdLst>
                  <a:gd name="T0" fmla="*/ 22 w 88"/>
                  <a:gd name="T1" fmla="*/ 0 h 173"/>
                  <a:gd name="T2" fmla="*/ 0 w 88"/>
                  <a:gd name="T3" fmla="*/ 10 h 173"/>
                  <a:gd name="T4" fmla="*/ 66 w 88"/>
                  <a:gd name="T5" fmla="*/ 154 h 173"/>
                  <a:gd name="T6" fmla="*/ 88 w 88"/>
                  <a:gd name="T7" fmla="*/ 173 h 173"/>
                  <a:gd name="T8" fmla="*/ 88 w 88"/>
                  <a:gd name="T9" fmla="*/ 145 h 173"/>
                  <a:gd name="T10" fmla="*/ 22 w 88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73">
                    <a:moveTo>
                      <a:pt x="22" y="0"/>
                    </a:moveTo>
                    <a:lnTo>
                      <a:pt x="0" y="10"/>
                    </a:lnTo>
                    <a:lnTo>
                      <a:pt x="66" y="154"/>
                    </a:lnTo>
                    <a:lnTo>
                      <a:pt x="88" y="173"/>
                    </a:lnTo>
                    <a:lnTo>
                      <a:pt x="88" y="145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79" name="Freeform 61">
                <a:extLst>
                  <a:ext uri="{FF2B5EF4-FFF2-40B4-BE49-F238E27FC236}">
                    <a16:creationId xmlns:a16="http://schemas.microsoft.com/office/drawing/2014/main" id="{B77158EA-B599-4DE9-9E74-9E8933D2E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563" y="1244600"/>
                <a:ext cx="279400" cy="249238"/>
              </a:xfrm>
              <a:custGeom>
                <a:avLst/>
                <a:gdLst>
                  <a:gd name="T0" fmla="*/ 42 w 120"/>
                  <a:gd name="T1" fmla="*/ 13 h 107"/>
                  <a:gd name="T2" fmla="*/ 11 w 120"/>
                  <a:gd name="T3" fmla="*/ 76 h 107"/>
                  <a:gd name="T4" fmla="*/ 79 w 120"/>
                  <a:gd name="T5" fmla="*/ 94 h 107"/>
                  <a:gd name="T6" fmla="*/ 110 w 120"/>
                  <a:gd name="T7" fmla="*/ 31 h 107"/>
                  <a:gd name="T8" fmla="*/ 42 w 120"/>
                  <a:gd name="T9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07">
                    <a:moveTo>
                      <a:pt x="42" y="13"/>
                    </a:moveTo>
                    <a:cubicBezTo>
                      <a:pt x="14" y="25"/>
                      <a:pt x="0" y="54"/>
                      <a:pt x="11" y="76"/>
                    </a:cubicBezTo>
                    <a:cubicBezTo>
                      <a:pt x="21" y="98"/>
                      <a:pt x="51" y="107"/>
                      <a:pt x="79" y="94"/>
                    </a:cubicBezTo>
                    <a:cubicBezTo>
                      <a:pt x="106" y="82"/>
                      <a:pt x="120" y="53"/>
                      <a:pt x="110" y="31"/>
                    </a:cubicBezTo>
                    <a:cubicBezTo>
                      <a:pt x="100" y="8"/>
                      <a:pt x="69" y="0"/>
                      <a:pt x="42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80" name="Freeform 62">
                <a:extLst>
                  <a:ext uri="{FF2B5EF4-FFF2-40B4-BE49-F238E27FC236}">
                    <a16:creationId xmlns:a16="http://schemas.microsoft.com/office/drawing/2014/main" id="{867935CE-B04B-4DD0-87D6-DE8546244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075" y="1231900"/>
                <a:ext cx="158750" cy="173038"/>
              </a:xfrm>
              <a:custGeom>
                <a:avLst/>
                <a:gdLst>
                  <a:gd name="T0" fmla="*/ 45 w 68"/>
                  <a:gd name="T1" fmla="*/ 0 h 74"/>
                  <a:gd name="T2" fmla="*/ 0 w 68"/>
                  <a:gd name="T3" fmla="*/ 20 h 74"/>
                  <a:gd name="T4" fmla="*/ 17 w 68"/>
                  <a:gd name="T5" fmla="*/ 60 h 74"/>
                  <a:gd name="T6" fmla="*/ 49 w 68"/>
                  <a:gd name="T7" fmla="*/ 68 h 74"/>
                  <a:gd name="T8" fmla="*/ 63 w 68"/>
                  <a:gd name="T9" fmla="*/ 39 h 74"/>
                  <a:gd name="T10" fmla="*/ 45 w 68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74">
                    <a:moveTo>
                      <a:pt x="45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22" y="70"/>
                      <a:pt x="36" y="74"/>
                      <a:pt x="49" y="68"/>
                    </a:cubicBezTo>
                    <a:cubicBezTo>
                      <a:pt x="61" y="62"/>
                      <a:pt x="68" y="49"/>
                      <a:pt x="63" y="39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81" name="Freeform 63">
                <a:extLst>
                  <a:ext uri="{FF2B5EF4-FFF2-40B4-BE49-F238E27FC236}">
                    <a16:creationId xmlns:a16="http://schemas.microsoft.com/office/drawing/2014/main" id="{04217326-3013-4A5A-95C7-48BE5F953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338" y="1231900"/>
                <a:ext cx="88900" cy="149225"/>
              </a:xfrm>
              <a:custGeom>
                <a:avLst/>
                <a:gdLst>
                  <a:gd name="T0" fmla="*/ 16 w 38"/>
                  <a:gd name="T1" fmla="*/ 0 h 64"/>
                  <a:gd name="T2" fmla="*/ 0 w 38"/>
                  <a:gd name="T3" fmla="*/ 7 h 64"/>
                  <a:gd name="T4" fmla="*/ 26 w 38"/>
                  <a:gd name="T5" fmla="*/ 64 h 64"/>
                  <a:gd name="T6" fmla="*/ 34 w 38"/>
                  <a:gd name="T7" fmla="*/ 39 h 64"/>
                  <a:gd name="T8" fmla="*/ 16 w 38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4">
                    <a:moveTo>
                      <a:pt x="16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4" y="58"/>
                      <a:pt x="38" y="47"/>
                      <a:pt x="34" y="39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82" name="Freeform 64">
                <a:extLst>
                  <a:ext uri="{FF2B5EF4-FFF2-40B4-BE49-F238E27FC236}">
                    <a16:creationId xmlns:a16="http://schemas.microsoft.com/office/drawing/2014/main" id="{F83A4063-8FCF-48CE-9BB8-B1239F47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313" y="1271588"/>
                <a:ext cx="109537" cy="180975"/>
              </a:xfrm>
              <a:custGeom>
                <a:avLst/>
                <a:gdLst>
                  <a:gd name="T0" fmla="*/ 18 w 47"/>
                  <a:gd name="T1" fmla="*/ 73 h 77"/>
                  <a:gd name="T2" fmla="*/ 40 w 47"/>
                  <a:gd name="T3" fmla="*/ 21 h 77"/>
                  <a:gd name="T4" fmla="*/ 12 w 47"/>
                  <a:gd name="T5" fmla="*/ 0 h 77"/>
                  <a:gd name="T6" fmla="*/ 22 w 47"/>
                  <a:gd name="T7" fmla="*/ 23 h 77"/>
                  <a:gd name="T8" fmla="*/ 6 w 47"/>
                  <a:gd name="T9" fmla="*/ 58 h 77"/>
                  <a:gd name="T10" fmla="*/ 4 w 47"/>
                  <a:gd name="T11" fmla="*/ 72 h 77"/>
                  <a:gd name="T12" fmla="*/ 18 w 47"/>
                  <a:gd name="T13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7">
                    <a:moveTo>
                      <a:pt x="18" y="73"/>
                    </a:moveTo>
                    <a:cubicBezTo>
                      <a:pt x="38" y="62"/>
                      <a:pt x="47" y="36"/>
                      <a:pt x="40" y="21"/>
                    </a:cubicBezTo>
                    <a:cubicBezTo>
                      <a:pt x="33" y="6"/>
                      <a:pt x="23" y="2"/>
                      <a:pt x="12" y="0"/>
                    </a:cubicBezTo>
                    <a:cubicBezTo>
                      <a:pt x="12" y="11"/>
                      <a:pt x="18" y="13"/>
                      <a:pt x="22" y="23"/>
                    </a:cubicBezTo>
                    <a:cubicBezTo>
                      <a:pt x="27" y="34"/>
                      <a:pt x="20" y="51"/>
                      <a:pt x="6" y="58"/>
                    </a:cubicBezTo>
                    <a:cubicBezTo>
                      <a:pt x="1" y="60"/>
                      <a:pt x="0" y="66"/>
                      <a:pt x="4" y="72"/>
                    </a:cubicBezTo>
                    <a:cubicBezTo>
                      <a:pt x="7" y="77"/>
                      <a:pt x="11" y="76"/>
                      <a:pt x="18" y="7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83" name="Freeform 65">
                <a:extLst>
                  <a:ext uri="{FF2B5EF4-FFF2-40B4-BE49-F238E27FC236}">
                    <a16:creationId xmlns:a16="http://schemas.microsoft.com/office/drawing/2014/main" id="{A8A10848-FDDD-4485-A99B-7B4CF24DC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000" y="1090613"/>
                <a:ext cx="233362" cy="207963"/>
              </a:xfrm>
              <a:custGeom>
                <a:avLst/>
                <a:gdLst>
                  <a:gd name="T0" fmla="*/ 34 w 100"/>
                  <a:gd name="T1" fmla="*/ 11 h 89"/>
                  <a:gd name="T2" fmla="*/ 8 w 100"/>
                  <a:gd name="T3" fmla="*/ 63 h 89"/>
                  <a:gd name="T4" fmla="*/ 65 w 100"/>
                  <a:gd name="T5" fmla="*/ 78 h 89"/>
                  <a:gd name="T6" fmla="*/ 91 w 100"/>
                  <a:gd name="T7" fmla="*/ 26 h 89"/>
                  <a:gd name="T8" fmla="*/ 34 w 100"/>
                  <a:gd name="T9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9">
                    <a:moveTo>
                      <a:pt x="34" y="11"/>
                    </a:moveTo>
                    <a:cubicBezTo>
                      <a:pt x="12" y="21"/>
                      <a:pt x="0" y="45"/>
                      <a:pt x="8" y="63"/>
                    </a:cubicBezTo>
                    <a:cubicBezTo>
                      <a:pt x="17" y="82"/>
                      <a:pt x="42" y="89"/>
                      <a:pt x="65" y="78"/>
                    </a:cubicBezTo>
                    <a:cubicBezTo>
                      <a:pt x="88" y="68"/>
                      <a:pt x="100" y="44"/>
                      <a:pt x="91" y="26"/>
                    </a:cubicBezTo>
                    <a:cubicBezTo>
                      <a:pt x="83" y="7"/>
                      <a:pt x="57" y="0"/>
                      <a:pt x="34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84" name="Freeform 66">
                <a:extLst>
                  <a:ext uri="{FF2B5EF4-FFF2-40B4-BE49-F238E27FC236}">
                    <a16:creationId xmlns:a16="http://schemas.microsoft.com/office/drawing/2014/main" id="{A0A2213A-984D-410E-B972-C838E6AE9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438" y="1101725"/>
                <a:ext cx="119062" cy="104775"/>
              </a:xfrm>
              <a:custGeom>
                <a:avLst/>
                <a:gdLst>
                  <a:gd name="T0" fmla="*/ 18 w 51"/>
                  <a:gd name="T1" fmla="*/ 5 h 45"/>
                  <a:gd name="T2" fmla="*/ 5 w 51"/>
                  <a:gd name="T3" fmla="*/ 32 h 45"/>
                  <a:gd name="T4" fmla="*/ 33 w 51"/>
                  <a:gd name="T5" fmla="*/ 39 h 45"/>
                  <a:gd name="T6" fmla="*/ 46 w 51"/>
                  <a:gd name="T7" fmla="*/ 13 h 45"/>
                  <a:gd name="T8" fmla="*/ 18 w 51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5">
                    <a:moveTo>
                      <a:pt x="18" y="5"/>
                    </a:moveTo>
                    <a:cubicBezTo>
                      <a:pt x="6" y="10"/>
                      <a:pt x="0" y="22"/>
                      <a:pt x="5" y="32"/>
                    </a:cubicBezTo>
                    <a:cubicBezTo>
                      <a:pt x="9" y="41"/>
                      <a:pt x="22" y="45"/>
                      <a:pt x="33" y="39"/>
                    </a:cubicBezTo>
                    <a:cubicBezTo>
                      <a:pt x="45" y="34"/>
                      <a:pt x="51" y="22"/>
                      <a:pt x="46" y="13"/>
                    </a:cubicBezTo>
                    <a:cubicBezTo>
                      <a:pt x="42" y="3"/>
                      <a:pt x="29" y="0"/>
                      <a:pt x="18" y="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</p:grp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B05EFB9C-50AD-4B35-AE51-D0D063297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1647825"/>
              <a:ext cx="357187" cy="550863"/>
            </a:xfrm>
            <a:custGeom>
              <a:avLst/>
              <a:gdLst>
                <a:gd name="T0" fmla="*/ 7 w 153"/>
                <a:gd name="T1" fmla="*/ 0 h 236"/>
                <a:gd name="T2" fmla="*/ 7 w 153"/>
                <a:gd name="T3" fmla="*/ 20 h 236"/>
                <a:gd name="T4" fmla="*/ 34 w 153"/>
                <a:gd name="T5" fmla="*/ 80 h 236"/>
                <a:gd name="T6" fmla="*/ 10 w 153"/>
                <a:gd name="T7" fmla="*/ 142 h 236"/>
                <a:gd name="T8" fmla="*/ 55 w 153"/>
                <a:gd name="T9" fmla="*/ 168 h 236"/>
                <a:gd name="T10" fmla="*/ 59 w 153"/>
                <a:gd name="T11" fmla="*/ 176 h 236"/>
                <a:gd name="T12" fmla="*/ 53 w 153"/>
                <a:gd name="T13" fmla="*/ 215 h 236"/>
                <a:gd name="T14" fmla="*/ 91 w 153"/>
                <a:gd name="T15" fmla="*/ 236 h 236"/>
                <a:gd name="T16" fmla="*/ 115 w 153"/>
                <a:gd name="T17" fmla="*/ 231 h 236"/>
                <a:gd name="T18" fmla="*/ 144 w 153"/>
                <a:gd name="T19" fmla="*/ 173 h 236"/>
                <a:gd name="T20" fmla="*/ 111 w 153"/>
                <a:gd name="T21" fmla="*/ 152 h 236"/>
                <a:gd name="T22" fmla="*/ 107 w 153"/>
                <a:gd name="T23" fmla="*/ 144 h 236"/>
                <a:gd name="T24" fmla="*/ 117 w 153"/>
                <a:gd name="T25" fmla="*/ 93 h 236"/>
                <a:gd name="T26" fmla="*/ 72 w 153"/>
                <a:gd name="T27" fmla="*/ 68 h 236"/>
                <a:gd name="T28" fmla="*/ 48 w 153"/>
                <a:gd name="T29" fmla="*/ 72 h 236"/>
                <a:gd name="T30" fmla="*/ 22 w 153"/>
                <a:gd name="T31" fmla="*/ 13 h 236"/>
                <a:gd name="T32" fmla="*/ 22 w 153"/>
                <a:gd name="T33" fmla="*/ 13 h 236"/>
                <a:gd name="T34" fmla="*/ 7 w 153"/>
                <a:gd name="T3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236">
                  <a:moveTo>
                    <a:pt x="7" y="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11" y="95"/>
                    <a:pt x="0" y="121"/>
                    <a:pt x="10" y="142"/>
                  </a:cubicBezTo>
                  <a:cubicBezTo>
                    <a:pt x="18" y="159"/>
                    <a:pt x="35" y="168"/>
                    <a:pt x="55" y="168"/>
                  </a:cubicBezTo>
                  <a:cubicBezTo>
                    <a:pt x="59" y="176"/>
                    <a:pt x="59" y="176"/>
                    <a:pt x="59" y="176"/>
                  </a:cubicBezTo>
                  <a:cubicBezTo>
                    <a:pt x="50" y="188"/>
                    <a:pt x="47" y="202"/>
                    <a:pt x="53" y="215"/>
                  </a:cubicBezTo>
                  <a:cubicBezTo>
                    <a:pt x="59" y="229"/>
                    <a:pt x="74" y="236"/>
                    <a:pt x="91" y="236"/>
                  </a:cubicBezTo>
                  <a:cubicBezTo>
                    <a:pt x="99" y="236"/>
                    <a:pt x="107" y="235"/>
                    <a:pt x="115" y="231"/>
                  </a:cubicBezTo>
                  <a:cubicBezTo>
                    <a:pt x="140" y="220"/>
                    <a:pt x="153" y="194"/>
                    <a:pt x="144" y="173"/>
                  </a:cubicBezTo>
                  <a:cubicBezTo>
                    <a:pt x="138" y="161"/>
                    <a:pt x="125" y="153"/>
                    <a:pt x="111" y="152"/>
                  </a:cubicBezTo>
                  <a:cubicBezTo>
                    <a:pt x="107" y="144"/>
                    <a:pt x="107" y="144"/>
                    <a:pt x="107" y="144"/>
                  </a:cubicBezTo>
                  <a:cubicBezTo>
                    <a:pt x="120" y="129"/>
                    <a:pt x="125" y="110"/>
                    <a:pt x="117" y="93"/>
                  </a:cubicBezTo>
                  <a:cubicBezTo>
                    <a:pt x="110" y="77"/>
                    <a:pt x="92" y="68"/>
                    <a:pt x="72" y="68"/>
                  </a:cubicBezTo>
                  <a:cubicBezTo>
                    <a:pt x="65" y="68"/>
                    <a:pt x="56" y="69"/>
                    <a:pt x="48" y="7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tx2">
                <a:alpha val="15000"/>
              </a:schemeClr>
            </a:solidFill>
            <a:ln>
              <a:noFill/>
            </a:ln>
          </p:spPr>
          <p:txBody>
            <a:bodyPr vert="horz" wrap="square" lIns="80201" tIns="40100" rIns="80201" bIns="40100" numCol="1" anchor="t" anchorCtr="0" compatLnSpc="1">
              <a:prstTxWarp prst="textNoShape">
                <a:avLst/>
              </a:prstTxWarp>
            </a:bodyPr>
            <a:lstStyle/>
            <a:p>
              <a:pPr defTabSz="80202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79">
                <a:solidFill>
                  <a:prstClr val="black"/>
                </a:solidFill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88C0E2CF-E883-4C80-B79E-33DB8D057F37}"/>
              </a:ext>
            </a:extLst>
          </p:cNvPr>
          <p:cNvSpPr/>
          <p:nvPr/>
        </p:nvSpPr>
        <p:spPr>
          <a:xfrm>
            <a:off x="7787199" y="5084435"/>
            <a:ext cx="3650177" cy="1606417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356AB6F-0889-4C8F-85D9-82F463526592}"/>
              </a:ext>
            </a:extLst>
          </p:cNvPr>
          <p:cNvSpPr txBox="1"/>
          <p:nvPr/>
        </p:nvSpPr>
        <p:spPr>
          <a:xfrm>
            <a:off x="7796629" y="5131091"/>
            <a:ext cx="351524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Lorsque ma demande a été </a:t>
            </a:r>
            <a:r>
              <a:rPr lang="fr-FR" sz="1200" dirty="0" smtClean="0">
                <a:solidFill>
                  <a:srgbClr val="002060"/>
                </a:solidFill>
              </a:rPr>
              <a:t>traitée </a:t>
            </a:r>
            <a:r>
              <a:rPr lang="fr-FR" sz="1200" dirty="0">
                <a:solidFill>
                  <a:srgbClr val="002060"/>
                </a:solidFill>
              </a:rPr>
              <a:t>dans </a:t>
            </a:r>
            <a:r>
              <a:rPr lang="fr-FR" sz="1200" dirty="0" smtClean="0">
                <a:solidFill>
                  <a:srgbClr val="002060"/>
                </a:solidFill>
              </a:rPr>
              <a:t>Colibris par le gestionnaire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elle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passe au statut « </a:t>
            </a:r>
            <a:r>
              <a:rPr lang="fr-FR" sz="1200" b="1" dirty="0" smtClean="0">
                <a:solidFill>
                  <a:srgbClr val="002060"/>
                </a:solidFill>
                <a:latin typeface="Tahoma"/>
              </a:rPr>
              <a:t>Traité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 »</a:t>
            </a:r>
          </a:p>
          <a:p>
            <a:pPr lvl="0" algn="ctr"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lvl="0" algn="ctr">
              <a:defRPr/>
            </a:pPr>
            <a:r>
              <a:rPr lang="fr-FR" sz="1050" b="1" dirty="0">
                <a:solidFill>
                  <a:schemeClr val="accent3"/>
                </a:solidFill>
                <a:latin typeface="Tahoma"/>
              </a:rPr>
              <a:t>Remarque </a:t>
            </a:r>
            <a:r>
              <a:rPr lang="fr-FR" sz="1050" dirty="0">
                <a:solidFill>
                  <a:srgbClr val="002060"/>
                </a:solidFill>
                <a:latin typeface="Tahoma"/>
              </a:rPr>
              <a:t>: le statut « </a:t>
            </a:r>
            <a:r>
              <a:rPr lang="fr-FR" sz="1050" b="1" dirty="0" smtClean="0">
                <a:solidFill>
                  <a:srgbClr val="002060"/>
                </a:solidFill>
                <a:latin typeface="Tahoma"/>
              </a:rPr>
              <a:t>Traité</a:t>
            </a:r>
            <a:r>
              <a:rPr lang="fr-FR" sz="1050" dirty="0">
                <a:solidFill>
                  <a:srgbClr val="002060"/>
                </a:solidFill>
                <a:latin typeface="Tahoma"/>
              </a:rPr>
              <a:t> » est visible dans le cadre d’une validation mais également dans le cadre d’un refus de ma demande</a:t>
            </a:r>
            <a:r>
              <a:rPr lang="fr-FR" sz="1050" dirty="0" smtClean="0">
                <a:solidFill>
                  <a:srgbClr val="002060"/>
                </a:solidFill>
                <a:latin typeface="Tahoma"/>
              </a:rPr>
              <a:t>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89" name="Group 100">
            <a:extLst>
              <a:ext uri="{FF2B5EF4-FFF2-40B4-BE49-F238E27FC236}">
                <a16:creationId xmlns:a16="http://schemas.microsoft.com/office/drawing/2014/main" id="{4FB2567F-F47B-4D7C-BF4C-708D49899876}"/>
              </a:ext>
            </a:extLst>
          </p:cNvPr>
          <p:cNvGrpSpPr/>
          <p:nvPr/>
        </p:nvGrpSpPr>
        <p:grpSpPr>
          <a:xfrm>
            <a:off x="7717420" y="4747664"/>
            <a:ext cx="333306" cy="481075"/>
            <a:chOff x="1397000" y="1090613"/>
            <a:chExt cx="674687" cy="1108075"/>
          </a:xfrm>
        </p:grpSpPr>
        <p:grpSp>
          <p:nvGrpSpPr>
            <p:cNvPr id="90" name="Group 99">
              <a:extLst>
                <a:ext uri="{FF2B5EF4-FFF2-40B4-BE49-F238E27FC236}">
                  <a16:creationId xmlns:a16="http://schemas.microsoft.com/office/drawing/2014/main" id="{22DAE7A4-BB20-4EB9-933D-749874B70D33}"/>
                </a:ext>
              </a:extLst>
            </p:cNvPr>
            <p:cNvGrpSpPr/>
            <p:nvPr/>
          </p:nvGrpSpPr>
          <p:grpSpPr>
            <a:xfrm>
              <a:off x="1397000" y="1090613"/>
              <a:ext cx="334963" cy="557213"/>
              <a:chOff x="1397000" y="1090613"/>
              <a:chExt cx="334963" cy="557213"/>
            </a:xfrm>
          </p:grpSpPr>
          <p:sp>
            <p:nvSpPr>
              <p:cNvPr id="92" name="Freeform 59">
                <a:extLst>
                  <a:ext uri="{FF2B5EF4-FFF2-40B4-BE49-F238E27FC236}">
                    <a16:creationId xmlns:a16="http://schemas.microsoft.com/office/drawing/2014/main" id="{0F36D32F-CE5E-470B-A396-F0B1FEF1C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675" y="1373188"/>
                <a:ext cx="139700" cy="274638"/>
              </a:xfrm>
              <a:custGeom>
                <a:avLst/>
                <a:gdLst>
                  <a:gd name="T0" fmla="*/ 22 w 88"/>
                  <a:gd name="T1" fmla="*/ 0 h 173"/>
                  <a:gd name="T2" fmla="*/ 0 w 88"/>
                  <a:gd name="T3" fmla="*/ 10 h 173"/>
                  <a:gd name="T4" fmla="*/ 66 w 88"/>
                  <a:gd name="T5" fmla="*/ 154 h 173"/>
                  <a:gd name="T6" fmla="*/ 88 w 88"/>
                  <a:gd name="T7" fmla="*/ 173 h 173"/>
                  <a:gd name="T8" fmla="*/ 88 w 88"/>
                  <a:gd name="T9" fmla="*/ 145 h 173"/>
                  <a:gd name="T10" fmla="*/ 22 w 88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73">
                    <a:moveTo>
                      <a:pt x="22" y="0"/>
                    </a:moveTo>
                    <a:lnTo>
                      <a:pt x="0" y="10"/>
                    </a:lnTo>
                    <a:lnTo>
                      <a:pt x="66" y="154"/>
                    </a:lnTo>
                    <a:lnTo>
                      <a:pt x="88" y="173"/>
                    </a:lnTo>
                    <a:lnTo>
                      <a:pt x="88" y="14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93" name="Freeform 60">
                <a:extLst>
                  <a:ext uri="{FF2B5EF4-FFF2-40B4-BE49-F238E27FC236}">
                    <a16:creationId xmlns:a16="http://schemas.microsoft.com/office/drawing/2014/main" id="{99567966-9627-44F8-93B7-4CF753296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675" y="1373188"/>
                <a:ext cx="139700" cy="274638"/>
              </a:xfrm>
              <a:custGeom>
                <a:avLst/>
                <a:gdLst>
                  <a:gd name="T0" fmla="*/ 22 w 88"/>
                  <a:gd name="T1" fmla="*/ 0 h 173"/>
                  <a:gd name="T2" fmla="*/ 0 w 88"/>
                  <a:gd name="T3" fmla="*/ 10 h 173"/>
                  <a:gd name="T4" fmla="*/ 66 w 88"/>
                  <a:gd name="T5" fmla="*/ 154 h 173"/>
                  <a:gd name="T6" fmla="*/ 88 w 88"/>
                  <a:gd name="T7" fmla="*/ 173 h 173"/>
                  <a:gd name="T8" fmla="*/ 88 w 88"/>
                  <a:gd name="T9" fmla="*/ 145 h 173"/>
                  <a:gd name="T10" fmla="*/ 22 w 88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73">
                    <a:moveTo>
                      <a:pt x="22" y="0"/>
                    </a:moveTo>
                    <a:lnTo>
                      <a:pt x="0" y="10"/>
                    </a:lnTo>
                    <a:lnTo>
                      <a:pt x="66" y="154"/>
                    </a:lnTo>
                    <a:lnTo>
                      <a:pt x="88" y="173"/>
                    </a:lnTo>
                    <a:lnTo>
                      <a:pt x="88" y="145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94" name="Freeform 61">
                <a:extLst>
                  <a:ext uri="{FF2B5EF4-FFF2-40B4-BE49-F238E27FC236}">
                    <a16:creationId xmlns:a16="http://schemas.microsoft.com/office/drawing/2014/main" id="{35188863-092F-4ADC-9CC7-A197410A1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563" y="1244600"/>
                <a:ext cx="279400" cy="249238"/>
              </a:xfrm>
              <a:custGeom>
                <a:avLst/>
                <a:gdLst>
                  <a:gd name="T0" fmla="*/ 42 w 120"/>
                  <a:gd name="T1" fmla="*/ 13 h 107"/>
                  <a:gd name="T2" fmla="*/ 11 w 120"/>
                  <a:gd name="T3" fmla="*/ 76 h 107"/>
                  <a:gd name="T4" fmla="*/ 79 w 120"/>
                  <a:gd name="T5" fmla="*/ 94 h 107"/>
                  <a:gd name="T6" fmla="*/ 110 w 120"/>
                  <a:gd name="T7" fmla="*/ 31 h 107"/>
                  <a:gd name="T8" fmla="*/ 42 w 120"/>
                  <a:gd name="T9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07">
                    <a:moveTo>
                      <a:pt x="42" y="13"/>
                    </a:moveTo>
                    <a:cubicBezTo>
                      <a:pt x="14" y="25"/>
                      <a:pt x="0" y="54"/>
                      <a:pt x="11" y="76"/>
                    </a:cubicBezTo>
                    <a:cubicBezTo>
                      <a:pt x="21" y="98"/>
                      <a:pt x="51" y="107"/>
                      <a:pt x="79" y="94"/>
                    </a:cubicBezTo>
                    <a:cubicBezTo>
                      <a:pt x="106" y="82"/>
                      <a:pt x="120" y="53"/>
                      <a:pt x="110" y="31"/>
                    </a:cubicBezTo>
                    <a:cubicBezTo>
                      <a:pt x="100" y="8"/>
                      <a:pt x="69" y="0"/>
                      <a:pt x="42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95" name="Freeform 62">
                <a:extLst>
                  <a:ext uri="{FF2B5EF4-FFF2-40B4-BE49-F238E27FC236}">
                    <a16:creationId xmlns:a16="http://schemas.microsoft.com/office/drawing/2014/main" id="{09A6574E-8F79-4038-B06C-CBADBCA53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075" y="1231900"/>
                <a:ext cx="158750" cy="173038"/>
              </a:xfrm>
              <a:custGeom>
                <a:avLst/>
                <a:gdLst>
                  <a:gd name="T0" fmla="*/ 45 w 68"/>
                  <a:gd name="T1" fmla="*/ 0 h 74"/>
                  <a:gd name="T2" fmla="*/ 0 w 68"/>
                  <a:gd name="T3" fmla="*/ 20 h 74"/>
                  <a:gd name="T4" fmla="*/ 17 w 68"/>
                  <a:gd name="T5" fmla="*/ 60 h 74"/>
                  <a:gd name="T6" fmla="*/ 49 w 68"/>
                  <a:gd name="T7" fmla="*/ 68 h 74"/>
                  <a:gd name="T8" fmla="*/ 63 w 68"/>
                  <a:gd name="T9" fmla="*/ 39 h 74"/>
                  <a:gd name="T10" fmla="*/ 45 w 68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74">
                    <a:moveTo>
                      <a:pt x="45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22" y="70"/>
                      <a:pt x="36" y="74"/>
                      <a:pt x="49" y="68"/>
                    </a:cubicBezTo>
                    <a:cubicBezTo>
                      <a:pt x="61" y="62"/>
                      <a:pt x="68" y="49"/>
                      <a:pt x="63" y="39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96" name="Freeform 63">
                <a:extLst>
                  <a:ext uri="{FF2B5EF4-FFF2-40B4-BE49-F238E27FC236}">
                    <a16:creationId xmlns:a16="http://schemas.microsoft.com/office/drawing/2014/main" id="{FA3DF53E-C1BB-4996-9A72-75452605C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338" y="1231900"/>
                <a:ext cx="88900" cy="149225"/>
              </a:xfrm>
              <a:custGeom>
                <a:avLst/>
                <a:gdLst>
                  <a:gd name="T0" fmla="*/ 16 w 38"/>
                  <a:gd name="T1" fmla="*/ 0 h 64"/>
                  <a:gd name="T2" fmla="*/ 0 w 38"/>
                  <a:gd name="T3" fmla="*/ 7 h 64"/>
                  <a:gd name="T4" fmla="*/ 26 w 38"/>
                  <a:gd name="T5" fmla="*/ 64 h 64"/>
                  <a:gd name="T6" fmla="*/ 34 w 38"/>
                  <a:gd name="T7" fmla="*/ 39 h 64"/>
                  <a:gd name="T8" fmla="*/ 16 w 38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4">
                    <a:moveTo>
                      <a:pt x="16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4" y="58"/>
                      <a:pt x="38" y="47"/>
                      <a:pt x="34" y="39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97" name="Freeform 64">
                <a:extLst>
                  <a:ext uri="{FF2B5EF4-FFF2-40B4-BE49-F238E27FC236}">
                    <a16:creationId xmlns:a16="http://schemas.microsoft.com/office/drawing/2014/main" id="{2A77EE97-E4E4-4276-9EA4-441FE6FE1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313" y="1271588"/>
                <a:ext cx="109537" cy="180975"/>
              </a:xfrm>
              <a:custGeom>
                <a:avLst/>
                <a:gdLst>
                  <a:gd name="T0" fmla="*/ 18 w 47"/>
                  <a:gd name="T1" fmla="*/ 73 h 77"/>
                  <a:gd name="T2" fmla="*/ 40 w 47"/>
                  <a:gd name="T3" fmla="*/ 21 h 77"/>
                  <a:gd name="T4" fmla="*/ 12 w 47"/>
                  <a:gd name="T5" fmla="*/ 0 h 77"/>
                  <a:gd name="T6" fmla="*/ 22 w 47"/>
                  <a:gd name="T7" fmla="*/ 23 h 77"/>
                  <a:gd name="T8" fmla="*/ 6 w 47"/>
                  <a:gd name="T9" fmla="*/ 58 h 77"/>
                  <a:gd name="T10" fmla="*/ 4 w 47"/>
                  <a:gd name="T11" fmla="*/ 72 h 77"/>
                  <a:gd name="T12" fmla="*/ 18 w 47"/>
                  <a:gd name="T13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7">
                    <a:moveTo>
                      <a:pt x="18" y="73"/>
                    </a:moveTo>
                    <a:cubicBezTo>
                      <a:pt x="38" y="62"/>
                      <a:pt x="47" y="36"/>
                      <a:pt x="40" y="21"/>
                    </a:cubicBezTo>
                    <a:cubicBezTo>
                      <a:pt x="33" y="6"/>
                      <a:pt x="23" y="2"/>
                      <a:pt x="12" y="0"/>
                    </a:cubicBezTo>
                    <a:cubicBezTo>
                      <a:pt x="12" y="11"/>
                      <a:pt x="18" y="13"/>
                      <a:pt x="22" y="23"/>
                    </a:cubicBezTo>
                    <a:cubicBezTo>
                      <a:pt x="27" y="34"/>
                      <a:pt x="20" y="51"/>
                      <a:pt x="6" y="58"/>
                    </a:cubicBezTo>
                    <a:cubicBezTo>
                      <a:pt x="1" y="60"/>
                      <a:pt x="0" y="66"/>
                      <a:pt x="4" y="72"/>
                    </a:cubicBezTo>
                    <a:cubicBezTo>
                      <a:pt x="7" y="77"/>
                      <a:pt x="11" y="76"/>
                      <a:pt x="18" y="7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98" name="Freeform 65">
                <a:extLst>
                  <a:ext uri="{FF2B5EF4-FFF2-40B4-BE49-F238E27FC236}">
                    <a16:creationId xmlns:a16="http://schemas.microsoft.com/office/drawing/2014/main" id="{61841970-D368-4B46-BC9E-85220DB37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000" y="1090613"/>
                <a:ext cx="233362" cy="207963"/>
              </a:xfrm>
              <a:custGeom>
                <a:avLst/>
                <a:gdLst>
                  <a:gd name="T0" fmla="*/ 34 w 100"/>
                  <a:gd name="T1" fmla="*/ 11 h 89"/>
                  <a:gd name="T2" fmla="*/ 8 w 100"/>
                  <a:gd name="T3" fmla="*/ 63 h 89"/>
                  <a:gd name="T4" fmla="*/ 65 w 100"/>
                  <a:gd name="T5" fmla="*/ 78 h 89"/>
                  <a:gd name="T6" fmla="*/ 91 w 100"/>
                  <a:gd name="T7" fmla="*/ 26 h 89"/>
                  <a:gd name="T8" fmla="*/ 34 w 100"/>
                  <a:gd name="T9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9">
                    <a:moveTo>
                      <a:pt x="34" y="11"/>
                    </a:moveTo>
                    <a:cubicBezTo>
                      <a:pt x="12" y="21"/>
                      <a:pt x="0" y="45"/>
                      <a:pt x="8" y="63"/>
                    </a:cubicBezTo>
                    <a:cubicBezTo>
                      <a:pt x="17" y="82"/>
                      <a:pt x="42" y="89"/>
                      <a:pt x="65" y="78"/>
                    </a:cubicBezTo>
                    <a:cubicBezTo>
                      <a:pt x="88" y="68"/>
                      <a:pt x="100" y="44"/>
                      <a:pt x="91" y="26"/>
                    </a:cubicBezTo>
                    <a:cubicBezTo>
                      <a:pt x="83" y="7"/>
                      <a:pt x="57" y="0"/>
                      <a:pt x="34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99" name="Freeform 66">
                <a:extLst>
                  <a:ext uri="{FF2B5EF4-FFF2-40B4-BE49-F238E27FC236}">
                    <a16:creationId xmlns:a16="http://schemas.microsoft.com/office/drawing/2014/main" id="{81B54523-F09D-4911-8140-4DB606869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438" y="1101725"/>
                <a:ext cx="119062" cy="104775"/>
              </a:xfrm>
              <a:custGeom>
                <a:avLst/>
                <a:gdLst>
                  <a:gd name="T0" fmla="*/ 18 w 51"/>
                  <a:gd name="T1" fmla="*/ 5 h 45"/>
                  <a:gd name="T2" fmla="*/ 5 w 51"/>
                  <a:gd name="T3" fmla="*/ 32 h 45"/>
                  <a:gd name="T4" fmla="*/ 33 w 51"/>
                  <a:gd name="T5" fmla="*/ 39 h 45"/>
                  <a:gd name="T6" fmla="*/ 46 w 51"/>
                  <a:gd name="T7" fmla="*/ 13 h 45"/>
                  <a:gd name="T8" fmla="*/ 18 w 51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5">
                    <a:moveTo>
                      <a:pt x="18" y="5"/>
                    </a:moveTo>
                    <a:cubicBezTo>
                      <a:pt x="6" y="10"/>
                      <a:pt x="0" y="22"/>
                      <a:pt x="5" y="32"/>
                    </a:cubicBezTo>
                    <a:cubicBezTo>
                      <a:pt x="9" y="41"/>
                      <a:pt x="22" y="45"/>
                      <a:pt x="33" y="39"/>
                    </a:cubicBezTo>
                    <a:cubicBezTo>
                      <a:pt x="45" y="34"/>
                      <a:pt x="51" y="22"/>
                      <a:pt x="46" y="13"/>
                    </a:cubicBezTo>
                    <a:cubicBezTo>
                      <a:pt x="42" y="3"/>
                      <a:pt x="29" y="0"/>
                      <a:pt x="18" y="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</p:grpSp>
        <p:sp>
          <p:nvSpPr>
            <p:cNvPr id="91" name="Freeform 77">
              <a:extLst>
                <a:ext uri="{FF2B5EF4-FFF2-40B4-BE49-F238E27FC236}">
                  <a16:creationId xmlns:a16="http://schemas.microsoft.com/office/drawing/2014/main" id="{46D18E7D-BB46-4946-8B7E-CB29C8651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1647825"/>
              <a:ext cx="357187" cy="550863"/>
            </a:xfrm>
            <a:custGeom>
              <a:avLst/>
              <a:gdLst>
                <a:gd name="T0" fmla="*/ 7 w 153"/>
                <a:gd name="T1" fmla="*/ 0 h 236"/>
                <a:gd name="T2" fmla="*/ 7 w 153"/>
                <a:gd name="T3" fmla="*/ 20 h 236"/>
                <a:gd name="T4" fmla="*/ 34 w 153"/>
                <a:gd name="T5" fmla="*/ 80 h 236"/>
                <a:gd name="T6" fmla="*/ 10 w 153"/>
                <a:gd name="T7" fmla="*/ 142 h 236"/>
                <a:gd name="T8" fmla="*/ 55 w 153"/>
                <a:gd name="T9" fmla="*/ 168 h 236"/>
                <a:gd name="T10" fmla="*/ 59 w 153"/>
                <a:gd name="T11" fmla="*/ 176 h 236"/>
                <a:gd name="T12" fmla="*/ 53 w 153"/>
                <a:gd name="T13" fmla="*/ 215 h 236"/>
                <a:gd name="T14" fmla="*/ 91 w 153"/>
                <a:gd name="T15" fmla="*/ 236 h 236"/>
                <a:gd name="T16" fmla="*/ 115 w 153"/>
                <a:gd name="T17" fmla="*/ 231 h 236"/>
                <a:gd name="T18" fmla="*/ 144 w 153"/>
                <a:gd name="T19" fmla="*/ 173 h 236"/>
                <a:gd name="T20" fmla="*/ 111 w 153"/>
                <a:gd name="T21" fmla="*/ 152 h 236"/>
                <a:gd name="T22" fmla="*/ 107 w 153"/>
                <a:gd name="T23" fmla="*/ 144 h 236"/>
                <a:gd name="T24" fmla="*/ 117 w 153"/>
                <a:gd name="T25" fmla="*/ 93 h 236"/>
                <a:gd name="T26" fmla="*/ 72 w 153"/>
                <a:gd name="T27" fmla="*/ 68 h 236"/>
                <a:gd name="T28" fmla="*/ 48 w 153"/>
                <a:gd name="T29" fmla="*/ 72 h 236"/>
                <a:gd name="T30" fmla="*/ 22 w 153"/>
                <a:gd name="T31" fmla="*/ 13 h 236"/>
                <a:gd name="T32" fmla="*/ 22 w 153"/>
                <a:gd name="T33" fmla="*/ 13 h 236"/>
                <a:gd name="T34" fmla="*/ 7 w 153"/>
                <a:gd name="T3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236">
                  <a:moveTo>
                    <a:pt x="7" y="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11" y="95"/>
                    <a:pt x="0" y="121"/>
                    <a:pt x="10" y="142"/>
                  </a:cubicBezTo>
                  <a:cubicBezTo>
                    <a:pt x="18" y="159"/>
                    <a:pt x="35" y="168"/>
                    <a:pt x="55" y="168"/>
                  </a:cubicBezTo>
                  <a:cubicBezTo>
                    <a:pt x="59" y="176"/>
                    <a:pt x="59" y="176"/>
                    <a:pt x="59" y="176"/>
                  </a:cubicBezTo>
                  <a:cubicBezTo>
                    <a:pt x="50" y="188"/>
                    <a:pt x="47" y="202"/>
                    <a:pt x="53" y="215"/>
                  </a:cubicBezTo>
                  <a:cubicBezTo>
                    <a:pt x="59" y="229"/>
                    <a:pt x="74" y="236"/>
                    <a:pt x="91" y="236"/>
                  </a:cubicBezTo>
                  <a:cubicBezTo>
                    <a:pt x="99" y="236"/>
                    <a:pt x="107" y="235"/>
                    <a:pt x="115" y="231"/>
                  </a:cubicBezTo>
                  <a:cubicBezTo>
                    <a:pt x="140" y="220"/>
                    <a:pt x="153" y="194"/>
                    <a:pt x="144" y="173"/>
                  </a:cubicBezTo>
                  <a:cubicBezTo>
                    <a:pt x="138" y="161"/>
                    <a:pt x="125" y="153"/>
                    <a:pt x="111" y="152"/>
                  </a:cubicBezTo>
                  <a:cubicBezTo>
                    <a:pt x="107" y="144"/>
                    <a:pt x="107" y="144"/>
                    <a:pt x="107" y="144"/>
                  </a:cubicBezTo>
                  <a:cubicBezTo>
                    <a:pt x="120" y="129"/>
                    <a:pt x="125" y="110"/>
                    <a:pt x="117" y="93"/>
                  </a:cubicBezTo>
                  <a:cubicBezTo>
                    <a:pt x="110" y="77"/>
                    <a:pt x="92" y="68"/>
                    <a:pt x="72" y="68"/>
                  </a:cubicBezTo>
                  <a:cubicBezTo>
                    <a:pt x="65" y="68"/>
                    <a:pt x="56" y="69"/>
                    <a:pt x="48" y="7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tx2">
                <a:alpha val="15000"/>
              </a:schemeClr>
            </a:solidFill>
            <a:ln>
              <a:noFill/>
            </a:ln>
          </p:spPr>
          <p:txBody>
            <a:bodyPr vert="horz" wrap="square" lIns="80201" tIns="40100" rIns="80201" bIns="40100" numCol="1" anchor="t" anchorCtr="0" compatLnSpc="1">
              <a:prstTxWarp prst="textNoShape">
                <a:avLst/>
              </a:prstTxWarp>
            </a:bodyPr>
            <a:lstStyle/>
            <a:p>
              <a:pPr defTabSz="80202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79">
                <a:solidFill>
                  <a:prstClr val="black"/>
                </a:solidFill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C3B5156-3C7E-4576-8778-B55E0FB3D042}"/>
              </a:ext>
            </a:extLst>
          </p:cNvPr>
          <p:cNvSpPr/>
          <p:nvPr/>
        </p:nvSpPr>
        <p:spPr>
          <a:xfrm>
            <a:off x="9902280" y="2442675"/>
            <a:ext cx="2314400" cy="1662409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659693-DEBC-471F-9A3F-41EF5D05347F}"/>
              </a:ext>
            </a:extLst>
          </p:cNvPr>
          <p:cNvSpPr txBox="1"/>
          <p:nvPr/>
        </p:nvSpPr>
        <p:spPr>
          <a:xfrm>
            <a:off x="10066135" y="2831031"/>
            <a:ext cx="2156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Les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éléments affichés sont à communiquer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à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 gestionnaire de proximité en cas de nécessité. 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CF524F5-C23E-4900-A94C-F781005DA997}"/>
              </a:ext>
            </a:extLst>
          </p:cNvPr>
          <p:cNvSpPr/>
          <p:nvPr/>
        </p:nvSpPr>
        <p:spPr>
          <a:xfrm>
            <a:off x="5405223" y="3597378"/>
            <a:ext cx="1756926" cy="104801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5" name="Image 1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70" y="1700981"/>
            <a:ext cx="7317656" cy="3121915"/>
          </a:xfrm>
          <a:prstGeom prst="rect">
            <a:avLst/>
          </a:prstGeom>
        </p:spPr>
      </p:pic>
      <p:sp>
        <p:nvSpPr>
          <p:cNvPr id="107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8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358048" y="1237726"/>
            <a:ext cx="2132242" cy="4961809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2850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latin typeface="Industria" panose="02000508020000020004" pitchFamily="2" charset="0"/>
              </a:rPr>
              <a:t>Ecran d’accueil tuile « Carrière »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430692" y="1849442"/>
            <a:ext cx="183622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Carrière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1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retrouve sur cet onglet les données liées à ma carrière dont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rgbClr val="FFFFFF"/>
              </a:solidFill>
              <a:latin typeface="Tahom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Corps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Grade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Echelon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Discipline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Position statutaire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Modalité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 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Etablissement de gestion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360" y="1383889"/>
            <a:ext cx="378165" cy="378165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74C3F7C7-3723-477A-845E-9E66EADB6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37" y="766668"/>
            <a:ext cx="3029879" cy="59130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E49032-4D6B-4579-8DDC-0C34CCF6C832}"/>
              </a:ext>
            </a:extLst>
          </p:cNvPr>
          <p:cNvSpPr/>
          <p:nvPr/>
        </p:nvSpPr>
        <p:spPr>
          <a:xfrm>
            <a:off x="8548904" y="1791671"/>
            <a:ext cx="3643096" cy="1567755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0" name="Graphique 9" descr="Pièces de puzzle">
            <a:extLst>
              <a:ext uri="{FF2B5EF4-FFF2-40B4-BE49-F238E27FC236}">
                <a16:creationId xmlns:a16="http://schemas.microsoft.com/office/drawing/2014/main" id="{84E045C8-C177-4F02-AC03-C5982B05D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36319" y="1923331"/>
            <a:ext cx="701156" cy="70115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6A67FA8-712A-472C-A119-70AEF15C2490}"/>
              </a:ext>
            </a:extLst>
          </p:cNvPr>
          <p:cNvSpPr txBox="1"/>
          <p:nvPr/>
        </p:nvSpPr>
        <p:spPr>
          <a:xfrm>
            <a:off x="9427643" y="1989281"/>
            <a:ext cx="272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</a:rPr>
              <a:t>Si une donnée est erronée, je contacte mon gestionnaire de proximité pour mise à jour.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</a:rPr>
              <a:t>Les données </a:t>
            </a:r>
            <a:r>
              <a:rPr lang="fr-FR" sz="1200" dirty="0" smtClean="0">
                <a:solidFill>
                  <a:srgbClr val="002060"/>
                </a:solidFill>
              </a:rPr>
              <a:t>proviennent </a:t>
            </a:r>
            <a:r>
              <a:rPr lang="fr-FR" sz="1200" dirty="0">
                <a:solidFill>
                  <a:srgbClr val="002060"/>
                </a:solidFill>
              </a:rPr>
              <a:t>des systèmes d’informations </a:t>
            </a:r>
            <a:r>
              <a:rPr lang="fr-FR" sz="1200" dirty="0" smtClean="0">
                <a:solidFill>
                  <a:srgbClr val="002060"/>
                </a:solidFill>
              </a:rPr>
              <a:t>des </a:t>
            </a:r>
            <a:r>
              <a:rPr lang="fr-FR" sz="1200" dirty="0">
                <a:solidFill>
                  <a:srgbClr val="002060"/>
                </a:solidFill>
              </a:rPr>
              <a:t>ressources </a:t>
            </a:r>
            <a:r>
              <a:rPr lang="fr-FR" sz="1200" dirty="0" smtClean="0">
                <a:solidFill>
                  <a:srgbClr val="002060"/>
                </a:solidFill>
              </a:rPr>
              <a:t>humaines.</a:t>
            </a:r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7DAF52-4114-4A8D-B106-9182A39F71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7140" y="1394653"/>
            <a:ext cx="2324591" cy="43338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761263-A84D-4D2D-9230-9DE6F9008487}"/>
              </a:ext>
            </a:extLst>
          </p:cNvPr>
          <p:cNvSpPr/>
          <p:nvPr/>
        </p:nvSpPr>
        <p:spPr>
          <a:xfrm>
            <a:off x="7363326" y="2614862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504812-99C0-411C-9D59-060B4300E3DF}"/>
              </a:ext>
            </a:extLst>
          </p:cNvPr>
          <p:cNvSpPr/>
          <p:nvPr/>
        </p:nvSpPr>
        <p:spPr>
          <a:xfrm>
            <a:off x="7346046" y="2731971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10BF0FA5-D597-4865-99DE-6D0552171D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51" y="1646686"/>
            <a:ext cx="1638165" cy="2906167"/>
          </a:xfrm>
          <a:prstGeom prst="rect">
            <a:avLst/>
          </a:prstGeom>
        </p:spPr>
      </p:pic>
      <p:pic>
        <p:nvPicPr>
          <p:cNvPr id="5" name="Graphique 4" descr="Index pointant vers la droite vu du côté du dos de la main">
            <a:extLst>
              <a:ext uri="{FF2B5EF4-FFF2-40B4-BE49-F238E27FC236}">
                <a16:creationId xmlns:a16="http://schemas.microsoft.com/office/drawing/2014/main" id="{DC56B050-23B9-42CD-BA39-D62DA92406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8119738">
            <a:off x="2868590" y="2878629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9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193970" y="1237726"/>
            <a:ext cx="2132242" cy="5038383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0022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latin typeface="Industria" panose="02000508020000020004" pitchFamily="2" charset="0"/>
              </a:rPr>
              <a:t>Ecran d’accueil tuile « Affectations »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306411" y="1745748"/>
            <a:ext cx="183622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Affectations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retrouve sur cet onglet les données liées à mes affectations et mon service hebdomadaire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rgbClr val="FFFFFF"/>
              </a:solidFill>
              <a:latin typeface="Tahom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Etablissement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Date de début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Date de fin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Modalité </a:t>
            </a:r>
            <a:r>
              <a:rPr lang="fr-FR" sz="1400" dirty="0" smtClean="0">
                <a:solidFill>
                  <a:srgbClr val="FFFFFF"/>
                </a:solidFill>
                <a:latin typeface="Tahoma"/>
              </a:rPr>
              <a:t>d’affectation</a:t>
            </a:r>
            <a:endParaRPr lang="fr-FR" sz="1400" dirty="0">
              <a:solidFill>
                <a:srgbClr val="FFFFFF"/>
              </a:solidFill>
              <a:highlight>
                <a:srgbClr val="FF00FF"/>
              </a:highlight>
              <a:latin typeface="Tahom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Fonction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Discipline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Quotité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Obligation réglementaire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rgbClr val="FFFFFF"/>
              </a:solidFill>
              <a:latin typeface="Tahom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3970" y="1268206"/>
            <a:ext cx="378165" cy="340861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26042B00-5F09-452D-9F9C-FDF36E5F6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97" y="1237725"/>
            <a:ext cx="3029879" cy="59130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C99FAD-347D-4D7D-8A0F-9B9DD1B3B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137" y="1973993"/>
            <a:ext cx="2302974" cy="4166926"/>
          </a:xfrm>
          <a:prstGeom prst="rect">
            <a:avLst/>
          </a:prstGeom>
        </p:spPr>
      </p:pic>
      <p:pic>
        <p:nvPicPr>
          <p:cNvPr id="11" name="Picture 6" descr="Une image contenant texte, moniteur, équipement électronique, afficher&#10;&#10;Description générée automatiquement">
            <a:extLst>
              <a:ext uri="{FF2B5EF4-FFF2-40B4-BE49-F238E27FC236}">
                <a16:creationId xmlns:a16="http://schemas.microsoft.com/office/drawing/2014/main" id="{C705E6E8-FDBB-46BB-AC11-B44DF4E70B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54" y="1560667"/>
            <a:ext cx="2547279" cy="4985985"/>
          </a:xfrm>
          <a:prstGeom prst="rect">
            <a:avLst/>
          </a:prstGeom>
        </p:spPr>
      </p:pic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80A970E-D45C-4A94-9088-3C2412931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9041" y="2160814"/>
            <a:ext cx="1960489" cy="3534230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FECB651-93AD-4A25-B109-7A400B74A9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81" y="1666350"/>
            <a:ext cx="1638165" cy="2906167"/>
          </a:xfrm>
          <a:prstGeom prst="rect">
            <a:avLst/>
          </a:prstGeom>
        </p:spPr>
      </p:pic>
      <p:pic>
        <p:nvPicPr>
          <p:cNvPr id="2" name="Graphique 1" descr="Index pointant vers la droite vu du côté du dos de la main">
            <a:extLst>
              <a:ext uri="{FF2B5EF4-FFF2-40B4-BE49-F238E27FC236}">
                <a16:creationId xmlns:a16="http://schemas.microsoft.com/office/drawing/2014/main" id="{D9A513D0-B0BA-4C1B-AD1F-0178157D7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3187997">
            <a:off x="3872507" y="2782711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7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600196E-A12D-4825-9682-4F1C6EC0964D}"/>
              </a:ext>
            </a:extLst>
          </p:cNvPr>
          <p:cNvSpPr/>
          <p:nvPr/>
        </p:nvSpPr>
        <p:spPr>
          <a:xfrm>
            <a:off x="207825" y="1247886"/>
            <a:ext cx="2132242" cy="4560892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11FD36-0A1F-4374-AD97-4E0231C43BA8}"/>
              </a:ext>
            </a:extLst>
          </p:cNvPr>
          <p:cNvSpPr/>
          <p:nvPr/>
        </p:nvSpPr>
        <p:spPr>
          <a:xfrm>
            <a:off x="207825" y="1849442"/>
            <a:ext cx="2198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Mes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suppléances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9" name="Graphique 18" descr="Jumelles">
            <a:extLst>
              <a:ext uri="{FF2B5EF4-FFF2-40B4-BE49-F238E27FC236}">
                <a16:creationId xmlns:a16="http://schemas.microsoft.com/office/drawing/2014/main" id="{8EB095E5-915A-4251-8742-B16257364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7825" y="1268206"/>
            <a:ext cx="378165" cy="3781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93337C-F91E-441C-93C1-17E74CFFB06D}"/>
              </a:ext>
            </a:extLst>
          </p:cNvPr>
          <p:cNvSpPr/>
          <p:nvPr/>
        </p:nvSpPr>
        <p:spPr>
          <a:xfrm>
            <a:off x="6285827" y="5196910"/>
            <a:ext cx="2457086" cy="110236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C969846-B131-49F7-AF4B-239B901C5802}"/>
              </a:ext>
            </a:extLst>
          </p:cNvPr>
          <p:cNvSpPr txBox="1"/>
          <p:nvPr/>
        </p:nvSpPr>
        <p:spPr>
          <a:xfrm>
            <a:off x="6365561" y="5358004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8F1814-59F9-4333-89E0-B6BBAF15F570}"/>
              </a:ext>
            </a:extLst>
          </p:cNvPr>
          <p:cNvSpPr/>
          <p:nvPr/>
        </p:nvSpPr>
        <p:spPr>
          <a:xfrm>
            <a:off x="9179467" y="5222696"/>
            <a:ext cx="2613892" cy="110236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23A3F4-50F4-4614-B9D2-235E0106444D}"/>
              </a:ext>
            </a:extLst>
          </p:cNvPr>
          <p:cNvSpPr txBox="1"/>
          <p:nvPr/>
        </p:nvSpPr>
        <p:spPr>
          <a:xfrm>
            <a:off x="9558301" y="5369668"/>
            <a:ext cx="2159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prends connaissance des dates, de l’adresse et du plan d’accès pour me rendre sur le site de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suppléance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B8797-E74E-4FBF-97F8-27B37F4DA346}"/>
              </a:ext>
            </a:extLst>
          </p:cNvPr>
          <p:cNvSpPr txBox="1"/>
          <p:nvPr/>
        </p:nvSpPr>
        <p:spPr>
          <a:xfrm>
            <a:off x="9283954" y="5337887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[2]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23FC936-2125-4FC9-985F-65E9FC7F09CF}"/>
              </a:ext>
            </a:extLst>
          </p:cNvPr>
          <p:cNvSpPr txBox="1"/>
          <p:nvPr/>
        </p:nvSpPr>
        <p:spPr>
          <a:xfrm>
            <a:off x="6591968" y="5372612"/>
            <a:ext cx="2159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consulte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toutes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suppléances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avec une visibilité à la semaine (adresse, affectation, date)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130E2A8-ED37-4686-87C0-1FF48D95E169}"/>
              </a:ext>
            </a:extLst>
          </p:cNvPr>
          <p:cNvSpPr txBox="1"/>
          <p:nvPr/>
        </p:nvSpPr>
        <p:spPr>
          <a:xfrm>
            <a:off x="1409973" y="317214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Ecran d’accueil tuile « Suppléances »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596C45-6F6F-4171-AD10-237593C6646D}"/>
              </a:ext>
            </a:extLst>
          </p:cNvPr>
          <p:cNvSpPr/>
          <p:nvPr/>
        </p:nvSpPr>
        <p:spPr>
          <a:xfrm>
            <a:off x="302218" y="2484791"/>
            <a:ext cx="18362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L’onglet «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Suppléances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 » permet d’avoir une visibilité sur tous </a:t>
            </a:r>
            <a:r>
              <a:rPr lang="fr-FR" sz="1400" noProof="0" dirty="0">
                <a:solidFill>
                  <a:srgbClr val="FFFFFF"/>
                </a:solidFill>
                <a:latin typeface="Tahoma"/>
              </a:rPr>
              <a:t>mes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remplacements de type suppléances.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         Cette tuile n’est disponible que si je suis concerné. Elle ne sera pas visible si je ne fais pas de </a:t>
            </a:r>
            <a:r>
              <a:rPr lang="fr-FR" sz="1400" dirty="0" smtClean="0">
                <a:solidFill>
                  <a:srgbClr val="FFFFFF"/>
                </a:solidFill>
                <a:latin typeface="Tahoma"/>
              </a:rPr>
              <a:t>suppléance.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1" name="Graphique 10" descr="Avertissement">
            <a:extLst>
              <a:ext uri="{FF2B5EF4-FFF2-40B4-BE49-F238E27FC236}">
                <a16:creationId xmlns:a16="http://schemas.microsoft.com/office/drawing/2014/main" id="{1DDB016D-37A1-4D57-9274-FDF33A979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7325" y="4340456"/>
            <a:ext cx="297330" cy="297330"/>
          </a:xfrm>
          <a:prstGeom prst="rect">
            <a:avLst/>
          </a:prstGeom>
        </p:spPr>
      </p:pic>
      <p:pic>
        <p:nvPicPr>
          <p:cNvPr id="45" name="Picture 6">
            <a:extLst>
              <a:ext uri="{FF2B5EF4-FFF2-40B4-BE49-F238E27FC236}">
                <a16:creationId xmlns:a16="http://schemas.microsoft.com/office/drawing/2014/main" id="{79FD1C2A-7133-4DD7-88EB-CC97D994EA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423" y="1616063"/>
            <a:ext cx="2215457" cy="3701832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5AFE1C04-D24A-4415-9936-61C21EE665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36" y="1578084"/>
            <a:ext cx="2215457" cy="3701832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787823B7-4FFB-4984-9C00-8856B6740928}"/>
              </a:ext>
            </a:extLst>
          </p:cNvPr>
          <p:cNvSpPr txBox="1"/>
          <p:nvPr/>
        </p:nvSpPr>
        <p:spPr>
          <a:xfrm>
            <a:off x="6282217" y="2357273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132FF6B4-768D-4DF9-BBD8-BB47C0A1DCA1}"/>
              </a:ext>
            </a:extLst>
          </p:cNvPr>
          <p:cNvSpPr txBox="1"/>
          <p:nvPr/>
        </p:nvSpPr>
        <p:spPr>
          <a:xfrm>
            <a:off x="8798323" y="1849442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[2]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C1F545-C230-4E05-A5C9-8F12643D9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876" y="2052486"/>
            <a:ext cx="1681217" cy="25853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7A989B3-A599-444F-8000-584CB0F99A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6446" y="2077246"/>
            <a:ext cx="1687334" cy="2654314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F55DCE43-78A1-4629-A38B-A24D01855AD9}"/>
              </a:ext>
            </a:extLst>
          </p:cNvPr>
          <p:cNvSpPr txBox="1"/>
          <p:nvPr/>
        </p:nvSpPr>
        <p:spPr>
          <a:xfrm>
            <a:off x="2975279" y="3428999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pic>
        <p:nvPicPr>
          <p:cNvPr id="32" name="Picture 6">
            <a:extLst>
              <a:ext uri="{FF2B5EF4-FFF2-40B4-BE49-F238E27FC236}">
                <a16:creationId xmlns:a16="http://schemas.microsoft.com/office/drawing/2014/main" id="{163EE1B0-449C-46E6-B922-047F7FE52A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13" y="1666350"/>
            <a:ext cx="1638165" cy="2906167"/>
          </a:xfrm>
          <a:prstGeom prst="rect">
            <a:avLst/>
          </a:prstGeom>
        </p:spPr>
      </p:pic>
      <p:pic>
        <p:nvPicPr>
          <p:cNvPr id="3" name="Graphique 2" descr="Index pointant vers la droite vu du côté du dos de la main">
            <a:extLst>
              <a:ext uri="{FF2B5EF4-FFF2-40B4-BE49-F238E27FC236}">
                <a16:creationId xmlns:a16="http://schemas.microsoft.com/office/drawing/2014/main" id="{B94510FB-A697-4F45-8824-9EE5802D56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3187997">
            <a:off x="4397988" y="2741343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19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>
            <a:extLst>
              <a:ext uri="{FF2B5EF4-FFF2-40B4-BE49-F238E27FC236}">
                <a16:creationId xmlns:a16="http://schemas.microsoft.com/office/drawing/2014/main" id="{F5A4FF0A-658C-4692-B7AE-9AC36E7D7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5690E0F5-C281-4FDE-BFCA-364F8ABB2D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237" y="724398"/>
            <a:ext cx="3242820" cy="59130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207825" y="1236011"/>
            <a:ext cx="2132242" cy="456904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3E16D34-85C7-47A8-8C19-AD45BB1F85B7}"/>
              </a:ext>
            </a:extLst>
          </p:cNvPr>
          <p:cNvSpPr/>
          <p:nvPr/>
        </p:nvSpPr>
        <p:spPr>
          <a:xfrm>
            <a:off x="8104395" y="4376808"/>
            <a:ext cx="4087604" cy="1200329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0022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Ecran d’accueil tuile « Réseau »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485B50-76D9-4D6E-AE9E-0F429FCACBEC}"/>
              </a:ext>
            </a:extLst>
          </p:cNvPr>
          <p:cNvSpPr/>
          <p:nvPr/>
        </p:nvSpPr>
        <p:spPr>
          <a:xfrm>
            <a:off x="8073324" y="1633591"/>
            <a:ext cx="4118675" cy="880947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E991F8A-D18A-4D8A-9DCB-C04761A31218}"/>
              </a:ext>
            </a:extLst>
          </p:cNvPr>
          <p:cNvSpPr txBox="1"/>
          <p:nvPr/>
        </p:nvSpPr>
        <p:spPr>
          <a:xfrm>
            <a:off x="8348015" y="1868207"/>
            <a:ext cx="367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peux renseigner le NOM et/ou PRENOM de la personne que je recherche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2BF656-4E73-4B67-97DE-2EA1CF99B795}"/>
              </a:ext>
            </a:extLst>
          </p:cNvPr>
          <p:cNvSpPr txBox="1"/>
          <p:nvPr/>
        </p:nvSpPr>
        <p:spPr>
          <a:xfrm>
            <a:off x="8104395" y="1856419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4D977AD-1D92-420D-BEF2-A2E2C153D6B4}"/>
              </a:ext>
            </a:extLst>
          </p:cNvPr>
          <p:cNvSpPr txBox="1"/>
          <p:nvPr/>
        </p:nvSpPr>
        <p:spPr>
          <a:xfrm>
            <a:off x="8452592" y="4454132"/>
            <a:ext cx="3683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peux cliquer sur l’enveloppe d’un agent de mon réseau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 proximité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pour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lui envoyer un mail.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accent3"/>
                </a:solidFill>
                <a:latin typeface="Tahoma"/>
              </a:rPr>
              <a:t>Remarque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 : le numéro de téléphone de la personne sera 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disponible si l’agent l’a permis depuis son application mobile (menu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« Mes préférences 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»)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FEFFBB5-CCEC-4C3B-82BC-6EE1E174F958}"/>
              </a:ext>
            </a:extLst>
          </p:cNvPr>
          <p:cNvSpPr txBox="1"/>
          <p:nvPr/>
        </p:nvSpPr>
        <p:spPr>
          <a:xfrm>
            <a:off x="8129223" y="4462258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[2]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372978" y="1683606"/>
            <a:ext cx="1961564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Réseau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L’onglet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 Réseau » permet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 visualiser tous les agents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 proches » de moi (ex. même établissement).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peux les contacter à tout moment par mail et ou par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téléphone.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7825" y="1268206"/>
            <a:ext cx="378165" cy="3781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C950F0B-35CC-4FBC-85DB-2679393A2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6397" y="1453502"/>
            <a:ext cx="2497674" cy="420096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BE107A7-A4AE-45FC-9DFC-B220A5C3056F}"/>
              </a:ext>
            </a:extLst>
          </p:cNvPr>
          <p:cNvSpPr txBox="1"/>
          <p:nvPr/>
        </p:nvSpPr>
        <p:spPr>
          <a:xfrm>
            <a:off x="5638948" y="2466607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37365C-5E79-45D7-8488-A7ED445EDDDA}"/>
              </a:ext>
            </a:extLst>
          </p:cNvPr>
          <p:cNvSpPr txBox="1"/>
          <p:nvPr/>
        </p:nvSpPr>
        <p:spPr>
          <a:xfrm>
            <a:off x="7602807" y="3290500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[2]</a:t>
            </a: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45" y="1666350"/>
            <a:ext cx="1638165" cy="2906167"/>
          </a:xfrm>
          <a:prstGeom prst="rect">
            <a:avLst/>
          </a:prstGeom>
        </p:spPr>
      </p:pic>
      <p:pic>
        <p:nvPicPr>
          <p:cNvPr id="4" name="Graphique 3" descr="Index pointant vers la droite vu du côté du dos de la main">
            <a:extLst>
              <a:ext uri="{FF2B5EF4-FFF2-40B4-BE49-F238E27FC236}">
                <a16:creationId xmlns:a16="http://schemas.microsoft.com/office/drawing/2014/main" id="{9A15757F-6779-4314-B70E-26C5AEC3E3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9402427">
            <a:off x="2788150" y="3327387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8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>
            <a:extLst>
              <a:ext uri="{FF2B5EF4-FFF2-40B4-BE49-F238E27FC236}">
                <a16:creationId xmlns:a16="http://schemas.microsoft.com/office/drawing/2014/main" id="{BFD025AC-3827-4D2F-AF71-1F5E96192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428" y="2354679"/>
            <a:ext cx="2166393" cy="3948737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044D9BC3-AC9C-432F-A5EE-102964DEA98D}"/>
              </a:ext>
            </a:extLst>
          </p:cNvPr>
          <p:cNvSpPr txBox="1"/>
          <p:nvPr/>
        </p:nvSpPr>
        <p:spPr>
          <a:xfrm>
            <a:off x="1437302" y="335021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Présentation du projet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06970A9-3DCB-4FFE-A185-A44A57852069}"/>
              </a:ext>
            </a:extLst>
          </p:cNvPr>
          <p:cNvSpPr txBox="1"/>
          <p:nvPr/>
        </p:nvSpPr>
        <p:spPr>
          <a:xfrm>
            <a:off x="335855" y="1325042"/>
            <a:ext cx="9055039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e-colibris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est un projet s’intégrant pleinement à l’ensemble des SIRH de gestion du ministère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et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s’inscrivant dans la feuille de route partagée « Action publique 2022 »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avec deux enjeux majeurs: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latin typeface="Tahoma"/>
              </a:rPr>
              <a:t>M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/>
              </a:rPr>
              <a:t>oderniser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 l’image de l’institution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: utiliser des technologies innovantes (accessibilité des outils sur smartphones</a:t>
            </a:r>
            <a:r>
              <a:rPr kumimoji="0" lang="fr-FR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ahoma"/>
              </a:rPr>
              <a:t> ou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 tablettes…), dématérialiser complètement certains processus et documents, fluidifier les processus dans la logique du « Dites-le nous une fois », disposer d’outils de pilotage de la politique RH performants et partagés, faciliter l’expérience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utilisateur</a:t>
            </a:r>
            <a:endParaRPr kumimoji="0" lang="fr-FR" sz="1400" b="0" i="0" u="none" strike="sng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latin typeface="Tahoma"/>
              </a:rPr>
              <a:t>H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/>
              </a:rPr>
              <a:t>armoniser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 les bonnes pratiques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: rendre l’agent acteur de sa propre gestion, renforcer les liens de proximité, revenir à des pratiques identiques et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conformes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au règlementaire sur l’ensemble du territoire, mieux maitriser l’adéquation compétence requise / compétence détenue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</a:endParaRPr>
          </a:p>
          <a:p>
            <a:pPr lvl="0" algn="just"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Pour ce faire, e-colibris se propose de mettre en place </a:t>
            </a:r>
            <a:r>
              <a:rPr lang="fr-FR" sz="1400" b="1" noProof="0" dirty="0" smtClean="0"/>
              <a:t>u</a:t>
            </a:r>
            <a:r>
              <a:rPr lang="fr-FR" sz="1400" b="1" dirty="0" smtClean="0"/>
              <a:t>ne </a:t>
            </a:r>
            <a:r>
              <a:rPr lang="fr-FR" sz="1400" b="1" dirty="0"/>
              <a:t>application mobile à destination de l’ensemble des agents du ministère de l’éducation </a:t>
            </a:r>
            <a:r>
              <a:rPr lang="fr-FR" sz="1400" b="1" dirty="0" smtClean="0"/>
              <a:t>nationale, </a:t>
            </a:r>
            <a:r>
              <a:rPr lang="fr-FR" sz="1400" b="1" dirty="0"/>
              <a:t>de la </a:t>
            </a:r>
            <a:r>
              <a:rPr lang="fr-FR" sz="1400" b="1" dirty="0" smtClean="0"/>
              <a:t>jeunesse et des sports</a:t>
            </a:r>
            <a:r>
              <a:rPr lang="fr-FR" sz="1400" dirty="0" smtClean="0"/>
              <a:t>. Cette application va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 permettre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de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effectuer</a:t>
            </a:r>
            <a:r>
              <a:rPr kumimoji="0" lang="fr-FR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 des demandes RH via un accès direct à </a:t>
            </a:r>
            <a:r>
              <a:rPr lang="fr-FR" sz="1400" dirty="0" smtClean="0">
                <a:latin typeface="Tahoma"/>
              </a:rPr>
              <a:t>Colibris,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consulter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certaines données personnelles et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familiales</a:t>
            </a:r>
            <a:r>
              <a:rPr kumimoji="0" lang="fr-FR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 ainsi que des données professionnelles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(carrière,</a:t>
            </a:r>
            <a:r>
              <a:rPr kumimoji="0" lang="fr-FR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affectation…),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latin typeface="Tahoma"/>
              </a:rPr>
              <a:t>justifier de son appartenance au ministère vis-à-vis d’un tiers (</a:t>
            </a:r>
            <a:r>
              <a:rPr lang="fr-FR" sz="1400" dirty="0" err="1" smtClean="0">
                <a:latin typeface="Tahoma"/>
              </a:rPr>
              <a:t>pass</a:t>
            </a:r>
            <a:r>
              <a:rPr lang="fr-FR" sz="1400" dirty="0" smtClean="0">
                <a:latin typeface="Tahoma"/>
              </a:rPr>
              <a:t> ministériel numérique),</a:t>
            </a: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faciliter les échanges entre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l'agent et son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réseau de proximité (gestionnaire, collègues…).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Cette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application mobile sera diffusée via les stores publics iOS et Android et accessible depuis les smartphones personnels des agents.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55" y="2767048"/>
            <a:ext cx="1638165" cy="29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46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CBFB9F-8120-4BF7-96DA-6FCB6B87A74C}"/>
              </a:ext>
            </a:extLst>
          </p:cNvPr>
          <p:cNvSpPr/>
          <p:nvPr/>
        </p:nvSpPr>
        <p:spPr>
          <a:xfrm>
            <a:off x="7759560" y="1802308"/>
            <a:ext cx="4432439" cy="1102361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207825" y="1236011"/>
            <a:ext cx="2132242" cy="4375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14083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Ecran d’accueil tuile « Actualités »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291732" y="1849442"/>
            <a:ext cx="183622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Actualités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L’onglet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 Actualités » permet d’avoir accès à toutes les actualités du Ministère de l’Education Nationale et de mon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académie ainsi qu’à des lettres informations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(pour tous les agents et pour tous les enseignants)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7825" y="1268206"/>
            <a:ext cx="378165" cy="378165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629118AC-E044-47C5-A381-981CB04F3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53" y="1563672"/>
            <a:ext cx="2835589" cy="517052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7BE8E7F-E39C-46F5-B221-5383F31144CD}"/>
              </a:ext>
            </a:extLst>
          </p:cNvPr>
          <p:cNvSpPr txBox="1"/>
          <p:nvPr/>
        </p:nvSpPr>
        <p:spPr>
          <a:xfrm>
            <a:off x="9135818" y="1973700"/>
            <a:ext cx="283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002060"/>
                </a:solidFill>
              </a:rPr>
              <a:t>Je peux cliquer sur « Voir l’article » en dessous de chaque actualité si je souhaite accéder à l’article intégral.</a:t>
            </a:r>
          </a:p>
        </p:txBody>
      </p:sp>
      <p:pic>
        <p:nvPicPr>
          <p:cNvPr id="12" name="Graphique 11" descr="Pique">
            <a:extLst>
              <a:ext uri="{FF2B5EF4-FFF2-40B4-BE49-F238E27FC236}">
                <a16:creationId xmlns:a16="http://schemas.microsoft.com/office/drawing/2014/main" id="{8762DF4E-074E-4424-A441-C82C88FAE2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74942" y="1930022"/>
            <a:ext cx="640283" cy="6402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A406C1F-8B73-4A46-B1DA-4351EAAAA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0880" y="2225392"/>
            <a:ext cx="2168680" cy="3626768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3634E275-E549-497A-9378-38129731A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77" y="2955255"/>
            <a:ext cx="1896756" cy="34586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494E100-A3BD-4DF5-9A33-87081AC5FC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4842" y="3360255"/>
            <a:ext cx="1490927" cy="2491905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9D44159-6775-4CF3-B0CA-4D21A758C5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65" y="2955254"/>
            <a:ext cx="1961292" cy="345861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81FF228-0796-4A52-9442-5FC2057CC5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4055" y="3360256"/>
            <a:ext cx="1480223" cy="2491904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6FCB71C2-E27F-406E-9474-36A349A985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47" y="1666350"/>
            <a:ext cx="1638165" cy="2906167"/>
          </a:xfrm>
          <a:prstGeom prst="rect">
            <a:avLst/>
          </a:prstGeom>
        </p:spPr>
      </p:pic>
      <p:pic>
        <p:nvPicPr>
          <p:cNvPr id="3" name="Graphique 2" descr="Index pointant vers la droite vu du côté du dos de la main">
            <a:extLst>
              <a:ext uri="{FF2B5EF4-FFF2-40B4-BE49-F238E27FC236}">
                <a16:creationId xmlns:a16="http://schemas.microsoft.com/office/drawing/2014/main" id="{2520F2C6-6037-4DCB-9BBF-1639C944ED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13187997">
            <a:off x="4349826" y="3183961"/>
            <a:ext cx="530666" cy="5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40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277095" y="1247886"/>
            <a:ext cx="2132242" cy="43077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0022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Ecran d’accueil tuile « Jobs »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361002" y="1849442"/>
            <a:ext cx="18362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L’onglet « Jobs » permet de rechercher des offres d’emplois interministérielles.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En cliquant sur cette fonctionnalité, le site internet de la PEP (Place de l’Emploi Public) est accessible.</a:t>
            </a: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7095" y="1268206"/>
            <a:ext cx="378165" cy="378165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928B5516-6ABC-4258-A267-E954D032D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60" y="670177"/>
            <a:ext cx="3029879" cy="59130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40EE23-6FD2-4105-93F7-013BF437DC32}"/>
              </a:ext>
            </a:extLst>
          </p:cNvPr>
          <p:cNvSpPr/>
          <p:nvPr/>
        </p:nvSpPr>
        <p:spPr>
          <a:xfrm>
            <a:off x="8597235" y="3984705"/>
            <a:ext cx="3594766" cy="880947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8766C28-DF03-4235-8EDE-CB6D70EFE2E0}"/>
              </a:ext>
            </a:extLst>
          </p:cNvPr>
          <p:cNvSpPr txBox="1"/>
          <p:nvPr/>
        </p:nvSpPr>
        <p:spPr>
          <a:xfrm>
            <a:off x="9016556" y="4240071"/>
            <a:ext cx="290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J’ouvre le lien afin d’accéder au site de la PEP.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4D228ABB-66AD-4868-BA27-A844DD46D5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8407A7-7C17-482D-85E6-9EB8BE0BF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4130" y="1325354"/>
            <a:ext cx="2323340" cy="4267254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48" y="1686014"/>
            <a:ext cx="1638165" cy="2906167"/>
          </a:xfrm>
          <a:prstGeom prst="rect">
            <a:avLst/>
          </a:prstGeom>
        </p:spPr>
      </p:pic>
      <p:pic>
        <p:nvPicPr>
          <p:cNvPr id="4" name="Graphique 3" descr="Index pointant vers la droite vu du côté du dos de la main">
            <a:extLst>
              <a:ext uri="{FF2B5EF4-FFF2-40B4-BE49-F238E27FC236}">
                <a16:creationId xmlns:a16="http://schemas.microsoft.com/office/drawing/2014/main" id="{9DAFDBDB-4C27-4E5B-A2C2-F7A86F86A2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3187997">
            <a:off x="3395526" y="3626211"/>
            <a:ext cx="489717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304802" y="1247886"/>
            <a:ext cx="2132242" cy="50697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00228"/>
            <a:ext cx="845525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ndustria"/>
              </a:rPr>
              <a:t>Ecran d’accueil tuile « </a:t>
            </a:r>
            <a:r>
              <a:rPr lang="fr-FR" sz="2800" b="1">
                <a:latin typeface="Industria"/>
              </a:rPr>
              <a:t>Accès ENSAP 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ndustria"/>
              </a:rPr>
              <a:t>»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510742" y="1801767"/>
            <a:ext cx="1836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Accès ENSAP</a:t>
            </a: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4802" y="1268206"/>
            <a:ext cx="378165" cy="3429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58A97F-794B-496E-B3A0-50320E66232E}"/>
              </a:ext>
            </a:extLst>
          </p:cNvPr>
          <p:cNvSpPr/>
          <p:nvPr/>
        </p:nvSpPr>
        <p:spPr>
          <a:xfrm>
            <a:off x="380626" y="2171099"/>
            <a:ext cx="18362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En cliquant sur l’onglet « Paie », </a:t>
            </a:r>
            <a:r>
              <a:rPr lang="fr-FR" sz="1400" dirty="0">
                <a:solidFill>
                  <a:srgbClr val="FFFFFF"/>
                </a:solidFill>
                <a:latin typeface="Tahoma"/>
              </a:rPr>
              <a:t>j’accède au site de l’espace numérique sécurisé de l’agent.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peux y consulter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rgbClr val="FFFFFF"/>
              </a:solidFill>
              <a:latin typeface="Tahom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L’ensemble de mes bulletins de paies dématérialisés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L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éléments liés à ma retraite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D46ABE00-66F2-437F-9C4B-746F42077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97" y="713931"/>
            <a:ext cx="3029879" cy="59130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402339-40A1-4174-AAC2-6E43C13C510A}"/>
              </a:ext>
            </a:extLst>
          </p:cNvPr>
          <p:cNvSpPr/>
          <p:nvPr/>
        </p:nvSpPr>
        <p:spPr>
          <a:xfrm>
            <a:off x="8761624" y="3935295"/>
            <a:ext cx="3415645" cy="880947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814DD5-2902-4A4B-B9D3-7404D96D0304}"/>
              </a:ext>
            </a:extLst>
          </p:cNvPr>
          <p:cNvSpPr txBox="1"/>
          <p:nvPr/>
        </p:nvSpPr>
        <p:spPr>
          <a:xfrm>
            <a:off x="8965601" y="3985245"/>
            <a:ext cx="3007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clique sur « Accès ENSAP » si je souhaite me rendre sur le site de l’espace numérique sécurisé de l’agent.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F645FF75-9961-4319-8D2C-89FE05E272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B9E7BBA-60ED-42DB-9DB4-F223A232A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818" y="1427769"/>
            <a:ext cx="2336970" cy="4174414"/>
          </a:xfrm>
          <a:prstGeom prst="rect">
            <a:avLst/>
          </a:prstGeom>
        </p:spPr>
      </p:pic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32335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81" y="1666350"/>
            <a:ext cx="1638165" cy="2906167"/>
          </a:xfrm>
          <a:prstGeom prst="rect">
            <a:avLst/>
          </a:prstGeom>
        </p:spPr>
      </p:pic>
      <p:pic>
        <p:nvPicPr>
          <p:cNvPr id="2" name="Graphique 1" descr="Index pointant vers la droite vu du côté du dos de la main">
            <a:extLst>
              <a:ext uri="{FF2B5EF4-FFF2-40B4-BE49-F238E27FC236}">
                <a16:creationId xmlns:a16="http://schemas.microsoft.com/office/drawing/2014/main" id="{D0CF92BC-3972-4739-AE57-252D503600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3187997">
            <a:off x="3786170" y="3690870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95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>
            <a:extLst>
              <a:ext uri="{FF2B5EF4-FFF2-40B4-BE49-F238E27FC236}">
                <a16:creationId xmlns:a16="http://schemas.microsoft.com/office/drawing/2014/main" id="{2FB5ABE7-50AB-4CA5-807F-415187587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69" y="766667"/>
            <a:ext cx="3029879" cy="59130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180114" y="1247886"/>
            <a:ext cx="2132242" cy="4571023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0022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Ecran d’accueil tuile « Santé »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485B50-76D9-4D6E-AE9E-0F429FCACBEC}"/>
              </a:ext>
            </a:extLst>
          </p:cNvPr>
          <p:cNvSpPr/>
          <p:nvPr/>
        </p:nvSpPr>
        <p:spPr>
          <a:xfrm>
            <a:off x="7967272" y="2073934"/>
            <a:ext cx="4224728" cy="759783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E991F8A-D18A-4D8A-9DCB-C04761A31218}"/>
              </a:ext>
            </a:extLst>
          </p:cNvPr>
          <p:cNvSpPr txBox="1"/>
          <p:nvPr/>
        </p:nvSpPr>
        <p:spPr>
          <a:xfrm>
            <a:off x="8368838" y="2285928"/>
            <a:ext cx="326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visualise les informations li</a:t>
            </a:r>
            <a:r>
              <a:rPr lang="fr-FR" sz="1200" dirty="0" err="1">
                <a:solidFill>
                  <a:srgbClr val="002060"/>
                </a:solidFill>
                <a:latin typeface="Tahoma"/>
              </a:rPr>
              <a:t>ées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 à la « santé »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310230" y="1698254"/>
            <a:ext cx="213224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Santé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0114" y="1268206"/>
            <a:ext cx="378165" cy="3781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3F8CE9-D551-46B4-BAE8-6F776EAFB7EA}"/>
              </a:ext>
            </a:extLst>
          </p:cNvPr>
          <p:cNvSpPr/>
          <p:nvPr/>
        </p:nvSpPr>
        <p:spPr>
          <a:xfrm>
            <a:off x="328125" y="1892154"/>
            <a:ext cx="18362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En cliquant sur l’onglet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 santé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 », je prends connaissance du message d’information communiqué par l’espace d’accueil et d’écoute national.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Le numéro du dispositif d’écoute est affiché.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61D036-39B9-4D30-B2F7-4E075FCFC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5290" y="1421096"/>
            <a:ext cx="2337801" cy="4317956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1161F8F-6C7F-4279-87F1-4E9F855E8C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80" y="1676182"/>
            <a:ext cx="1638165" cy="2906167"/>
          </a:xfrm>
          <a:prstGeom prst="rect">
            <a:avLst/>
          </a:prstGeom>
        </p:spPr>
      </p:pic>
      <p:pic>
        <p:nvPicPr>
          <p:cNvPr id="7" name="Graphique 6" descr="Index pointant vers la droite vu du côté du dos de la main">
            <a:extLst>
              <a:ext uri="{FF2B5EF4-FFF2-40B4-BE49-F238E27FC236}">
                <a16:creationId xmlns:a16="http://schemas.microsoft.com/office/drawing/2014/main" id="{DFD4E8F4-C4FB-4819-A731-4EBC39D8B7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3187997">
            <a:off x="4459521" y="3536072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53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>
            <a:extLst>
              <a:ext uri="{FF2B5EF4-FFF2-40B4-BE49-F238E27FC236}">
                <a16:creationId xmlns:a16="http://schemas.microsoft.com/office/drawing/2014/main" id="{8967AC27-E5B8-4562-BFFA-F0D13E00A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58" y="736092"/>
            <a:ext cx="3128661" cy="591308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8C8B7A2-1B77-41BC-B7CE-4DF802076EEC}"/>
              </a:ext>
            </a:extLst>
          </p:cNvPr>
          <p:cNvSpPr/>
          <p:nvPr/>
        </p:nvSpPr>
        <p:spPr>
          <a:xfrm>
            <a:off x="221679" y="1247886"/>
            <a:ext cx="2458768" cy="4917387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47256" y="255536"/>
            <a:ext cx="10588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Industria" panose="02000508020000020004" pitchFamily="2" charset="0"/>
              </a:rPr>
              <a:t>Ecran d’accueil tuile</a:t>
            </a:r>
            <a:r>
              <a:rPr lang="fr-FR" sz="2800" b="1" dirty="0" smtClean="0">
                <a:latin typeface="Industria" panose="02000508020000020004" pitchFamily="2" charset="0"/>
              </a:rPr>
              <a:t> </a:t>
            </a:r>
            <a:r>
              <a:rPr lang="fr-FR" sz="2800" b="1" dirty="0">
                <a:latin typeface="Industria" panose="02000508020000020004" pitchFamily="2" charset="0"/>
              </a:rPr>
              <a:t>: « </a:t>
            </a:r>
            <a:r>
              <a:rPr lang="fr-FR" sz="2800" b="1" dirty="0" smtClean="0">
                <a:latin typeface="Industria" panose="02000508020000020004" pitchFamily="2" charset="0"/>
              </a:rPr>
              <a:t>PASS MINISTERIEL »</a:t>
            </a:r>
            <a:endParaRPr lang="fr-FR" sz="2800" b="1" dirty="0">
              <a:latin typeface="Industria" panose="0200050802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94173E-D3F5-43CB-B2AC-9D6F6F4C02DA}"/>
              </a:ext>
            </a:extLst>
          </p:cNvPr>
          <p:cNvSpPr/>
          <p:nvPr/>
        </p:nvSpPr>
        <p:spPr>
          <a:xfrm>
            <a:off x="377548" y="1842980"/>
            <a:ext cx="202284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 dirty="0" err="1" smtClean="0">
                <a:solidFill>
                  <a:schemeClr val="bg1"/>
                </a:solidFill>
                <a:latin typeface="+mn-lt"/>
              </a:rPr>
              <a:t>Pass</a:t>
            </a:r>
            <a:endParaRPr lang="fr-FR" b="1" dirty="0" smtClean="0">
              <a:solidFill>
                <a:schemeClr val="bg1"/>
              </a:solidFill>
              <a:latin typeface="+mn-lt"/>
            </a:endParaRPr>
          </a:p>
          <a:p>
            <a:pPr lvl="0">
              <a:defRPr/>
            </a:pPr>
            <a:r>
              <a:rPr lang="fr-FR" b="1" dirty="0">
                <a:solidFill>
                  <a:schemeClr val="bg1"/>
                </a:solidFill>
              </a:rPr>
              <a:t>m</a:t>
            </a:r>
            <a:r>
              <a:rPr lang="fr-FR" b="1" dirty="0" smtClean="0">
                <a:solidFill>
                  <a:schemeClr val="bg1"/>
                </a:solidFill>
              </a:rPr>
              <a:t>inistériel</a:t>
            </a: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lvl="0">
              <a:defRPr/>
            </a:pPr>
            <a:endParaRPr lang="fr-FR" sz="1200" b="1" dirty="0">
              <a:solidFill>
                <a:schemeClr val="accent1"/>
              </a:solidFill>
              <a:latin typeface="+mn-lt"/>
            </a:endParaRP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L’onglet</a:t>
            </a: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« </a:t>
            </a:r>
            <a:r>
              <a:rPr lang="fr-FR" sz="1400" dirty="0" err="1" smtClean="0">
                <a:solidFill>
                  <a:srgbClr val="002060"/>
                </a:solidFill>
              </a:rPr>
              <a:t>Pass</a:t>
            </a:r>
            <a:r>
              <a:rPr lang="fr-FR" sz="1400" dirty="0" smtClean="0">
                <a:solidFill>
                  <a:srgbClr val="002060"/>
                </a:solidFill>
              </a:rPr>
              <a:t> ministériel » me </a:t>
            </a:r>
            <a:r>
              <a:rPr lang="fr-FR" sz="1400" dirty="0">
                <a:solidFill>
                  <a:srgbClr val="002060"/>
                </a:solidFill>
              </a:rPr>
              <a:t>permet </a:t>
            </a:r>
            <a:r>
              <a:rPr lang="fr-FR" sz="1400" dirty="0" smtClean="0">
                <a:solidFill>
                  <a:srgbClr val="002060"/>
                </a:solidFill>
              </a:rPr>
              <a:t>de justifier mon </a:t>
            </a:r>
            <a:r>
              <a:rPr lang="fr-FR" sz="1400" dirty="0">
                <a:solidFill>
                  <a:srgbClr val="002060"/>
                </a:solidFill>
              </a:rPr>
              <a:t>appartenance au ministère auprès d’un tiers interne / externe </a:t>
            </a:r>
            <a:r>
              <a:rPr lang="fr-FR" sz="1400" dirty="0" smtClean="0">
                <a:solidFill>
                  <a:srgbClr val="002060"/>
                </a:solidFill>
              </a:rPr>
              <a:t>dans </a:t>
            </a:r>
            <a:r>
              <a:rPr lang="fr-FR" sz="1400" dirty="0">
                <a:solidFill>
                  <a:srgbClr val="002060"/>
                </a:solidFill>
              </a:rPr>
              <a:t>le cadre de mes fonctions professionnelles ou en privé</a:t>
            </a:r>
          </a:p>
        </p:txBody>
      </p:sp>
      <p:pic>
        <p:nvPicPr>
          <p:cNvPr id="5" name="Graphique 4" descr="Jumelles">
            <a:extLst>
              <a:ext uri="{FF2B5EF4-FFF2-40B4-BE49-F238E27FC236}">
                <a16:creationId xmlns:a16="http://schemas.microsoft.com/office/drawing/2014/main" id="{212B5586-867C-470B-B491-37085A7EC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4944" y="1311773"/>
            <a:ext cx="436076" cy="3326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B22464-5ED3-4F22-9ACC-151F27A0A83D}"/>
              </a:ext>
            </a:extLst>
          </p:cNvPr>
          <p:cNvSpPr/>
          <p:nvPr/>
        </p:nvSpPr>
        <p:spPr>
          <a:xfrm>
            <a:off x="8637375" y="1367325"/>
            <a:ext cx="3643096" cy="110236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F3E0AAA-429B-40AB-845C-E8BB34ADF7BE}"/>
              </a:ext>
            </a:extLst>
          </p:cNvPr>
          <p:cNvSpPr txBox="1"/>
          <p:nvPr/>
        </p:nvSpPr>
        <p:spPr>
          <a:xfrm>
            <a:off x="8822994" y="1444285"/>
            <a:ext cx="3154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2060"/>
                </a:solidFill>
              </a:rPr>
              <a:t>Mon </a:t>
            </a:r>
            <a:r>
              <a:rPr lang="fr-FR" sz="1200" dirty="0" err="1" smtClean="0">
                <a:solidFill>
                  <a:srgbClr val="002060"/>
                </a:solidFill>
              </a:rPr>
              <a:t>pass</a:t>
            </a:r>
            <a:r>
              <a:rPr lang="fr-FR" sz="1200" dirty="0" smtClean="0">
                <a:solidFill>
                  <a:srgbClr val="002060"/>
                </a:solidFill>
              </a:rPr>
              <a:t> ministériel est constitué dynamiquement à partir de mes informations RH. A noter: il ne remplace pas mon badge d’accès physique aux infrastructures du ministère.</a:t>
            </a:r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48B8E9E7-5D44-417E-9D0A-A1E6909579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33" y="1491086"/>
            <a:ext cx="2413097" cy="428092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81" y="1646683"/>
            <a:ext cx="1638165" cy="2906167"/>
          </a:xfrm>
          <a:prstGeom prst="rect">
            <a:avLst/>
          </a:prstGeom>
        </p:spPr>
      </p:pic>
      <p:pic>
        <p:nvPicPr>
          <p:cNvPr id="19" name="Graphique 1" descr="Index pointant vers la droite vu du côté du dos de la main">
            <a:extLst>
              <a:ext uri="{FF2B5EF4-FFF2-40B4-BE49-F238E27FC236}">
                <a16:creationId xmlns:a16="http://schemas.microsoft.com/office/drawing/2014/main" id="{412EB447-4DB0-424A-AB55-F30A5B643B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3187997">
            <a:off x="3403483" y="4062784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16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>
            <a:extLst>
              <a:ext uri="{FF2B5EF4-FFF2-40B4-BE49-F238E27FC236}">
                <a16:creationId xmlns:a16="http://schemas.microsoft.com/office/drawing/2014/main" id="{8967AC27-E5B8-4562-BFFA-F0D13E00A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58" y="777664"/>
            <a:ext cx="3128661" cy="591308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8C8B7A2-1B77-41BC-B7CE-4DF802076EEC}"/>
              </a:ext>
            </a:extLst>
          </p:cNvPr>
          <p:cNvSpPr/>
          <p:nvPr/>
        </p:nvSpPr>
        <p:spPr>
          <a:xfrm>
            <a:off x="332514" y="1247886"/>
            <a:ext cx="2132242" cy="4668005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47256" y="308701"/>
            <a:ext cx="915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Industria" panose="02000508020000020004" pitchFamily="2" charset="0"/>
              </a:rPr>
              <a:t>Ecran d’accueil tuile</a:t>
            </a:r>
            <a:r>
              <a:rPr lang="fr-FR" sz="2800" b="1" dirty="0" smtClean="0">
                <a:latin typeface="Industria" panose="02000508020000020004" pitchFamily="2" charset="0"/>
              </a:rPr>
              <a:t> </a:t>
            </a:r>
            <a:r>
              <a:rPr lang="fr-FR" sz="2800" b="1" dirty="0">
                <a:latin typeface="Industria" panose="02000508020000020004" pitchFamily="2" charset="0"/>
              </a:rPr>
              <a:t>: « Mon gestionnaire »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94173E-D3F5-43CB-B2AC-9D6F6F4C02DA}"/>
              </a:ext>
            </a:extLst>
          </p:cNvPr>
          <p:cNvSpPr/>
          <p:nvPr/>
        </p:nvSpPr>
        <p:spPr>
          <a:xfrm>
            <a:off x="488384" y="1842980"/>
            <a:ext cx="17542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>
                <a:solidFill>
                  <a:schemeClr val="bg1"/>
                </a:solidFill>
                <a:latin typeface="+mn-lt"/>
              </a:rPr>
              <a:t>Mon gestionnaire</a:t>
            </a:r>
          </a:p>
          <a:p>
            <a:pPr lvl="0">
              <a:defRPr/>
            </a:pPr>
            <a:endParaRPr lang="fr-FR" sz="1200" b="1">
              <a:solidFill>
                <a:schemeClr val="accent1"/>
              </a:solidFill>
              <a:latin typeface="+mn-lt"/>
            </a:endParaRPr>
          </a:p>
          <a:p>
            <a:pPr lvl="0">
              <a:defRPr/>
            </a:pPr>
            <a:r>
              <a:rPr lang="fr-FR" sz="1400">
                <a:solidFill>
                  <a:srgbClr val="002060"/>
                </a:solidFill>
              </a:rPr>
              <a:t>L’onglet</a:t>
            </a:r>
          </a:p>
          <a:p>
            <a:pPr lvl="0">
              <a:defRPr/>
            </a:pPr>
            <a:r>
              <a:rPr lang="fr-FR" sz="1400">
                <a:solidFill>
                  <a:srgbClr val="002060"/>
                </a:solidFill>
              </a:rPr>
              <a:t>« Mon gestionnaire» permet </a:t>
            </a:r>
          </a:p>
          <a:p>
            <a:pPr lvl="0">
              <a:defRPr/>
            </a:pPr>
            <a:r>
              <a:rPr lang="fr-FR" sz="1400">
                <a:solidFill>
                  <a:srgbClr val="002060"/>
                </a:solidFill>
                <a:latin typeface="+mn-lt"/>
              </a:rPr>
              <a:t>d’accéder </a:t>
            </a:r>
            <a:r>
              <a:rPr lang="fr-FR" sz="1400">
                <a:solidFill>
                  <a:srgbClr val="002060"/>
                </a:solidFill>
              </a:rPr>
              <a:t>aux informations de mon service de gestion.</a:t>
            </a: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" name="Graphique 4" descr="Jumelles">
            <a:extLst>
              <a:ext uri="{FF2B5EF4-FFF2-40B4-BE49-F238E27FC236}">
                <a16:creationId xmlns:a16="http://schemas.microsoft.com/office/drawing/2014/main" id="{212B5586-867C-470B-B491-37085A7EC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5779" y="1311773"/>
            <a:ext cx="378165" cy="3781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B22464-5ED3-4F22-9ACC-151F27A0A83D}"/>
              </a:ext>
            </a:extLst>
          </p:cNvPr>
          <p:cNvSpPr/>
          <p:nvPr/>
        </p:nvSpPr>
        <p:spPr>
          <a:xfrm>
            <a:off x="8608725" y="1426799"/>
            <a:ext cx="3643096" cy="110236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1" name="Graphique 10" descr="Pièces de puzzle">
            <a:extLst>
              <a:ext uri="{FF2B5EF4-FFF2-40B4-BE49-F238E27FC236}">
                <a16:creationId xmlns:a16="http://schemas.microsoft.com/office/drawing/2014/main" id="{B6B4C3D9-093B-4AEE-9E21-D71AC50B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36319" y="1447655"/>
            <a:ext cx="701156" cy="70115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F3E0AAA-429B-40AB-845C-E8BB34ADF7BE}"/>
              </a:ext>
            </a:extLst>
          </p:cNvPr>
          <p:cNvSpPr txBox="1"/>
          <p:nvPr/>
        </p:nvSpPr>
        <p:spPr>
          <a:xfrm>
            <a:off x="9474706" y="1470149"/>
            <a:ext cx="2561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</a:rPr>
              <a:t>En cas d’incident </a:t>
            </a:r>
            <a:r>
              <a:rPr lang="fr-FR" sz="1200" dirty="0" smtClean="0">
                <a:solidFill>
                  <a:srgbClr val="002060"/>
                </a:solidFill>
              </a:rPr>
              <a:t>fonctionnel sur </a:t>
            </a:r>
            <a:r>
              <a:rPr lang="fr-FR" sz="1200" dirty="0">
                <a:solidFill>
                  <a:srgbClr val="002060"/>
                </a:solidFill>
              </a:rPr>
              <a:t>l’application, je peux contacter mon gestionnaire de proximité par téléphone ou par mail pour avoir une assistance.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031EAB-9C1B-4B07-ACC4-455001BBF5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1349" y="1465723"/>
            <a:ext cx="2380324" cy="4257636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48B8E9E7-5D44-417E-9D0A-A1E6909579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49" y="1686014"/>
            <a:ext cx="1638165" cy="2906167"/>
          </a:xfrm>
          <a:prstGeom prst="rect">
            <a:avLst/>
          </a:prstGeom>
        </p:spPr>
      </p:pic>
      <p:pic>
        <p:nvPicPr>
          <p:cNvPr id="19" name="Graphique 1" descr="Index pointant vers la droite vu du côté du dos de la main">
            <a:extLst>
              <a:ext uri="{FF2B5EF4-FFF2-40B4-BE49-F238E27FC236}">
                <a16:creationId xmlns:a16="http://schemas.microsoft.com/office/drawing/2014/main" id="{412EB447-4DB0-424A-AB55-F30A5B643B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3187997">
            <a:off x="4282815" y="4180772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4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6B81105F-1151-4524-B4DB-060A4FE3F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68" y="410776"/>
            <a:ext cx="3029879" cy="591308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3650687-9D24-4AE8-BEF0-5D9E78DB5C3D}"/>
              </a:ext>
            </a:extLst>
          </p:cNvPr>
          <p:cNvSpPr txBox="1"/>
          <p:nvPr/>
        </p:nvSpPr>
        <p:spPr>
          <a:xfrm>
            <a:off x="1459684" y="30022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  <a:latin typeface="Industria" panose="02000508020000020004" pitchFamily="2" charset="0"/>
              </a:rPr>
              <a:t>Détail des fonctionnalités du menu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530A9B-F0EE-4791-9D20-5449C430A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994" y="2209719"/>
            <a:ext cx="4368398" cy="20609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EA9E38-37D3-4796-8930-7659B9C86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454" y="1191200"/>
            <a:ext cx="2360306" cy="40980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098E98-F99E-4223-93CE-4F99CB1F26AF}"/>
              </a:ext>
            </a:extLst>
          </p:cNvPr>
          <p:cNvSpPr/>
          <p:nvPr/>
        </p:nvSpPr>
        <p:spPr>
          <a:xfrm>
            <a:off x="2892440" y="2789506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3C636-0BC5-44CA-8EC6-DB423CB702CF}"/>
              </a:ext>
            </a:extLst>
          </p:cNvPr>
          <p:cNvSpPr/>
          <p:nvPr/>
        </p:nvSpPr>
        <p:spPr>
          <a:xfrm>
            <a:off x="2524538" y="2889264"/>
            <a:ext cx="963980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1140D4-44FF-4864-8CA9-AC9C94A62D0C}"/>
              </a:ext>
            </a:extLst>
          </p:cNvPr>
          <p:cNvSpPr/>
          <p:nvPr/>
        </p:nvSpPr>
        <p:spPr>
          <a:xfrm>
            <a:off x="3238901" y="2982344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384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9B11D7-9B0C-4DEB-990F-43614AFF7D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92" y="811003"/>
            <a:ext cx="3309273" cy="5790284"/>
          </a:xfrm>
          <a:prstGeom prst="rect">
            <a:avLst/>
          </a:prstGeom>
        </p:spPr>
      </p:pic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0022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Menu : « Mes informations »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A78255-A3C6-4407-B1B6-E63A334A0E82}"/>
              </a:ext>
            </a:extLst>
          </p:cNvPr>
          <p:cNvSpPr/>
          <p:nvPr/>
        </p:nvSpPr>
        <p:spPr>
          <a:xfrm>
            <a:off x="387926" y="1247886"/>
            <a:ext cx="2132242" cy="47649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Graphique 5" descr="Jumelles">
            <a:extLst>
              <a:ext uri="{FF2B5EF4-FFF2-40B4-BE49-F238E27FC236}">
                <a16:creationId xmlns:a16="http://schemas.microsoft.com/office/drawing/2014/main" id="{F4CA6F80-5561-40A6-8F4C-30F1B2451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7926" y="1268207"/>
            <a:ext cx="378165" cy="3621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4EB1FC-525E-43EC-B206-9905073A40FF}"/>
              </a:ext>
            </a:extLst>
          </p:cNvPr>
          <p:cNvSpPr/>
          <p:nvPr/>
        </p:nvSpPr>
        <p:spPr>
          <a:xfrm>
            <a:off x="458404" y="1797390"/>
            <a:ext cx="2132242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Mes informations</a:t>
            </a:r>
          </a:p>
          <a:p>
            <a:pPr lvl="0">
              <a:defRPr/>
            </a:pPr>
            <a:endParaRPr lang="fr-FR" sz="1400" b="1" dirty="0">
              <a:solidFill>
                <a:schemeClr val="accent1"/>
              </a:solidFill>
              <a:latin typeface="+mn-lt"/>
            </a:endParaRP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En passant par ce menu, je peux consulter </a:t>
            </a:r>
            <a:r>
              <a:rPr lang="fr-FR" sz="1400" dirty="0" smtClean="0">
                <a:solidFill>
                  <a:srgbClr val="002060"/>
                </a:solidFill>
              </a:rPr>
              <a:t>toutes </a:t>
            </a:r>
            <a:r>
              <a:rPr lang="fr-FR" sz="1400" dirty="0">
                <a:solidFill>
                  <a:srgbClr val="002060"/>
                </a:solidFill>
              </a:rPr>
              <a:t>mes informations personnelles </a:t>
            </a:r>
            <a:r>
              <a:rPr lang="fr-FR" sz="1400" dirty="0" smtClean="0">
                <a:solidFill>
                  <a:srgbClr val="002060"/>
                </a:solidFill>
              </a:rPr>
              <a:t>et familiales dont </a:t>
            </a:r>
            <a:r>
              <a:rPr lang="fr-FR" sz="1400" dirty="0">
                <a:solidFill>
                  <a:srgbClr val="002060"/>
                </a:solidFill>
              </a:rPr>
              <a:t>:</a:t>
            </a:r>
          </a:p>
          <a:p>
            <a:pPr lvl="0">
              <a:defRPr/>
            </a:pPr>
            <a:endParaRPr lang="fr-FR" sz="14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</a:rPr>
              <a:t>Coordonnées personnelles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</a:rPr>
              <a:t>Coordonnées bancaires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srgbClr val="002060"/>
                </a:solidFill>
                <a:latin typeface="+mn-lt"/>
              </a:rPr>
              <a:t>Données </a:t>
            </a:r>
            <a:r>
              <a:rPr lang="fr-FR" sz="1400" dirty="0">
                <a:solidFill>
                  <a:srgbClr val="002060"/>
                </a:solidFill>
                <a:latin typeface="+mn-lt"/>
              </a:rPr>
              <a:t>familiales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  <a:latin typeface="+mn-lt"/>
              </a:rPr>
              <a:t>Adresse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fr-FR" sz="110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9812B1B-F192-4EF9-A6B9-DDF2C9C8DE96}"/>
              </a:ext>
            </a:extLst>
          </p:cNvPr>
          <p:cNvGrpSpPr/>
          <p:nvPr/>
        </p:nvGrpSpPr>
        <p:grpSpPr>
          <a:xfrm>
            <a:off x="7199950" y="1413209"/>
            <a:ext cx="3672160" cy="4230667"/>
            <a:chOff x="6203320" y="1908132"/>
            <a:chExt cx="3650336" cy="462158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FC8F70C-4E42-4D3F-9E55-163B7E7749FC}"/>
                </a:ext>
              </a:extLst>
            </p:cNvPr>
            <p:cNvSpPr/>
            <p:nvPr/>
          </p:nvSpPr>
          <p:spPr>
            <a:xfrm>
              <a:off x="6203320" y="6421719"/>
              <a:ext cx="1793819" cy="1079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7F46A5-56FE-4B66-9778-FD317DB96758}"/>
                </a:ext>
              </a:extLst>
            </p:cNvPr>
            <p:cNvSpPr/>
            <p:nvPr/>
          </p:nvSpPr>
          <p:spPr>
            <a:xfrm>
              <a:off x="8003345" y="6421719"/>
              <a:ext cx="1806231" cy="1079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grpSp>
          <p:nvGrpSpPr>
            <p:cNvPr id="61" name="Group 12">
              <a:extLst>
                <a:ext uri="{FF2B5EF4-FFF2-40B4-BE49-F238E27FC236}">
                  <a16:creationId xmlns:a16="http://schemas.microsoft.com/office/drawing/2014/main" id="{F5B78F41-BF25-4107-A779-4AB91BC272FA}"/>
                </a:ext>
              </a:extLst>
            </p:cNvPr>
            <p:cNvGrpSpPr/>
            <p:nvPr/>
          </p:nvGrpSpPr>
          <p:grpSpPr>
            <a:xfrm>
              <a:off x="6212164" y="4316181"/>
              <a:ext cx="1791181" cy="1639957"/>
              <a:chOff x="1051493" y="4214719"/>
              <a:chExt cx="2012893" cy="1639957"/>
            </a:xfrm>
          </p:grpSpPr>
          <p:cxnSp>
            <p:nvCxnSpPr>
              <p:cNvPr id="62" name="Straight Connector 13">
                <a:extLst>
                  <a:ext uri="{FF2B5EF4-FFF2-40B4-BE49-F238E27FC236}">
                    <a16:creationId xmlns:a16="http://schemas.microsoft.com/office/drawing/2014/main" id="{2AADF6BA-3371-4AFD-B238-E9B8D48798F4}"/>
                  </a:ext>
                </a:extLst>
              </p:cNvPr>
              <p:cNvCxnSpPr/>
              <p:nvPr/>
            </p:nvCxnSpPr>
            <p:spPr>
              <a:xfrm>
                <a:off x="3064386" y="4214719"/>
                <a:ext cx="0" cy="1639957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4">
                <a:extLst>
                  <a:ext uri="{FF2B5EF4-FFF2-40B4-BE49-F238E27FC236}">
                    <a16:creationId xmlns:a16="http://schemas.microsoft.com/office/drawing/2014/main" id="{FA847345-8ACA-4F1C-9102-2AD68D0348EA}"/>
                  </a:ext>
                </a:extLst>
              </p:cNvPr>
              <p:cNvCxnSpPr/>
              <p:nvPr/>
            </p:nvCxnSpPr>
            <p:spPr>
              <a:xfrm>
                <a:off x="1428175" y="5205324"/>
                <a:ext cx="1264114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15">
                <a:extLst>
                  <a:ext uri="{FF2B5EF4-FFF2-40B4-BE49-F238E27FC236}">
                    <a16:creationId xmlns:a16="http://schemas.microsoft.com/office/drawing/2014/main" id="{64FF7BF4-9268-4BDB-94C7-08605069BAD6}"/>
                  </a:ext>
                </a:extLst>
              </p:cNvPr>
              <p:cNvCxnSpPr/>
              <p:nvPr/>
            </p:nvCxnSpPr>
            <p:spPr>
              <a:xfrm>
                <a:off x="1051493" y="4214719"/>
                <a:ext cx="0" cy="1639957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16">
              <a:extLst>
                <a:ext uri="{FF2B5EF4-FFF2-40B4-BE49-F238E27FC236}">
                  <a16:creationId xmlns:a16="http://schemas.microsoft.com/office/drawing/2014/main" id="{A9B37BFE-809A-4941-BF14-2D0A60B90327}"/>
                </a:ext>
              </a:extLst>
            </p:cNvPr>
            <p:cNvGrpSpPr/>
            <p:nvPr/>
          </p:nvGrpSpPr>
          <p:grpSpPr>
            <a:xfrm>
              <a:off x="8354103" y="4316181"/>
              <a:ext cx="1449268" cy="1639957"/>
              <a:chOff x="3458560" y="4214719"/>
              <a:chExt cx="1628658" cy="1639957"/>
            </a:xfrm>
          </p:grpSpPr>
          <p:cxnSp>
            <p:nvCxnSpPr>
              <p:cNvPr id="66" name="Straight Connector 17">
                <a:extLst>
                  <a:ext uri="{FF2B5EF4-FFF2-40B4-BE49-F238E27FC236}">
                    <a16:creationId xmlns:a16="http://schemas.microsoft.com/office/drawing/2014/main" id="{0E09CC6E-F6F3-4E9F-91BC-D04E3F608464}"/>
                  </a:ext>
                </a:extLst>
              </p:cNvPr>
              <p:cNvCxnSpPr/>
              <p:nvPr/>
            </p:nvCxnSpPr>
            <p:spPr>
              <a:xfrm>
                <a:off x="5087218" y="4214719"/>
                <a:ext cx="0" cy="1639957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18">
                <a:extLst>
                  <a:ext uri="{FF2B5EF4-FFF2-40B4-BE49-F238E27FC236}">
                    <a16:creationId xmlns:a16="http://schemas.microsoft.com/office/drawing/2014/main" id="{BB4A667E-CEC5-4471-9E52-A2635EBB5796}"/>
                  </a:ext>
                </a:extLst>
              </p:cNvPr>
              <p:cNvCxnSpPr/>
              <p:nvPr/>
            </p:nvCxnSpPr>
            <p:spPr>
              <a:xfrm>
                <a:off x="3458560" y="5205324"/>
                <a:ext cx="1264114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36">
              <a:extLst>
                <a:ext uri="{FF2B5EF4-FFF2-40B4-BE49-F238E27FC236}">
                  <a16:creationId xmlns:a16="http://schemas.microsoft.com/office/drawing/2014/main" id="{13441A0A-DFAD-48F7-B1B6-BE4437C60B2F}"/>
                </a:ext>
              </a:extLst>
            </p:cNvPr>
            <p:cNvSpPr txBox="1"/>
            <p:nvPr/>
          </p:nvSpPr>
          <p:spPr>
            <a:xfrm>
              <a:off x="6465866" y="5543720"/>
              <a:ext cx="1447281" cy="630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Données </a:t>
              </a: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familiales (situation, conjoint, enfant)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9B90852-AFBF-40F5-BF56-05AF74C7F535}"/>
                </a:ext>
              </a:extLst>
            </p:cNvPr>
            <p:cNvSpPr/>
            <p:nvPr/>
          </p:nvSpPr>
          <p:spPr>
            <a:xfrm>
              <a:off x="6203320" y="6392646"/>
              <a:ext cx="1793819" cy="1079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6099E4A-1BAD-4EBF-8C57-553170E61EA9}"/>
                </a:ext>
              </a:extLst>
            </p:cNvPr>
            <p:cNvSpPr/>
            <p:nvPr/>
          </p:nvSpPr>
          <p:spPr>
            <a:xfrm>
              <a:off x="8003345" y="6392646"/>
              <a:ext cx="1806231" cy="1079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42610B06-2A60-41F5-B668-F1AD8E14EBCF}"/>
                </a:ext>
              </a:extLst>
            </p:cNvPr>
            <p:cNvSpPr txBox="1"/>
            <p:nvPr/>
          </p:nvSpPr>
          <p:spPr>
            <a:xfrm>
              <a:off x="8489782" y="5549894"/>
              <a:ext cx="1216311" cy="277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Adresse</a:t>
              </a: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76" name="TextBox 36">
              <a:extLst>
                <a:ext uri="{FF2B5EF4-FFF2-40B4-BE49-F238E27FC236}">
                  <a16:creationId xmlns:a16="http://schemas.microsoft.com/office/drawing/2014/main" id="{F0DC78BA-9DE6-4CF9-A6EA-C1D8DBAF01B1}"/>
                </a:ext>
              </a:extLst>
            </p:cNvPr>
            <p:cNvSpPr txBox="1"/>
            <p:nvPr/>
          </p:nvSpPr>
          <p:spPr>
            <a:xfrm>
              <a:off x="8431744" y="3152896"/>
              <a:ext cx="1216311" cy="453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Coordonnées bancaires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77" name="Graphique 76" descr="Homme avec landau">
              <a:extLst>
                <a:ext uri="{FF2B5EF4-FFF2-40B4-BE49-F238E27FC236}">
                  <a16:creationId xmlns:a16="http://schemas.microsoft.com/office/drawing/2014/main" id="{A49FF024-99BD-42CA-94FE-3FA31740F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721081" y="4451336"/>
              <a:ext cx="618517" cy="618517"/>
            </a:xfrm>
            <a:prstGeom prst="rect">
              <a:avLst/>
            </a:prstGeom>
          </p:spPr>
        </p:pic>
        <p:pic>
          <p:nvPicPr>
            <p:cNvPr id="78" name="Graphique 77" descr="Double itinéraire avec un chemin">
              <a:extLst>
                <a:ext uri="{FF2B5EF4-FFF2-40B4-BE49-F238E27FC236}">
                  <a16:creationId xmlns:a16="http://schemas.microsoft.com/office/drawing/2014/main" id="{19ABD3B6-BF11-4564-AB98-AB5ED3282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490753" y="4479026"/>
              <a:ext cx="621481" cy="621481"/>
            </a:xfrm>
            <a:prstGeom prst="rect">
              <a:avLst/>
            </a:prstGeom>
          </p:spPr>
        </p:pic>
        <p:pic>
          <p:nvPicPr>
            <p:cNvPr id="79" name="Graphique 78" descr="Banque en ligne">
              <a:extLst>
                <a:ext uri="{FF2B5EF4-FFF2-40B4-BE49-F238E27FC236}">
                  <a16:creationId xmlns:a16="http://schemas.microsoft.com/office/drawing/2014/main" id="{EB36B514-F2BE-437E-AF82-CECF149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601085" y="2140624"/>
              <a:ext cx="610749" cy="610749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B22681A-809C-40D0-B4D4-88C8287CBAB1}"/>
                </a:ext>
              </a:extLst>
            </p:cNvPr>
            <p:cNvSpPr/>
            <p:nvPr/>
          </p:nvSpPr>
          <p:spPr>
            <a:xfrm>
              <a:off x="6266017" y="4013670"/>
              <a:ext cx="1793819" cy="10799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06FB629-1B29-4E39-9A5A-DD66AC888DE8}"/>
                </a:ext>
              </a:extLst>
            </p:cNvPr>
            <p:cNvSpPr/>
            <p:nvPr/>
          </p:nvSpPr>
          <p:spPr>
            <a:xfrm>
              <a:off x="8059837" y="4013670"/>
              <a:ext cx="1793819" cy="107996"/>
            </a:xfrm>
            <a:prstGeom prst="rect">
              <a:avLst/>
            </a:prstGeom>
            <a:solidFill>
              <a:srgbClr val="4B6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grpSp>
          <p:nvGrpSpPr>
            <p:cNvPr id="82" name="Group 22">
              <a:extLst>
                <a:ext uri="{FF2B5EF4-FFF2-40B4-BE49-F238E27FC236}">
                  <a16:creationId xmlns:a16="http://schemas.microsoft.com/office/drawing/2014/main" id="{5C7008B8-13D8-4F1A-8EDB-76B9F56D29E0}"/>
                </a:ext>
              </a:extLst>
            </p:cNvPr>
            <p:cNvGrpSpPr/>
            <p:nvPr/>
          </p:nvGrpSpPr>
          <p:grpSpPr>
            <a:xfrm>
              <a:off x="6607209" y="1908132"/>
              <a:ext cx="1452627" cy="1639957"/>
              <a:chOff x="7493475" y="4214719"/>
              <a:chExt cx="1632433" cy="1639957"/>
            </a:xfrm>
          </p:grpSpPr>
          <p:cxnSp>
            <p:nvCxnSpPr>
              <p:cNvPr id="83" name="Straight Connector 23">
                <a:extLst>
                  <a:ext uri="{FF2B5EF4-FFF2-40B4-BE49-F238E27FC236}">
                    <a16:creationId xmlns:a16="http://schemas.microsoft.com/office/drawing/2014/main" id="{00EE43EF-C3F1-4C85-92EC-D65355193E5C}"/>
                  </a:ext>
                </a:extLst>
              </p:cNvPr>
              <p:cNvCxnSpPr/>
              <p:nvPr/>
            </p:nvCxnSpPr>
            <p:spPr>
              <a:xfrm>
                <a:off x="9125908" y="4214719"/>
                <a:ext cx="0" cy="1639957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24">
                <a:extLst>
                  <a:ext uri="{FF2B5EF4-FFF2-40B4-BE49-F238E27FC236}">
                    <a16:creationId xmlns:a16="http://schemas.microsoft.com/office/drawing/2014/main" id="{0FC12B7B-9EDB-4AF9-A82C-87A712FD99FB}"/>
                  </a:ext>
                </a:extLst>
              </p:cNvPr>
              <p:cNvCxnSpPr/>
              <p:nvPr/>
            </p:nvCxnSpPr>
            <p:spPr>
              <a:xfrm>
                <a:off x="7493475" y="5205324"/>
                <a:ext cx="1264114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25">
              <a:extLst>
                <a:ext uri="{FF2B5EF4-FFF2-40B4-BE49-F238E27FC236}">
                  <a16:creationId xmlns:a16="http://schemas.microsoft.com/office/drawing/2014/main" id="{C115DEED-6180-4B74-BF0B-3EE47E0D29DE}"/>
                </a:ext>
              </a:extLst>
            </p:cNvPr>
            <p:cNvGrpSpPr/>
            <p:nvPr/>
          </p:nvGrpSpPr>
          <p:grpSpPr>
            <a:xfrm>
              <a:off x="8430033" y="1908132"/>
              <a:ext cx="1407524" cy="1639957"/>
              <a:chOff x="9541927" y="4214719"/>
              <a:chExt cx="1581747" cy="1639957"/>
            </a:xfrm>
          </p:grpSpPr>
          <p:cxnSp>
            <p:nvCxnSpPr>
              <p:cNvPr id="86" name="Straight Connector 26">
                <a:extLst>
                  <a:ext uri="{FF2B5EF4-FFF2-40B4-BE49-F238E27FC236}">
                    <a16:creationId xmlns:a16="http://schemas.microsoft.com/office/drawing/2014/main" id="{93DA3C53-02EF-4D64-9E10-909021B53093}"/>
                  </a:ext>
                </a:extLst>
              </p:cNvPr>
              <p:cNvCxnSpPr/>
              <p:nvPr/>
            </p:nvCxnSpPr>
            <p:spPr>
              <a:xfrm>
                <a:off x="11123674" y="4214719"/>
                <a:ext cx="0" cy="1639957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27">
                <a:extLst>
                  <a:ext uri="{FF2B5EF4-FFF2-40B4-BE49-F238E27FC236}">
                    <a16:creationId xmlns:a16="http://schemas.microsoft.com/office/drawing/2014/main" id="{ABB1868A-A901-4372-A37C-B8F3B3A18C6B}"/>
                  </a:ext>
                </a:extLst>
              </p:cNvPr>
              <p:cNvCxnSpPr/>
              <p:nvPr/>
            </p:nvCxnSpPr>
            <p:spPr>
              <a:xfrm>
                <a:off x="9541927" y="5205324"/>
                <a:ext cx="1264114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BD46CFC-B595-4425-B64B-1716908B729E}"/>
                </a:ext>
              </a:extLst>
            </p:cNvPr>
            <p:cNvSpPr/>
            <p:nvPr/>
          </p:nvSpPr>
          <p:spPr>
            <a:xfrm>
              <a:off x="6266017" y="3984597"/>
              <a:ext cx="1793819" cy="10799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B2DF8B7-8698-4B69-B3DC-7BBCBA2B8088}"/>
                </a:ext>
              </a:extLst>
            </p:cNvPr>
            <p:cNvSpPr/>
            <p:nvPr/>
          </p:nvSpPr>
          <p:spPr>
            <a:xfrm>
              <a:off x="8059837" y="3984597"/>
              <a:ext cx="1793819" cy="107996"/>
            </a:xfrm>
            <a:prstGeom prst="rect">
              <a:avLst/>
            </a:prstGeom>
            <a:solidFill>
              <a:srgbClr val="4B6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75ACF517-26ED-4153-B3DE-813B98144B5A}"/>
                </a:ext>
              </a:extLst>
            </p:cNvPr>
            <p:cNvSpPr txBox="1"/>
            <p:nvPr/>
          </p:nvSpPr>
          <p:spPr>
            <a:xfrm>
              <a:off x="6345901" y="3073131"/>
              <a:ext cx="1623757" cy="630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Coordonnées </a:t>
              </a: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personnelles (Téléphone fixe, portable, mél)</a:t>
              </a:r>
            </a:p>
          </p:txBody>
        </p:sp>
        <p:pic>
          <p:nvPicPr>
            <p:cNvPr id="92" name="Graphique 91" descr="Adresse de courrier">
              <a:extLst>
                <a:ext uri="{FF2B5EF4-FFF2-40B4-BE49-F238E27FC236}">
                  <a16:creationId xmlns:a16="http://schemas.microsoft.com/office/drawing/2014/main" id="{2DFB7D4A-E8BD-4B09-AB15-48FFD00C2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772182" y="2166047"/>
              <a:ext cx="574211" cy="574211"/>
            </a:xfrm>
            <a:prstGeom prst="rect">
              <a:avLst/>
            </a:prstGeom>
          </p:spPr>
        </p:pic>
      </p:grpSp>
      <p:pic>
        <p:nvPicPr>
          <p:cNvPr id="43" name="Image 42">
            <a:extLst>
              <a:ext uri="{FF2B5EF4-FFF2-40B4-BE49-F238E27FC236}">
                <a16:creationId xmlns:a16="http://schemas.microsoft.com/office/drawing/2014/main" id="{90BE4E23-6D39-4C83-A2DF-4EE760E02D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60447" y="1536567"/>
            <a:ext cx="2555050" cy="409802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0774186-8280-40B6-A8BF-051403212912}"/>
              </a:ext>
            </a:extLst>
          </p:cNvPr>
          <p:cNvSpPr/>
          <p:nvPr/>
        </p:nvSpPr>
        <p:spPr>
          <a:xfrm>
            <a:off x="3578076" y="2316888"/>
            <a:ext cx="853708" cy="13690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38884D-3A33-4FE1-AF9E-0FA16B4B93F8}"/>
              </a:ext>
            </a:extLst>
          </p:cNvPr>
          <p:cNvSpPr/>
          <p:nvPr/>
        </p:nvSpPr>
        <p:spPr>
          <a:xfrm>
            <a:off x="3291436" y="2433579"/>
            <a:ext cx="963980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BDC479-DD50-46F6-8D8D-BD35ACC5AAAD}"/>
              </a:ext>
            </a:extLst>
          </p:cNvPr>
          <p:cNvSpPr/>
          <p:nvPr/>
        </p:nvSpPr>
        <p:spPr>
          <a:xfrm>
            <a:off x="3786538" y="2552685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8" name="Graphique 6" descr="Index pointant vers la droite vu du côté du dos de la main">
            <a:extLst>
              <a:ext uri="{FF2B5EF4-FFF2-40B4-BE49-F238E27FC236}">
                <a16:creationId xmlns:a16="http://schemas.microsoft.com/office/drawing/2014/main" id="{DFD4E8F4-C4FB-4819-A731-4EBC39D8B7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3187997">
            <a:off x="4416855" y="3236806"/>
            <a:ext cx="508382" cy="480224"/>
          </a:xfrm>
          <a:prstGeom prst="rect">
            <a:avLst/>
          </a:prstGeom>
        </p:spPr>
      </p:pic>
      <p:sp>
        <p:nvSpPr>
          <p:cNvPr id="42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7748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>
            <a:extLst>
              <a:ext uri="{FF2B5EF4-FFF2-40B4-BE49-F238E27FC236}">
                <a16:creationId xmlns:a16="http://schemas.microsoft.com/office/drawing/2014/main" id="{BB577DC7-C7D7-41B0-89F5-C10CDDA46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09" y="788623"/>
            <a:ext cx="3029879" cy="59130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5BBCE5-A545-4DC2-9318-B72DE15664DC}"/>
              </a:ext>
            </a:extLst>
          </p:cNvPr>
          <p:cNvSpPr/>
          <p:nvPr/>
        </p:nvSpPr>
        <p:spPr>
          <a:xfrm>
            <a:off x="166260" y="1247886"/>
            <a:ext cx="2132242" cy="49192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975C8E-1E1C-4482-B9E6-A61A87CDDAEA}"/>
              </a:ext>
            </a:extLst>
          </p:cNvPr>
          <p:cNvSpPr/>
          <p:nvPr/>
        </p:nvSpPr>
        <p:spPr>
          <a:xfrm>
            <a:off x="8421894" y="1947838"/>
            <a:ext cx="3770106" cy="77784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69985" y="352105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Industria" panose="02000508020000020004" pitchFamily="2" charset="0"/>
              </a:rPr>
              <a:t>Menu : « Mes </a:t>
            </a:r>
            <a:r>
              <a:rPr lang="fr-FR" sz="2800" b="1" dirty="0" smtClean="0">
                <a:latin typeface="Industria" panose="02000508020000020004" pitchFamily="2" charset="0"/>
              </a:rPr>
              <a:t>préférences »</a:t>
            </a:r>
            <a:endParaRPr lang="fr-FR" sz="2800" b="1" dirty="0">
              <a:latin typeface="Industria" panose="0200050802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94173E-D3F5-43CB-B2AC-9D6F6F4C02DA}"/>
              </a:ext>
            </a:extLst>
          </p:cNvPr>
          <p:cNvSpPr/>
          <p:nvPr/>
        </p:nvSpPr>
        <p:spPr>
          <a:xfrm>
            <a:off x="229419" y="1808822"/>
            <a:ext cx="213224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Mes préférences</a:t>
            </a:r>
          </a:p>
          <a:p>
            <a:pPr lvl="0">
              <a:defRPr/>
            </a:pPr>
            <a:endParaRPr lang="fr-FR" sz="1200" b="1" dirty="0">
              <a:solidFill>
                <a:schemeClr val="accent1"/>
              </a:solidFill>
              <a:latin typeface="+mn-lt"/>
            </a:endParaRP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L’onglet</a:t>
            </a: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« Mes préférences » </a:t>
            </a: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permet de choisir quelles données personnelles et professionnelles je souhaite rendre </a:t>
            </a:r>
            <a:r>
              <a:rPr lang="fr-FR" sz="1400" dirty="0" smtClean="0">
                <a:solidFill>
                  <a:srgbClr val="002060"/>
                </a:solidFill>
              </a:rPr>
              <a:t>visible aux autres personnes de mon réseau de proximité.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5" name="Graphique 4" descr="Jumelles">
            <a:extLst>
              <a:ext uri="{FF2B5EF4-FFF2-40B4-BE49-F238E27FC236}">
                <a16:creationId xmlns:a16="http://schemas.microsoft.com/office/drawing/2014/main" id="{212B5586-867C-470B-B491-37085A7EC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9525" y="1311773"/>
            <a:ext cx="378165" cy="3781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BDDE6B9-4947-470E-9C4B-C3DCD5DB3F68}"/>
              </a:ext>
            </a:extLst>
          </p:cNvPr>
          <p:cNvSpPr/>
          <p:nvPr/>
        </p:nvSpPr>
        <p:spPr>
          <a:xfrm>
            <a:off x="8301889" y="1842980"/>
            <a:ext cx="45719" cy="432414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373367B-B2DB-48E5-9D07-CD3184D7EEC7}"/>
              </a:ext>
            </a:extLst>
          </p:cNvPr>
          <p:cNvSpPr txBox="1"/>
          <p:nvPr/>
        </p:nvSpPr>
        <p:spPr>
          <a:xfrm>
            <a:off x="8798663" y="2034136"/>
            <a:ext cx="321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2060"/>
                </a:solidFill>
              </a:rPr>
              <a:t>Je sélectionne les données que je souhaite rendre visible en cliquant sur le bouton bleu</a:t>
            </a:r>
          </a:p>
          <a:p>
            <a:pPr algn="ctr"/>
            <a:endParaRPr lang="fr-FR" sz="1200">
              <a:solidFill>
                <a:schemeClr val="accent6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93BFF9C-526C-4FA3-AEDC-90633A1E0AFD}"/>
              </a:ext>
            </a:extLst>
          </p:cNvPr>
          <p:cNvSpPr txBox="1"/>
          <p:nvPr/>
        </p:nvSpPr>
        <p:spPr>
          <a:xfrm>
            <a:off x="8421894" y="2121868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chemeClr val="accent3"/>
                </a:solidFill>
              </a:rPr>
              <a:t>[1]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B8621D-CD4B-4BED-8103-930EBCA58D23}"/>
              </a:ext>
            </a:extLst>
          </p:cNvPr>
          <p:cNvSpPr/>
          <p:nvPr/>
        </p:nvSpPr>
        <p:spPr>
          <a:xfrm>
            <a:off x="8421894" y="4519208"/>
            <a:ext cx="3706947" cy="77784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5942D35-70B0-45E5-9643-21CF43CA5CFE}"/>
              </a:ext>
            </a:extLst>
          </p:cNvPr>
          <p:cNvSpPr txBox="1"/>
          <p:nvPr/>
        </p:nvSpPr>
        <p:spPr>
          <a:xfrm>
            <a:off x="8468208" y="4670595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chemeClr val="accent3"/>
                </a:solidFill>
              </a:rPr>
              <a:t>[2]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7F06AE-1A07-460D-80C2-39E24AEDC972}"/>
              </a:ext>
            </a:extLst>
          </p:cNvPr>
          <p:cNvSpPr txBox="1"/>
          <p:nvPr/>
        </p:nvSpPr>
        <p:spPr>
          <a:xfrm>
            <a:off x="8917279" y="4614207"/>
            <a:ext cx="321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2060"/>
                </a:solidFill>
              </a:rPr>
              <a:t>Je peux modifier mon code de sécurité lorsque je souhaite me connecter en mode hors ligne</a:t>
            </a:r>
            <a:endParaRPr lang="fr-FR" sz="1200">
              <a:solidFill>
                <a:schemeClr val="tx2"/>
              </a:solidFill>
            </a:endParaRPr>
          </a:p>
          <a:p>
            <a:pPr algn="ctr"/>
            <a:endParaRPr lang="fr-FR" sz="1200">
              <a:solidFill>
                <a:schemeClr val="accent6"/>
              </a:solidFill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22675E03-C459-4350-BA7A-5FDBD98A25AD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2" name="Picture 6">
            <a:extLst>
              <a:ext uri="{FF2B5EF4-FFF2-40B4-BE49-F238E27FC236}">
                <a16:creationId xmlns:a16="http://schemas.microsoft.com/office/drawing/2014/main" id="{7C9904BF-FADA-4732-9266-318FD3FD19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50" y="832244"/>
            <a:ext cx="3309273" cy="5790284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AE4D466-A07F-4EE3-9943-054084BA40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8505" y="1557808"/>
            <a:ext cx="2555050" cy="409802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F7659DD-DF4C-48A7-BC2F-30CFF117B0A2}"/>
              </a:ext>
            </a:extLst>
          </p:cNvPr>
          <p:cNvSpPr/>
          <p:nvPr/>
        </p:nvSpPr>
        <p:spPr>
          <a:xfrm>
            <a:off x="3056381" y="2344254"/>
            <a:ext cx="844013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52D416-F58B-4F2A-BFDA-38552124A895}"/>
              </a:ext>
            </a:extLst>
          </p:cNvPr>
          <p:cNvSpPr/>
          <p:nvPr/>
        </p:nvSpPr>
        <p:spPr>
          <a:xfrm>
            <a:off x="3028078" y="2455078"/>
            <a:ext cx="963980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D63ED1-0D91-4B54-8054-C2A9A698A8B3}"/>
              </a:ext>
            </a:extLst>
          </p:cNvPr>
          <p:cNvSpPr/>
          <p:nvPr/>
        </p:nvSpPr>
        <p:spPr>
          <a:xfrm>
            <a:off x="3346698" y="2552129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09BE41-7604-4FF1-BF6C-72043A1FA8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246" y="1540394"/>
            <a:ext cx="2316483" cy="4115439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1BE94CAC-4270-4B5A-94E1-61859FD97FC3}"/>
              </a:ext>
            </a:extLst>
          </p:cNvPr>
          <p:cNvSpPr txBox="1"/>
          <p:nvPr/>
        </p:nvSpPr>
        <p:spPr>
          <a:xfrm>
            <a:off x="7586935" y="3193056"/>
            <a:ext cx="64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3"/>
                </a:solidFill>
              </a:rPr>
              <a:t>[1]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30BB87F-3C81-477A-BF85-8716ED5E3142}"/>
              </a:ext>
            </a:extLst>
          </p:cNvPr>
          <p:cNvSpPr txBox="1"/>
          <p:nvPr/>
        </p:nvSpPr>
        <p:spPr>
          <a:xfrm>
            <a:off x="6302531" y="5321671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chemeClr val="accent3"/>
                </a:solidFill>
              </a:rPr>
              <a:t>[2]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BE94CAC-4270-4B5A-94E1-61859FD97FC3}"/>
              </a:ext>
            </a:extLst>
          </p:cNvPr>
          <p:cNvSpPr txBox="1"/>
          <p:nvPr/>
        </p:nvSpPr>
        <p:spPr>
          <a:xfrm>
            <a:off x="7586935" y="4351296"/>
            <a:ext cx="64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3"/>
                </a:solidFill>
              </a:rPr>
              <a:t>[1]</a:t>
            </a:r>
          </a:p>
        </p:txBody>
      </p:sp>
      <p:pic>
        <p:nvPicPr>
          <p:cNvPr id="25" name="Graphique 6" descr="Index pointant vers la droite vu du côté du dos de la main">
            <a:extLst>
              <a:ext uri="{FF2B5EF4-FFF2-40B4-BE49-F238E27FC236}">
                <a16:creationId xmlns:a16="http://schemas.microsoft.com/office/drawing/2014/main" id="{DFD4E8F4-C4FB-4819-A731-4EBC39D8B7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3187997">
            <a:off x="3769446" y="3532504"/>
            <a:ext cx="508382" cy="480224"/>
          </a:xfrm>
          <a:prstGeom prst="rect">
            <a:avLst/>
          </a:prstGeom>
        </p:spPr>
      </p:pic>
      <p:sp>
        <p:nvSpPr>
          <p:cNvPr id="2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142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9516404-87F0-4259-8460-75D86256A95F}"/>
              </a:ext>
            </a:extLst>
          </p:cNvPr>
          <p:cNvSpPr/>
          <p:nvPr/>
        </p:nvSpPr>
        <p:spPr>
          <a:xfrm>
            <a:off x="5600734" y="5105219"/>
            <a:ext cx="6759571" cy="110236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76FA37-BC83-417B-9EEA-796DF2A82EC0}"/>
              </a:ext>
            </a:extLst>
          </p:cNvPr>
          <p:cNvSpPr/>
          <p:nvPr/>
        </p:nvSpPr>
        <p:spPr>
          <a:xfrm>
            <a:off x="304807" y="1247886"/>
            <a:ext cx="2543842" cy="4945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47257" y="247741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latin typeface="Industria" panose="02000508020000020004" pitchFamily="2" charset="0"/>
              </a:rPr>
              <a:t>Menu :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« </a:t>
            </a:r>
            <a:r>
              <a:rPr lang="fr-FR" sz="2800" b="1" noProof="0" dirty="0">
                <a:latin typeface="Industria" panose="02000508020000020004" pitchFamily="2" charset="0"/>
              </a:rPr>
              <a:t>M</a:t>
            </a:r>
            <a:r>
              <a:rPr lang="fr-FR" sz="2800" b="1" dirty="0">
                <a:latin typeface="Industria" panose="02000508020000020004" pitchFamily="2" charset="0"/>
              </a:rPr>
              <a:t>entions d’informations »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94173E-D3F5-43CB-B2AC-9D6F6F4C02DA}"/>
              </a:ext>
            </a:extLst>
          </p:cNvPr>
          <p:cNvSpPr/>
          <p:nvPr/>
        </p:nvSpPr>
        <p:spPr>
          <a:xfrm>
            <a:off x="372692" y="1608682"/>
            <a:ext cx="2403275" cy="56323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Mentions d’informations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>
              <a:solidFill>
                <a:schemeClr val="bg1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rgbClr val="002060"/>
                </a:solidFill>
              </a:rPr>
              <a:t>Je retrouve ici toutes les informations générales liées à l’application mobile dont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>
              <a:solidFill>
                <a:srgbClr val="002060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>
                <a:solidFill>
                  <a:srgbClr val="002060"/>
                </a:solidFill>
              </a:rPr>
              <a:t>Editeur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>
                <a:solidFill>
                  <a:srgbClr val="002060"/>
                </a:solidFill>
              </a:rPr>
              <a:t>Adresse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>
                <a:solidFill>
                  <a:srgbClr val="002060"/>
                </a:solidFill>
              </a:rPr>
              <a:t>Conditions générales d’utilisation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>
                <a:solidFill>
                  <a:srgbClr val="002060"/>
                </a:solidFill>
              </a:rPr>
              <a:t>Mentions informatives relatives à e-colibris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>
                <a:solidFill>
                  <a:srgbClr val="002060"/>
                </a:solidFill>
              </a:rPr>
              <a:t>Données à caractère personnel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>
                <a:solidFill>
                  <a:srgbClr val="002060"/>
                </a:solidFill>
              </a:rPr>
              <a:t>Vos droits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Recours</a:t>
            </a:r>
            <a:endParaRPr lang="fr-FR" sz="14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285750" marR="0" lvl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Calendrier</a:t>
            </a:r>
          </a:p>
          <a:p>
            <a:pPr marL="285750" indent="-285750">
              <a:buFontTx/>
              <a:buChar char="-"/>
              <a:defRPr/>
            </a:pPr>
            <a:r>
              <a:rPr lang="fr-FR" sz="140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Population éligible</a:t>
            </a:r>
            <a:endParaRPr lang="fr-FR" sz="14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>
              <a:defRPr/>
            </a:pPr>
            <a:endParaRPr lang="fr-FR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>
              <a:defRPr/>
            </a:pPr>
            <a:endParaRPr lang="fr-FR" sz="1400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>
              <a:defRPr/>
            </a:pPr>
            <a:endParaRPr lang="fr-FR" sz="140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5" name="Graphique 4" descr="Jumelles">
            <a:extLst>
              <a:ext uri="{FF2B5EF4-FFF2-40B4-BE49-F238E27FC236}">
                <a16:creationId xmlns:a16="http://schemas.microsoft.com/office/drawing/2014/main" id="{212B5586-867C-470B-B491-37085A7EC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18072" y="1311773"/>
            <a:ext cx="378165" cy="378165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3B153870-6A6C-4157-8DE8-8E9AE7BD3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84" y="944356"/>
            <a:ext cx="2153199" cy="4202163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12B4F27E-E758-465E-A982-22FB9E447D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51" y="1411174"/>
            <a:ext cx="1765849" cy="3446214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0DE1DA34-BF57-4691-9D77-9A28C151D21E}"/>
              </a:ext>
            </a:extLst>
          </p:cNvPr>
          <p:cNvSpPr txBox="1"/>
          <p:nvPr/>
        </p:nvSpPr>
        <p:spPr>
          <a:xfrm>
            <a:off x="7088648" y="5308149"/>
            <a:ext cx="488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>
                <a:solidFill>
                  <a:srgbClr val="002060"/>
                </a:solidFill>
              </a:rPr>
              <a:t>Dans le cadre du respect du RGPD (Règlement Général sur la Protection des Données), ces données sont consultables à tout moment depuis mon application mobile.</a:t>
            </a:r>
          </a:p>
        </p:txBody>
      </p:sp>
      <p:pic>
        <p:nvPicPr>
          <p:cNvPr id="40" name="Graphique 39" descr="Tribunal">
            <a:extLst>
              <a:ext uri="{FF2B5EF4-FFF2-40B4-BE49-F238E27FC236}">
                <a16:creationId xmlns:a16="http://schemas.microsoft.com/office/drawing/2014/main" id="{1563062E-761E-4680-B854-E4F3E320CD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73065" y="5326207"/>
            <a:ext cx="517879" cy="517879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7F5D6512-980B-4933-97BF-786AABBCF0EA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C52EB0-34AA-47F0-9EE7-DE1EBE820E0C}"/>
              </a:ext>
            </a:extLst>
          </p:cNvPr>
          <p:cNvSpPr/>
          <p:nvPr/>
        </p:nvSpPr>
        <p:spPr>
          <a:xfrm>
            <a:off x="2948945" y="2764722"/>
            <a:ext cx="751434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F9E0C0-B6CB-4786-B4AB-8F5CF0390C63}"/>
              </a:ext>
            </a:extLst>
          </p:cNvPr>
          <p:cNvSpPr/>
          <p:nvPr/>
        </p:nvSpPr>
        <p:spPr>
          <a:xfrm>
            <a:off x="2668359" y="2893060"/>
            <a:ext cx="963980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4DC1EB-48B7-4570-B45A-ECC2B510DA5D}"/>
              </a:ext>
            </a:extLst>
          </p:cNvPr>
          <p:cNvSpPr/>
          <p:nvPr/>
        </p:nvSpPr>
        <p:spPr>
          <a:xfrm>
            <a:off x="3290642" y="2989315"/>
            <a:ext cx="751434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C22D52-1B18-4E7A-AB94-73A44F39CD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2565" y="1472617"/>
            <a:ext cx="1663436" cy="29412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8BD8A5-E5AE-457A-B181-86D0A9CA68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1656" y="1839097"/>
            <a:ext cx="1400774" cy="2420806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34F1DD51-F4D2-45FC-916A-4002F477EE84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BC06E73F-A1FA-4698-8220-023801F50F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49" y="887661"/>
            <a:ext cx="3309273" cy="579028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58328E9-01F8-4013-BC17-B0357478DB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5704" y="1613225"/>
            <a:ext cx="2555050" cy="409802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30283DD-50F1-4E20-A1A5-94F30AC2AD1A}"/>
              </a:ext>
            </a:extLst>
          </p:cNvPr>
          <p:cNvSpPr/>
          <p:nvPr/>
        </p:nvSpPr>
        <p:spPr>
          <a:xfrm>
            <a:off x="3486500" y="2387835"/>
            <a:ext cx="844013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35317F-94C8-4B26-BFB8-F046350150A2}"/>
              </a:ext>
            </a:extLst>
          </p:cNvPr>
          <p:cNvSpPr/>
          <p:nvPr/>
        </p:nvSpPr>
        <p:spPr>
          <a:xfrm>
            <a:off x="3546083" y="2504535"/>
            <a:ext cx="963980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AD6EAC-FC47-446D-B246-DFEADEC7E2A3}"/>
              </a:ext>
            </a:extLst>
          </p:cNvPr>
          <p:cNvSpPr/>
          <p:nvPr/>
        </p:nvSpPr>
        <p:spPr>
          <a:xfrm>
            <a:off x="3737996" y="2592091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52E8AFC0-9C5C-4FAB-B193-3256FF4072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00" y="1411174"/>
            <a:ext cx="1765849" cy="34462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D045C3-F69D-471F-956E-B21C103F25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70370" y="1808275"/>
            <a:ext cx="1340344" cy="2464817"/>
          </a:xfrm>
          <a:prstGeom prst="rect">
            <a:avLst/>
          </a:prstGeom>
        </p:spPr>
      </p:pic>
      <p:pic>
        <p:nvPicPr>
          <p:cNvPr id="36" name="Graphique 6" descr="Index pointant vers la droite vu du côté du dos de la main">
            <a:extLst>
              <a:ext uri="{FF2B5EF4-FFF2-40B4-BE49-F238E27FC236}">
                <a16:creationId xmlns:a16="http://schemas.microsoft.com/office/drawing/2014/main" id="{DFD4E8F4-C4FB-4819-A731-4EBC39D8B7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3187997">
            <a:off x="4474770" y="3828765"/>
            <a:ext cx="508382" cy="480224"/>
          </a:xfrm>
          <a:prstGeom prst="rect">
            <a:avLst/>
          </a:prstGeom>
        </p:spPr>
      </p:pic>
      <p:sp>
        <p:nvSpPr>
          <p:cNvPr id="31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3650687-9D24-4AE8-BEF0-5D9E78DB5C3D}"/>
              </a:ext>
            </a:extLst>
          </p:cNvPr>
          <p:cNvSpPr txBox="1"/>
          <p:nvPr/>
        </p:nvSpPr>
        <p:spPr>
          <a:xfrm>
            <a:off x="1459684" y="308222"/>
            <a:ext cx="845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Sommaire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EF324C94-AA16-4D3D-AA0D-919093D33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7" y="1937843"/>
            <a:ext cx="2411670" cy="4522542"/>
          </a:xfrm>
          <a:prstGeom prst="rect">
            <a:avLst/>
          </a:prstGeom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71B2A77D-D5C1-4A08-807E-1E1478C9B52C}"/>
              </a:ext>
            </a:extLst>
          </p:cNvPr>
          <p:cNvSpPr txBox="1">
            <a:spLocks/>
          </p:cNvSpPr>
          <p:nvPr/>
        </p:nvSpPr>
        <p:spPr>
          <a:xfrm>
            <a:off x="4216183" y="2342668"/>
            <a:ext cx="792000" cy="612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4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01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D7741C9B-07BA-411D-8ED7-401B0AC3AE22}"/>
              </a:ext>
            </a:extLst>
          </p:cNvPr>
          <p:cNvSpPr txBox="1">
            <a:spLocks/>
          </p:cNvSpPr>
          <p:nvPr/>
        </p:nvSpPr>
        <p:spPr>
          <a:xfrm>
            <a:off x="4700793" y="2475502"/>
            <a:ext cx="4729506" cy="6215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CF022B"/>
              </a:buClr>
              <a:defRPr/>
            </a:pPr>
            <a:r>
              <a:rPr lang="fr-FR" sz="1400" b="0">
                <a:solidFill>
                  <a:srgbClr val="8C1D82"/>
                </a:solidFill>
                <a:latin typeface="Tahoma"/>
                <a:hlinkClick r:id="rId4" action="ppaction://hlinksldjump"/>
              </a:rPr>
              <a:t>Présentation de l’application mobile</a:t>
            </a:r>
            <a:endParaRPr lang="fr-FR" sz="1400" b="0" u="sng" dirty="0">
              <a:solidFill>
                <a:srgbClr val="8C1D82"/>
              </a:solidFill>
              <a:latin typeface="Tahoma"/>
            </a:endParaRP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C8F28C2-7BFD-4CBC-87F5-F61B6831D501}"/>
              </a:ext>
            </a:extLst>
          </p:cNvPr>
          <p:cNvSpPr txBox="1">
            <a:spLocks/>
          </p:cNvSpPr>
          <p:nvPr/>
        </p:nvSpPr>
        <p:spPr>
          <a:xfrm>
            <a:off x="4216184" y="2647103"/>
            <a:ext cx="792000" cy="612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4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02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0EC316E3-8D08-41EB-85A0-14ECFC24AE65}"/>
              </a:ext>
            </a:extLst>
          </p:cNvPr>
          <p:cNvSpPr txBox="1">
            <a:spLocks/>
          </p:cNvSpPr>
          <p:nvPr/>
        </p:nvSpPr>
        <p:spPr>
          <a:xfrm>
            <a:off x="4700794" y="2796119"/>
            <a:ext cx="5101939" cy="621984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5" action="ppaction://hlinksldjump"/>
              </a:rPr>
              <a:t>Présentation des fonctionnalités de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5" action="ppaction://hlinksldjump"/>
              </a:rPr>
              <a:t>l’application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8C1D8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7E1C5E9D-FFED-4359-990D-FE66BB91FBB3}"/>
              </a:ext>
            </a:extLst>
          </p:cNvPr>
          <p:cNvSpPr txBox="1">
            <a:spLocks/>
          </p:cNvSpPr>
          <p:nvPr/>
        </p:nvSpPr>
        <p:spPr>
          <a:xfrm>
            <a:off x="4216184" y="3017855"/>
            <a:ext cx="792000" cy="612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4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03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7889BA4B-98E2-4FC4-B67A-C9EAE64CE9B1}"/>
              </a:ext>
            </a:extLst>
          </p:cNvPr>
          <p:cNvSpPr txBox="1">
            <a:spLocks/>
          </p:cNvSpPr>
          <p:nvPr/>
        </p:nvSpPr>
        <p:spPr>
          <a:xfrm>
            <a:off x="4700795" y="3148478"/>
            <a:ext cx="4729506" cy="621982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8C1D8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33FEB737-9506-49C6-83F4-27563699A309}"/>
              </a:ext>
            </a:extLst>
          </p:cNvPr>
          <p:cNvSpPr txBox="1">
            <a:spLocks/>
          </p:cNvSpPr>
          <p:nvPr/>
        </p:nvSpPr>
        <p:spPr>
          <a:xfrm>
            <a:off x="4216184" y="3332334"/>
            <a:ext cx="792000" cy="612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4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04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B256C428-C605-4F8C-8BC5-6819C0A90DA9}"/>
              </a:ext>
            </a:extLst>
          </p:cNvPr>
          <p:cNvSpPr txBox="1">
            <a:spLocks/>
          </p:cNvSpPr>
          <p:nvPr/>
        </p:nvSpPr>
        <p:spPr>
          <a:xfrm>
            <a:off x="4700795" y="3142095"/>
            <a:ext cx="4138376" cy="614382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lang="fr-FR" sz="1300" b="0" dirty="0">
                <a:solidFill>
                  <a:srgbClr val="8C1D82"/>
                </a:solidFill>
                <a:latin typeface="Tahoma"/>
                <a:hlinkClick r:id="rId6" action="ppaction://hlinksldjump"/>
              </a:rPr>
              <a:t>V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6" action="ppaction://hlinksldjump"/>
              </a:rPr>
              <a:t>os accès selon votre statut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8C1D8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Espace réservé du texte 10">
            <a:extLst>
              <a:ext uri="{FF2B5EF4-FFF2-40B4-BE49-F238E27FC236}">
                <a16:creationId xmlns:a16="http://schemas.microsoft.com/office/drawing/2014/main" id="{0BD86555-6907-46D2-93C8-293DF0EDA665}"/>
              </a:ext>
            </a:extLst>
          </p:cNvPr>
          <p:cNvSpPr txBox="1">
            <a:spLocks/>
          </p:cNvSpPr>
          <p:nvPr/>
        </p:nvSpPr>
        <p:spPr>
          <a:xfrm>
            <a:off x="4715882" y="4085293"/>
            <a:ext cx="4619220" cy="614382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7" action="ppaction://hlinksldjump"/>
              </a:rPr>
              <a:t>Dispositif d’assistance utilisateur pour l’application mobile</a:t>
            </a: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8C1D8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F148D55-A22C-45D4-B218-94BC01599D4C}"/>
              </a:ext>
            </a:extLst>
          </p:cNvPr>
          <p:cNvSpPr txBox="1">
            <a:spLocks/>
          </p:cNvSpPr>
          <p:nvPr/>
        </p:nvSpPr>
        <p:spPr>
          <a:xfrm>
            <a:off x="4216184" y="3661446"/>
            <a:ext cx="792000" cy="612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4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05</a:t>
            </a:r>
          </a:p>
        </p:txBody>
      </p:sp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9E5D0B2F-D0AE-42C4-8331-E626E4FF4DEA}"/>
              </a:ext>
            </a:extLst>
          </p:cNvPr>
          <p:cNvSpPr txBox="1">
            <a:spLocks/>
          </p:cNvSpPr>
          <p:nvPr/>
        </p:nvSpPr>
        <p:spPr>
          <a:xfrm>
            <a:off x="4720116" y="3455461"/>
            <a:ext cx="4138376" cy="614382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8" action="ppaction://hlinksldjump"/>
              </a:rPr>
              <a:t>Installation de l’application mobile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8C1D8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D661BE15-2E8B-4473-9C3C-7CFE9AD906FE}"/>
              </a:ext>
            </a:extLst>
          </p:cNvPr>
          <p:cNvSpPr txBox="1">
            <a:spLocks/>
          </p:cNvSpPr>
          <p:nvPr/>
        </p:nvSpPr>
        <p:spPr>
          <a:xfrm>
            <a:off x="4216184" y="4245453"/>
            <a:ext cx="792000" cy="612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4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07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F699BD2F-4237-4733-B7A3-71EBAA7D7C05}"/>
              </a:ext>
            </a:extLst>
          </p:cNvPr>
          <p:cNvSpPr txBox="1">
            <a:spLocks/>
          </p:cNvSpPr>
          <p:nvPr/>
        </p:nvSpPr>
        <p:spPr>
          <a:xfrm>
            <a:off x="4700794" y="4723608"/>
            <a:ext cx="6836004" cy="614382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9" action="ppaction://hlinksldjump"/>
              </a:rPr>
              <a:t>Détail des fonctionnalités du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9" action="ppaction://hlinksldjump"/>
              </a:rPr>
              <a:t>menu latéral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8C1D8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1B2CD6D6-770B-40AC-93D5-A30020273181}"/>
              </a:ext>
            </a:extLst>
          </p:cNvPr>
          <p:cNvSpPr txBox="1">
            <a:spLocks/>
          </p:cNvSpPr>
          <p:nvPr/>
        </p:nvSpPr>
        <p:spPr>
          <a:xfrm>
            <a:off x="4715882" y="4390383"/>
            <a:ext cx="5351944" cy="614382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10" action="ppaction://hlinksldjump"/>
              </a:rPr>
              <a:t>Détail des fonctionnalités de l’écran d’accueil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8C1D8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815470D-0238-4F3E-8D1E-7A565779D2E0}"/>
              </a:ext>
            </a:extLst>
          </p:cNvPr>
          <p:cNvSpPr txBox="1">
            <a:spLocks/>
          </p:cNvSpPr>
          <p:nvPr/>
        </p:nvSpPr>
        <p:spPr>
          <a:xfrm>
            <a:off x="4216184" y="4577435"/>
            <a:ext cx="792000" cy="612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4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08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3A02AF41-F530-45E8-815A-9E46452A3045}"/>
              </a:ext>
            </a:extLst>
          </p:cNvPr>
          <p:cNvSpPr txBox="1">
            <a:spLocks/>
          </p:cNvSpPr>
          <p:nvPr/>
        </p:nvSpPr>
        <p:spPr>
          <a:xfrm>
            <a:off x="4700795" y="3800575"/>
            <a:ext cx="4138376" cy="614382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11" action="ppaction://hlinksldjump"/>
              </a:rPr>
              <a:t>Authentification sur l’application mobile</a:t>
            </a: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8C1D8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232655EA-50BB-4026-AD38-3C0166FF5391}"/>
              </a:ext>
            </a:extLst>
          </p:cNvPr>
          <p:cNvSpPr txBox="1">
            <a:spLocks/>
          </p:cNvSpPr>
          <p:nvPr/>
        </p:nvSpPr>
        <p:spPr>
          <a:xfrm>
            <a:off x="4216183" y="3944759"/>
            <a:ext cx="792000" cy="612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4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06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1459684" y="296518"/>
            <a:ext cx="11232000" cy="960000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07" y="2445538"/>
            <a:ext cx="1853883" cy="32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52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FF9DC2-A4A6-4B0E-AAA2-A5ED34ECF53F}"/>
              </a:ext>
            </a:extLst>
          </p:cNvPr>
          <p:cNvSpPr/>
          <p:nvPr/>
        </p:nvSpPr>
        <p:spPr>
          <a:xfrm>
            <a:off x="277095" y="1247886"/>
            <a:ext cx="2182503" cy="47095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975C8E-1E1C-4482-B9E6-A61A87CDDAEA}"/>
              </a:ext>
            </a:extLst>
          </p:cNvPr>
          <p:cNvSpPr/>
          <p:nvPr/>
        </p:nvSpPr>
        <p:spPr>
          <a:xfrm>
            <a:off x="8384622" y="2125546"/>
            <a:ext cx="3807378" cy="829160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386681" y="352836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latin typeface="Industria" panose="02000508020000020004" pitchFamily="2" charset="0"/>
              </a:rPr>
              <a:t>Menu :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 « Donner mon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avis »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  <a:ea typeface="+mn-ea"/>
              <a:cs typeface="+mn-cs"/>
            </a:endParaRPr>
          </a:p>
        </p:txBody>
      </p:sp>
      <p:pic>
        <p:nvPicPr>
          <p:cNvPr id="5" name="Graphique 4" descr="Jumelles">
            <a:extLst>
              <a:ext uri="{FF2B5EF4-FFF2-40B4-BE49-F238E27FC236}">
                <a16:creationId xmlns:a16="http://schemas.microsoft.com/office/drawing/2014/main" id="{212B5586-867C-470B-B491-37085A7EC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0361" y="1311773"/>
            <a:ext cx="378165" cy="3781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3AC727-C477-49EF-BAF2-6D3FCD728368}"/>
              </a:ext>
            </a:extLst>
          </p:cNvPr>
          <p:cNvSpPr/>
          <p:nvPr/>
        </p:nvSpPr>
        <p:spPr>
          <a:xfrm>
            <a:off x="303533" y="1835453"/>
            <a:ext cx="2132242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Donner mon avis</a:t>
            </a:r>
          </a:p>
          <a:p>
            <a:pPr lvl="0">
              <a:defRPr/>
            </a:pPr>
            <a:endParaRPr lang="fr-FR" sz="1400" b="1" dirty="0">
              <a:solidFill>
                <a:schemeClr val="accent1"/>
              </a:solidFill>
              <a:latin typeface="+mn-lt"/>
            </a:endParaRP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L’onglet</a:t>
            </a: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« Donner mon avis » permet de faire remonter tous les retours d’expérience ou les propositions d’optimisations de l’application mobile.</a:t>
            </a:r>
          </a:p>
          <a:p>
            <a:pPr lvl="0">
              <a:defRPr/>
            </a:pPr>
            <a:endParaRPr lang="fr-FR" sz="1400" dirty="0">
              <a:solidFill>
                <a:srgbClr val="002060"/>
              </a:solidFill>
            </a:endParaRP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L’information est envoyée aux équipes projet par mail.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fr-FR" sz="11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2034AF-9450-4AEB-9B48-A6EADB103535}"/>
              </a:ext>
            </a:extLst>
          </p:cNvPr>
          <p:cNvSpPr txBox="1"/>
          <p:nvPr/>
        </p:nvSpPr>
        <p:spPr>
          <a:xfrm>
            <a:off x="9379845" y="2182528"/>
            <a:ext cx="274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Je </a:t>
            </a:r>
            <a:r>
              <a:rPr lang="fr-FR" sz="1200" dirty="0" smtClean="0">
                <a:solidFill>
                  <a:srgbClr val="002060"/>
                </a:solidFill>
              </a:rPr>
              <a:t>remplis le questionnaire qui sera envoyé </a:t>
            </a:r>
            <a:r>
              <a:rPr lang="fr-FR" sz="1200" dirty="0">
                <a:solidFill>
                  <a:srgbClr val="002060"/>
                </a:solidFill>
              </a:rPr>
              <a:t>pour prise en compte par les équipes du Ministère</a:t>
            </a:r>
          </a:p>
          <a:p>
            <a:pPr algn="ctr"/>
            <a:endParaRPr lang="fr-FR" sz="1200" dirty="0">
              <a:solidFill>
                <a:schemeClr val="accent6"/>
              </a:solidFill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180A7C48-CD8A-430F-83A2-F599060E7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406" y="820971"/>
            <a:ext cx="3029879" cy="5913085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B93BFF9C-526C-4FA3-AEDC-90633A1E0AFD}"/>
              </a:ext>
            </a:extLst>
          </p:cNvPr>
          <p:cNvSpPr txBox="1"/>
          <p:nvPr/>
        </p:nvSpPr>
        <p:spPr>
          <a:xfrm>
            <a:off x="7582559" y="5179763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2ABEE3E-0FB5-4D1A-8D85-3E565FDDCA7E}"/>
              </a:ext>
            </a:extLst>
          </p:cNvPr>
          <p:cNvSpPr txBox="1"/>
          <p:nvPr/>
        </p:nvSpPr>
        <p:spPr>
          <a:xfrm>
            <a:off x="8668255" y="2313336"/>
            <a:ext cx="1796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8ABB6851-DE0A-45BE-B7A2-A2923DC36D71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BABECA-B376-4780-9064-C8111B2ED13F}"/>
              </a:ext>
            </a:extLst>
          </p:cNvPr>
          <p:cNvSpPr/>
          <p:nvPr/>
        </p:nvSpPr>
        <p:spPr>
          <a:xfrm>
            <a:off x="2948945" y="2764722"/>
            <a:ext cx="751434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B354CA-0234-4D76-A140-9F36ECE0DED5}"/>
              </a:ext>
            </a:extLst>
          </p:cNvPr>
          <p:cNvSpPr/>
          <p:nvPr/>
        </p:nvSpPr>
        <p:spPr>
          <a:xfrm>
            <a:off x="2668359" y="2893060"/>
            <a:ext cx="963980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DA5073-3AA5-4CAE-8667-2CC981B60257}"/>
              </a:ext>
            </a:extLst>
          </p:cNvPr>
          <p:cNvSpPr/>
          <p:nvPr/>
        </p:nvSpPr>
        <p:spPr>
          <a:xfrm>
            <a:off x="3290642" y="2989315"/>
            <a:ext cx="751434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61A5AD5E-AFF8-46E5-9381-4D18327970D4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51CAD8F1-ABC6-4831-94D4-6A72A01272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06" y="832242"/>
            <a:ext cx="3309273" cy="579028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365EAD0-4BA8-4D2B-9506-985FF8B54B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4761" y="1557806"/>
            <a:ext cx="2555050" cy="40980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58853CF-A1E6-453F-B915-11963391A2DE}"/>
              </a:ext>
            </a:extLst>
          </p:cNvPr>
          <p:cNvSpPr/>
          <p:nvPr/>
        </p:nvSpPr>
        <p:spPr>
          <a:xfrm>
            <a:off x="3226040" y="2349078"/>
            <a:ext cx="844013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00F68B-25F0-4749-BD15-20A761460E32}"/>
              </a:ext>
            </a:extLst>
          </p:cNvPr>
          <p:cNvSpPr/>
          <p:nvPr/>
        </p:nvSpPr>
        <p:spPr>
          <a:xfrm>
            <a:off x="2892537" y="2449899"/>
            <a:ext cx="963980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4D60C9-A41D-43A8-8CC3-2A22BCA3EBAD}"/>
              </a:ext>
            </a:extLst>
          </p:cNvPr>
          <p:cNvSpPr/>
          <p:nvPr/>
        </p:nvSpPr>
        <p:spPr>
          <a:xfrm>
            <a:off x="3601604" y="2546152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14935C-6093-4E10-A1B5-5ED75EA69B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550" y="1532406"/>
            <a:ext cx="2307446" cy="4257894"/>
          </a:xfrm>
          <a:prstGeom prst="rect">
            <a:avLst/>
          </a:prstGeom>
        </p:spPr>
      </p:pic>
      <p:pic>
        <p:nvPicPr>
          <p:cNvPr id="35" name="Graphique 6" descr="Index pointant vers la droite vu du côté du dos de la main">
            <a:extLst>
              <a:ext uri="{FF2B5EF4-FFF2-40B4-BE49-F238E27FC236}">
                <a16:creationId xmlns:a16="http://schemas.microsoft.com/office/drawing/2014/main" id="{DFD4E8F4-C4FB-4819-A731-4EBC39D8B7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3187997">
            <a:off x="4097521" y="3984028"/>
            <a:ext cx="508382" cy="480224"/>
          </a:xfrm>
          <a:prstGeom prst="rect">
            <a:avLst/>
          </a:prstGeom>
        </p:spPr>
      </p:pic>
      <p:sp>
        <p:nvSpPr>
          <p:cNvPr id="2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9610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CDE8E8-48A6-4187-B30D-149B58B0F89B}"/>
              </a:ext>
            </a:extLst>
          </p:cNvPr>
          <p:cNvSpPr/>
          <p:nvPr/>
        </p:nvSpPr>
        <p:spPr>
          <a:xfrm>
            <a:off x="249387" y="1247886"/>
            <a:ext cx="2132242" cy="48619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47257" y="247741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2800" b="1" dirty="0" smtClean="0">
                <a:latin typeface="Industria" panose="02000508020000020004" pitchFamily="2" charset="0"/>
              </a:rPr>
              <a:t>Menu </a:t>
            </a:r>
            <a:r>
              <a:rPr lang="fr-FR" sz="2800" b="1" dirty="0">
                <a:latin typeface="Industria" panose="02000508020000020004" pitchFamily="2" charset="0"/>
              </a:rPr>
              <a:t>: « </a:t>
            </a:r>
            <a:r>
              <a:rPr lang="fr-FR" sz="2800" b="1" dirty="0" smtClean="0">
                <a:latin typeface="Industria" panose="02000508020000020004" pitchFamily="2" charset="0"/>
              </a:rPr>
              <a:t>Déconnexion »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»</a:t>
            </a:r>
          </a:p>
        </p:txBody>
      </p:sp>
      <p:pic>
        <p:nvPicPr>
          <p:cNvPr id="5" name="Graphique 4" descr="Jumelles">
            <a:extLst>
              <a:ext uri="{FF2B5EF4-FFF2-40B4-BE49-F238E27FC236}">
                <a16:creationId xmlns:a16="http://schemas.microsoft.com/office/drawing/2014/main" id="{212B5586-867C-470B-B491-37085A7EC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62652" y="1311773"/>
            <a:ext cx="378165" cy="3781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3AC727-C477-49EF-BAF2-6D3FCD728368}"/>
              </a:ext>
            </a:extLst>
          </p:cNvPr>
          <p:cNvSpPr/>
          <p:nvPr/>
        </p:nvSpPr>
        <p:spPr>
          <a:xfrm>
            <a:off x="275824" y="1835453"/>
            <a:ext cx="197561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Déconnexion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L’onglet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 Déconnexion » permet de me déconnecter de l’application mobile.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B56AF1F9-6F54-4720-A3A1-4FF86CF8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45" y="985924"/>
            <a:ext cx="2153199" cy="420216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CC843A0-60F6-42BA-AB88-EAD20FB08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485946"/>
            <a:ext cx="1661962" cy="2954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FADE278-6068-4772-9815-4DE5ED23B05F}"/>
              </a:ext>
            </a:extLst>
          </p:cNvPr>
          <p:cNvSpPr/>
          <p:nvPr/>
        </p:nvSpPr>
        <p:spPr>
          <a:xfrm>
            <a:off x="7855556" y="2263755"/>
            <a:ext cx="4336444" cy="110236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CE24910-D7F6-4DAF-95D4-C09FC61A56A7}"/>
              </a:ext>
            </a:extLst>
          </p:cNvPr>
          <p:cNvSpPr txBox="1"/>
          <p:nvPr/>
        </p:nvSpPr>
        <p:spPr>
          <a:xfrm>
            <a:off x="8089003" y="2501679"/>
            <a:ext cx="365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>
                <a:solidFill>
                  <a:srgbClr val="002060"/>
                </a:solidFill>
              </a:rPr>
              <a:t>Je me déconnecte de l’application.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>
                <a:solidFill>
                  <a:srgbClr val="002060"/>
                </a:solidFill>
              </a:rPr>
              <a:t>Je suis alerté si une mise à jour est disponible.</a:t>
            </a:r>
          </a:p>
        </p:txBody>
      </p:sp>
      <p:pic>
        <p:nvPicPr>
          <p:cNvPr id="28" name="Graphique 27" descr="Fusée">
            <a:extLst>
              <a:ext uri="{FF2B5EF4-FFF2-40B4-BE49-F238E27FC236}">
                <a16:creationId xmlns:a16="http://schemas.microsoft.com/office/drawing/2014/main" id="{EFE1ED59-D484-4BE9-8E69-C64472844D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573846" y="2623033"/>
            <a:ext cx="383807" cy="383807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15BFA634-8075-48E1-B459-C5FCF54D5EA2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AA1CFE-FE54-4547-872D-907BEA23D762}"/>
              </a:ext>
            </a:extLst>
          </p:cNvPr>
          <p:cNvSpPr/>
          <p:nvPr/>
        </p:nvSpPr>
        <p:spPr>
          <a:xfrm>
            <a:off x="2948945" y="2764722"/>
            <a:ext cx="751434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A1294D-11CA-4B6D-97CB-15514A89FDBE}"/>
              </a:ext>
            </a:extLst>
          </p:cNvPr>
          <p:cNvSpPr/>
          <p:nvPr/>
        </p:nvSpPr>
        <p:spPr>
          <a:xfrm>
            <a:off x="2668359" y="2893060"/>
            <a:ext cx="963980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437B22-F2F7-4B70-89A7-9B29FBB3165E}"/>
              </a:ext>
            </a:extLst>
          </p:cNvPr>
          <p:cNvSpPr/>
          <p:nvPr/>
        </p:nvSpPr>
        <p:spPr>
          <a:xfrm>
            <a:off x="3290642" y="2989315"/>
            <a:ext cx="751434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03480883-459E-4B62-963D-ACCD5AEC7D7C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DF42546B-C84C-4DFF-957E-F7A1D6A3BF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13" y="944359"/>
            <a:ext cx="3309273" cy="579028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8EAD601-843F-4967-B481-C128703BDA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5601" y="1613228"/>
            <a:ext cx="2555050" cy="409802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7BB7164-97E3-4CB3-81C8-38E2B34995C1}"/>
              </a:ext>
            </a:extLst>
          </p:cNvPr>
          <p:cNvSpPr/>
          <p:nvPr/>
        </p:nvSpPr>
        <p:spPr>
          <a:xfrm>
            <a:off x="3324508" y="2404722"/>
            <a:ext cx="844013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DCBCE-BF4E-48A5-A3F2-4F5DC18A52E8}"/>
              </a:ext>
            </a:extLst>
          </p:cNvPr>
          <p:cNvSpPr/>
          <p:nvPr/>
        </p:nvSpPr>
        <p:spPr>
          <a:xfrm>
            <a:off x="3059361" y="2505699"/>
            <a:ext cx="963980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DD6AC1-D7DD-4BC7-B3C7-D87DD7FC70A0}"/>
              </a:ext>
            </a:extLst>
          </p:cNvPr>
          <p:cNvSpPr/>
          <p:nvPr/>
        </p:nvSpPr>
        <p:spPr>
          <a:xfrm>
            <a:off x="3479131" y="2601954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4" name="Graphique 6" descr="Index pointant vers la droite vu du côté du dos de la main">
            <a:extLst>
              <a:ext uri="{FF2B5EF4-FFF2-40B4-BE49-F238E27FC236}">
                <a16:creationId xmlns:a16="http://schemas.microsoft.com/office/drawing/2014/main" id="{DFD4E8F4-C4FB-4819-A731-4EBC39D8B7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3187997">
            <a:off x="3627385" y="4558535"/>
            <a:ext cx="508382" cy="480224"/>
          </a:xfrm>
          <a:prstGeom prst="rect">
            <a:avLst/>
          </a:prstGeom>
        </p:spPr>
      </p:pic>
      <p:sp>
        <p:nvSpPr>
          <p:cNvPr id="30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7725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FADE278-6068-4772-9815-4DE5ED23B05F}"/>
              </a:ext>
            </a:extLst>
          </p:cNvPr>
          <p:cNvSpPr/>
          <p:nvPr/>
        </p:nvSpPr>
        <p:spPr>
          <a:xfrm>
            <a:off x="7757407" y="2275840"/>
            <a:ext cx="4408156" cy="1588865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CDE8E8-48A6-4187-B30D-149B58B0F89B}"/>
              </a:ext>
            </a:extLst>
          </p:cNvPr>
          <p:cNvSpPr/>
          <p:nvPr/>
        </p:nvSpPr>
        <p:spPr>
          <a:xfrm>
            <a:off x="166260" y="1247886"/>
            <a:ext cx="2132242" cy="4626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47256" y="375561"/>
            <a:ext cx="101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Détail des fonctionnalités en mode hors ligne</a:t>
            </a:r>
          </a:p>
        </p:txBody>
      </p:sp>
      <p:pic>
        <p:nvPicPr>
          <p:cNvPr id="5" name="Graphique 4" descr="Jumelles">
            <a:extLst>
              <a:ext uri="{FF2B5EF4-FFF2-40B4-BE49-F238E27FC236}">
                <a16:creationId xmlns:a16="http://schemas.microsoft.com/office/drawing/2014/main" id="{212B5586-867C-470B-B491-37085A7EC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525" y="1311773"/>
            <a:ext cx="378165" cy="378165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B56AF1F9-6F54-4720-A3A1-4FF86CF8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45" y="1304581"/>
            <a:ext cx="2153199" cy="42021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76C5D3-47C3-46F0-95AA-2954561C7539}"/>
              </a:ext>
            </a:extLst>
          </p:cNvPr>
          <p:cNvSpPr/>
          <p:nvPr/>
        </p:nvSpPr>
        <p:spPr>
          <a:xfrm>
            <a:off x="192697" y="1835453"/>
            <a:ext cx="197561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Mode Hors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Ligne*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Lorsque je ne suis pas connecté à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internet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je peux tout de même accéder à certaines fonctionnalités de mon application.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Une indication en haut de l’écran m’informe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 Aucune connexion : fonctionnalités limitées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4D2BB6-0828-470F-BA0D-50D9E341F933}"/>
              </a:ext>
            </a:extLst>
          </p:cNvPr>
          <p:cNvSpPr txBox="1"/>
          <p:nvPr/>
        </p:nvSpPr>
        <p:spPr>
          <a:xfrm>
            <a:off x="7899336" y="2308182"/>
            <a:ext cx="4270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Lorsque je suis en mode « hors ligne »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peux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accéder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aux tuiles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suivantes :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Carrière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Affectations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Suppléances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71450" indent="-171450">
              <a:buFontTx/>
              <a:buChar char="-"/>
              <a:defRPr/>
            </a:pPr>
            <a:r>
              <a:rPr lang="fr-FR" sz="1200" dirty="0">
                <a:solidFill>
                  <a:srgbClr val="002060"/>
                </a:solidFill>
                <a:latin typeface="Tahoma"/>
              </a:rPr>
              <a:t>Réseau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Santé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>
                <a:solidFill>
                  <a:srgbClr val="002060"/>
                </a:solidFill>
                <a:latin typeface="Tahoma"/>
              </a:rPr>
              <a:t>Mon gestionnaire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" name="Graphique 7" descr="Téléphone interdit">
            <a:extLst>
              <a:ext uri="{FF2B5EF4-FFF2-40B4-BE49-F238E27FC236}">
                <a16:creationId xmlns:a16="http://schemas.microsoft.com/office/drawing/2014/main" id="{FB26B81F-CAA6-4A73-9981-2C384475C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964951" y="3052811"/>
            <a:ext cx="514345" cy="514345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9EE92BCE-BEEF-440C-A6DC-AD7515021647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A7512D-6955-4618-B772-56C631D04CDD}"/>
              </a:ext>
            </a:extLst>
          </p:cNvPr>
          <p:cNvSpPr/>
          <p:nvPr/>
        </p:nvSpPr>
        <p:spPr>
          <a:xfrm>
            <a:off x="2948945" y="2764722"/>
            <a:ext cx="751434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5CFD17-47C2-4BF2-8F60-E3D8AA19F7B6}"/>
              </a:ext>
            </a:extLst>
          </p:cNvPr>
          <p:cNvSpPr/>
          <p:nvPr/>
        </p:nvSpPr>
        <p:spPr>
          <a:xfrm>
            <a:off x="2668359" y="2893060"/>
            <a:ext cx="963980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EF71C0-1E70-4FE1-973A-BB614C7990A5}"/>
              </a:ext>
            </a:extLst>
          </p:cNvPr>
          <p:cNvSpPr/>
          <p:nvPr/>
        </p:nvSpPr>
        <p:spPr>
          <a:xfrm>
            <a:off x="3290642" y="2989315"/>
            <a:ext cx="751434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8964635B-B64A-42A9-A4AE-538BFFFA1A1F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3A2F78C1-0FA0-4BB9-8481-A52FDD1341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15" y="943082"/>
            <a:ext cx="3309273" cy="579028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1545522-DE09-46CE-BE01-9B0DC348DF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0070" y="1668646"/>
            <a:ext cx="2555050" cy="409802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4874AD9-601D-4D02-92D9-D1202BACCC01}"/>
              </a:ext>
            </a:extLst>
          </p:cNvPr>
          <p:cNvSpPr/>
          <p:nvPr/>
        </p:nvSpPr>
        <p:spPr>
          <a:xfrm>
            <a:off x="3081081" y="2445848"/>
            <a:ext cx="844013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6A2332-000E-4B90-8C2A-D2A6EDD2D5F1}"/>
              </a:ext>
            </a:extLst>
          </p:cNvPr>
          <p:cNvSpPr/>
          <p:nvPr/>
        </p:nvSpPr>
        <p:spPr>
          <a:xfrm>
            <a:off x="3087911" y="2546476"/>
            <a:ext cx="963980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32DDA6-F814-46C8-890C-A481A2F12D74}"/>
              </a:ext>
            </a:extLst>
          </p:cNvPr>
          <p:cNvSpPr/>
          <p:nvPr/>
        </p:nvSpPr>
        <p:spPr>
          <a:xfrm>
            <a:off x="3336217" y="2641964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C04D43-B9FE-46A4-9A16-77131603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57" y="1820564"/>
            <a:ext cx="1679350" cy="296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1619671" y="6501822"/>
            <a:ext cx="6845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* l’accès à cette fonctionnalité est sécurisé par mot de passe (menu: Mes préférences)</a:t>
            </a:r>
          </a:p>
        </p:txBody>
      </p:sp>
    </p:spTree>
    <p:extLst>
      <p:ext uri="{BB962C8B-B14F-4D97-AF65-F5344CB8AC3E}">
        <p14:creationId xmlns:p14="http://schemas.microsoft.com/office/powerpoint/2010/main" val="106285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77C4A9-7EF5-4F73-ABD3-0566C8B511AC}"/>
              </a:ext>
            </a:extLst>
          </p:cNvPr>
          <p:cNvSpPr/>
          <p:nvPr/>
        </p:nvSpPr>
        <p:spPr>
          <a:xfrm>
            <a:off x="0" y="2105265"/>
            <a:ext cx="12192000" cy="3038853"/>
          </a:xfrm>
          <a:prstGeom prst="rect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7" name="ZoneTexte 55">
            <a:extLst>
              <a:ext uri="{FF2B5EF4-FFF2-40B4-BE49-F238E27FC236}">
                <a16:creationId xmlns:a16="http://schemas.microsoft.com/office/drawing/2014/main" id="{05BDED87-A550-4EA6-97B6-E249E498EDDA}"/>
              </a:ext>
            </a:extLst>
          </p:cNvPr>
          <p:cNvSpPr txBox="1"/>
          <p:nvPr/>
        </p:nvSpPr>
        <p:spPr>
          <a:xfrm>
            <a:off x="0" y="1386646"/>
            <a:ext cx="922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84138" marR="0" lvl="1" indent="0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Tx/>
              <a:buSzPct val="70000"/>
              <a:buFontTx/>
              <a:buNone/>
              <a:tabLst/>
              <a:defRPr/>
            </a:pPr>
            <a:r>
              <a:rPr lang="fr-FR" b="1" dirty="0" smtClean="0">
                <a:latin typeface="+mn-lt"/>
              </a:rPr>
              <a:t>e-colibris est une application </a:t>
            </a:r>
            <a:r>
              <a:rPr lang="fr-FR" b="1" dirty="0">
                <a:latin typeface="+mn-lt"/>
              </a:rPr>
              <a:t>mobile unique qui </a:t>
            </a:r>
            <a:r>
              <a:rPr lang="fr-FR" b="1" dirty="0" smtClean="0">
                <a:latin typeface="+mn-lt"/>
              </a:rPr>
              <a:t>vous permet de consulter vos données RH en temps réel et intègre </a:t>
            </a:r>
            <a:r>
              <a:rPr lang="fr-FR" b="1" dirty="0">
                <a:latin typeface="+mn-lt"/>
              </a:rPr>
              <a:t>vos principales </a:t>
            </a:r>
            <a:r>
              <a:rPr lang="fr-FR" b="1" dirty="0" smtClean="0">
                <a:latin typeface="+mn-lt"/>
              </a:rPr>
              <a:t>démarches </a:t>
            </a:r>
            <a:r>
              <a:rPr lang="fr-FR" b="1" dirty="0">
                <a:latin typeface="+mn-lt"/>
              </a:rPr>
              <a:t>RH :</a:t>
            </a:r>
          </a:p>
        </p:txBody>
      </p:sp>
      <p:sp>
        <p:nvSpPr>
          <p:cNvPr id="39" name="ZoneTexte 58">
            <a:extLst>
              <a:ext uri="{FF2B5EF4-FFF2-40B4-BE49-F238E27FC236}">
                <a16:creationId xmlns:a16="http://schemas.microsoft.com/office/drawing/2014/main" id="{BD7897D4-0F75-4FF2-8D94-98D293694D31}"/>
              </a:ext>
            </a:extLst>
          </p:cNvPr>
          <p:cNvSpPr txBox="1"/>
          <p:nvPr/>
        </p:nvSpPr>
        <p:spPr>
          <a:xfrm>
            <a:off x="310255" y="2294191"/>
            <a:ext cx="820852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600" dirty="0"/>
              <a:t>Réaliser une démarche « administrative » RH dans l’outil Colibris en situation de </a:t>
            </a:r>
            <a:r>
              <a:rPr lang="fr-FR" sz="1600" dirty="0" smtClean="0"/>
              <a:t>mobilité et en suivre l’évolution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Consulter </a:t>
            </a:r>
            <a:r>
              <a:rPr lang="fr-FR" sz="1600" dirty="0"/>
              <a:t>mes données personnelles et familiales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1600" dirty="0"/>
              <a:t>Consulter mes données de carrière et mon historique d’affectations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1600" dirty="0"/>
              <a:t>Consulter mes affectations de type suppléance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 smtClean="0">
                <a:latin typeface="+mn-lt"/>
              </a:rPr>
              <a:t>Pouvoir justifier de son appartenance au Ministère à un tiers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 smtClean="0">
                <a:latin typeface="+mn-lt"/>
              </a:rPr>
              <a:t>Accéder </a:t>
            </a:r>
            <a:r>
              <a:rPr lang="fr-FR" sz="1600" dirty="0">
                <a:latin typeface="+mn-lt"/>
              </a:rPr>
              <a:t>aux contacts de mon </a:t>
            </a:r>
            <a:r>
              <a:rPr lang="fr-FR" sz="1600" dirty="0" smtClean="0">
                <a:latin typeface="+mn-lt"/>
              </a:rPr>
              <a:t>réseau de proximité</a:t>
            </a:r>
            <a:endParaRPr lang="fr-FR" sz="1600" dirty="0"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Consulter les </a:t>
            </a:r>
            <a:r>
              <a:rPr lang="fr-FR" sz="1600" dirty="0" smtClean="0">
                <a:latin typeface="+mn-lt"/>
              </a:rPr>
              <a:t>lettres d’informations et les actualités </a:t>
            </a:r>
            <a:r>
              <a:rPr lang="fr-FR" sz="1600" dirty="0">
                <a:latin typeface="+mn-lt"/>
              </a:rPr>
              <a:t>nationales &amp; académiques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 smtClean="0">
                <a:latin typeface="+mn-lt"/>
              </a:rPr>
              <a:t>Accéder au site externe de l’ENSAP pour visualiser les données de paye (bulletin de salaire…) et de </a:t>
            </a:r>
            <a:r>
              <a:rPr lang="fr-FR" sz="1600" dirty="0">
                <a:latin typeface="+mn-lt"/>
              </a:rPr>
              <a:t>la PEP (Place de l’Emploi Public</a:t>
            </a:r>
            <a:r>
              <a:rPr lang="fr-FR" sz="1600" dirty="0" smtClean="0">
                <a:latin typeface="+mn-lt"/>
              </a:rPr>
              <a:t>) pour visualiser les offres d’emploi</a:t>
            </a:r>
            <a:endParaRPr lang="fr-FR" sz="1600" dirty="0"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 smtClean="0">
                <a:latin typeface="+mn-lt"/>
              </a:rPr>
              <a:t>Faire une demande </a:t>
            </a:r>
            <a:r>
              <a:rPr lang="fr-FR" sz="1600" dirty="0">
                <a:latin typeface="+mn-lt"/>
              </a:rPr>
              <a:t>de changement de données personnelles ou familiales 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BFD025AC-3827-4D2F-AF71-1F5E96192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32" y="1197241"/>
            <a:ext cx="2166393" cy="3948737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FDD12605-9C6E-4CC2-B7E7-9E8A8C97CCC9}"/>
              </a:ext>
            </a:extLst>
          </p:cNvPr>
          <p:cNvSpPr txBox="1"/>
          <p:nvPr/>
        </p:nvSpPr>
        <p:spPr>
          <a:xfrm>
            <a:off x="1291443" y="5203509"/>
            <a:ext cx="4463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lvl="1" eaLnBrk="1" hangingPunct="1">
              <a:spcBef>
                <a:spcPts val="900"/>
              </a:spcBef>
              <a:spcAft>
                <a:spcPts val="300"/>
              </a:spcAft>
              <a:buSzPct val="70000"/>
              <a:defRPr/>
            </a:pPr>
            <a:r>
              <a:rPr lang="fr-FR" sz="1400" b="1" dirty="0">
                <a:solidFill>
                  <a:schemeClr val="accent5"/>
                </a:solidFill>
                <a:latin typeface="+mn-lt"/>
              </a:rPr>
              <a:t>Des démarches RH </a:t>
            </a:r>
            <a:r>
              <a:rPr lang="fr-FR" sz="1400" b="1" dirty="0">
                <a:solidFill>
                  <a:schemeClr val="accent3"/>
                </a:solidFill>
                <a:latin typeface="+mn-lt"/>
              </a:rPr>
              <a:t>facilitées</a:t>
            </a:r>
            <a:r>
              <a:rPr lang="fr-FR" sz="1400" b="1" dirty="0">
                <a:solidFill>
                  <a:schemeClr val="accent5"/>
                </a:solidFill>
                <a:latin typeface="+mn-lt"/>
              </a:rPr>
              <a:t> et </a:t>
            </a:r>
            <a:r>
              <a:rPr lang="fr-FR" sz="1400" b="1" dirty="0">
                <a:solidFill>
                  <a:schemeClr val="accent3"/>
                </a:solidFill>
                <a:latin typeface="+mn-lt"/>
              </a:rPr>
              <a:t>modernisées</a:t>
            </a:r>
            <a:r>
              <a:rPr lang="fr-FR" sz="14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fr-FR" sz="1400" b="1" dirty="0">
                <a:solidFill>
                  <a:schemeClr val="accent5"/>
                </a:solidFill>
              </a:rPr>
              <a:t>avec </a:t>
            </a:r>
            <a:r>
              <a:rPr lang="fr-FR" sz="1400" b="1" dirty="0" smtClean="0">
                <a:solidFill>
                  <a:schemeClr val="accent5"/>
                </a:solidFill>
              </a:rPr>
              <a:t>vos services de gestion</a:t>
            </a:r>
            <a:endParaRPr lang="fr-FR" sz="1400" b="1" dirty="0">
              <a:solidFill>
                <a:schemeClr val="accent5"/>
              </a:solidFill>
              <a:latin typeface="+mn-lt"/>
            </a:endParaRP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C0A0C45A-FD5F-4EA5-89C6-EA0C667ED22D}"/>
              </a:ext>
            </a:extLst>
          </p:cNvPr>
          <p:cNvGrpSpPr/>
          <p:nvPr/>
        </p:nvGrpSpPr>
        <p:grpSpPr>
          <a:xfrm>
            <a:off x="152431" y="5382204"/>
            <a:ext cx="1139012" cy="858420"/>
            <a:chOff x="4102250" y="6279730"/>
            <a:chExt cx="3320979" cy="2632760"/>
          </a:xfrm>
        </p:grpSpPr>
        <p:pic>
          <p:nvPicPr>
            <p:cNvPr id="58" name="Image 57" descr="Une image contenant équipement électronique, afficher, ordinateur&#10;&#10;Description générée automatiquement">
              <a:extLst>
                <a:ext uri="{FF2B5EF4-FFF2-40B4-BE49-F238E27FC236}">
                  <a16:creationId xmlns:a16="http://schemas.microsoft.com/office/drawing/2014/main" id="{2BE4AC9C-6CF7-4035-9955-5AD544D99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2250" y="6279730"/>
              <a:ext cx="3320979" cy="2623221"/>
            </a:xfrm>
            <a:prstGeom prst="rect">
              <a:avLst/>
            </a:prstGeom>
          </p:spPr>
        </p:pic>
        <p:pic>
          <p:nvPicPr>
            <p:cNvPr id="59" name="Picture 125">
              <a:extLst>
                <a:ext uri="{FF2B5EF4-FFF2-40B4-BE49-F238E27FC236}">
                  <a16:creationId xmlns:a16="http://schemas.microsoft.com/office/drawing/2014/main" id="{67736815-B95A-48D7-A019-792F883B0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695" y="8250402"/>
              <a:ext cx="662087" cy="662088"/>
            </a:xfrm>
            <a:prstGeom prst="rect">
              <a:avLst/>
            </a:prstGeom>
          </p:spPr>
        </p:pic>
      </p:grpSp>
      <p:sp>
        <p:nvSpPr>
          <p:cNvPr id="61" name="ZoneTexte 60">
            <a:extLst>
              <a:ext uri="{FF2B5EF4-FFF2-40B4-BE49-F238E27FC236}">
                <a16:creationId xmlns:a16="http://schemas.microsoft.com/office/drawing/2014/main" id="{37EA3887-9C8C-4427-B588-5A3FF2B578E6}"/>
              </a:ext>
            </a:extLst>
          </p:cNvPr>
          <p:cNvSpPr txBox="1"/>
          <p:nvPr/>
        </p:nvSpPr>
        <p:spPr>
          <a:xfrm>
            <a:off x="1291442" y="5779547"/>
            <a:ext cx="8166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200" dirty="0" smtClean="0">
                <a:solidFill>
                  <a:schemeClr val="accent5"/>
                </a:solidFill>
                <a:latin typeface="+mn-lt"/>
              </a:rPr>
              <a:t>Accès en mobilité aux démarches RH Colibris</a:t>
            </a:r>
            <a:endParaRPr lang="fr-FR" sz="1200" dirty="0">
              <a:solidFill>
                <a:schemeClr val="accent5"/>
              </a:solidFill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</a:rPr>
              <a:t>Suivi de l’avancement des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</a:rPr>
              <a:t>demandes agent</a:t>
            </a:r>
            <a:endParaRPr lang="fr-FR" sz="12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44D9BC3-AC9C-432F-A5EE-102964DEA98D}"/>
              </a:ext>
            </a:extLst>
          </p:cNvPr>
          <p:cNvSpPr txBox="1"/>
          <p:nvPr/>
        </p:nvSpPr>
        <p:spPr>
          <a:xfrm>
            <a:off x="1437302" y="335021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Industria" panose="02000508020000020004" pitchFamily="2" charset="0"/>
              </a:rPr>
              <a:t>Présentation de l’application mobile 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2E3CB4DC-17AE-4729-B6CD-559801706AA6}"/>
              </a:ext>
            </a:extLst>
          </p:cNvPr>
          <p:cNvSpPr txBox="1"/>
          <p:nvPr/>
        </p:nvSpPr>
        <p:spPr>
          <a:xfrm>
            <a:off x="7226687" y="5214303"/>
            <a:ext cx="4463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lvl="1" eaLnBrk="1" hangingPunct="1">
              <a:spcBef>
                <a:spcPts val="900"/>
              </a:spcBef>
              <a:spcAft>
                <a:spcPts val="300"/>
              </a:spcAft>
              <a:buSzPct val="70000"/>
              <a:defRPr/>
            </a:pPr>
            <a:r>
              <a:rPr lang="fr-FR" sz="1400" b="1" dirty="0">
                <a:solidFill>
                  <a:schemeClr val="accent5"/>
                </a:solidFill>
                <a:latin typeface="+mn-lt"/>
              </a:rPr>
              <a:t>Une application connectée avec l’écosystème </a:t>
            </a:r>
            <a:r>
              <a:rPr lang="fr-FR" sz="1400" b="1" dirty="0">
                <a:solidFill>
                  <a:schemeClr val="accent3"/>
                </a:solidFill>
                <a:latin typeface="+mn-lt"/>
              </a:rPr>
              <a:t>SIRH </a:t>
            </a:r>
            <a:r>
              <a:rPr lang="fr-FR" sz="1400" b="1" dirty="0">
                <a:solidFill>
                  <a:schemeClr val="accent5"/>
                </a:solidFill>
                <a:latin typeface="+mn-lt"/>
              </a:rPr>
              <a:t>du Ministère de l’éducation nationale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870DF9F-9EF7-44DF-AA95-BAE9ACA1905C}"/>
              </a:ext>
            </a:extLst>
          </p:cNvPr>
          <p:cNvSpPr txBox="1"/>
          <p:nvPr/>
        </p:nvSpPr>
        <p:spPr>
          <a:xfrm>
            <a:off x="7276903" y="5765692"/>
            <a:ext cx="426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</a:rPr>
              <a:t>Visualisation de mes données RH (affectations, carrières, remplacements, réseau, gestionnaire) grâce à une mise à jour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</a:rPr>
              <a:t>récurrente</a:t>
            </a:r>
            <a:endParaRPr lang="fr-FR" sz="12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Graphique 2" descr="Branché débranché">
            <a:extLst>
              <a:ext uri="{FF2B5EF4-FFF2-40B4-BE49-F238E27FC236}">
                <a16:creationId xmlns:a16="http://schemas.microsoft.com/office/drawing/2014/main" id="{F3FB493D-E1EA-450C-8C6D-668C4CC1D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24020" y="5524047"/>
            <a:ext cx="569462" cy="569462"/>
          </a:xfrm>
          <a:prstGeom prst="rect">
            <a:avLst/>
          </a:prstGeom>
        </p:spPr>
      </p:pic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47" y="1604444"/>
            <a:ext cx="1638165" cy="29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F02D2C57-473B-47C6-A93D-286A3AAA7097}"/>
              </a:ext>
            </a:extLst>
          </p:cNvPr>
          <p:cNvSpPr/>
          <p:nvPr/>
        </p:nvSpPr>
        <p:spPr>
          <a:xfrm>
            <a:off x="6202052" y="2505565"/>
            <a:ext cx="5979463" cy="555171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5357CB-8FA1-4A4E-B31C-E227E28F8775}"/>
              </a:ext>
            </a:extLst>
          </p:cNvPr>
          <p:cNvSpPr/>
          <p:nvPr/>
        </p:nvSpPr>
        <p:spPr>
          <a:xfrm>
            <a:off x="6289455" y="5592521"/>
            <a:ext cx="5897358" cy="417563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E5DFEE-9862-4CA0-9D28-8D52976AD6D2}"/>
              </a:ext>
            </a:extLst>
          </p:cNvPr>
          <p:cNvSpPr/>
          <p:nvPr/>
        </p:nvSpPr>
        <p:spPr>
          <a:xfrm>
            <a:off x="-15366" y="5592522"/>
            <a:ext cx="6366572" cy="417563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52CFA6-2692-4B1E-B24C-09B0DB435D94}"/>
              </a:ext>
            </a:extLst>
          </p:cNvPr>
          <p:cNvSpPr/>
          <p:nvPr/>
        </p:nvSpPr>
        <p:spPr>
          <a:xfrm>
            <a:off x="6304821" y="4988128"/>
            <a:ext cx="5897358" cy="417563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9BB1-8C40-46F2-BBE9-3DA16848D0C5}"/>
              </a:ext>
            </a:extLst>
          </p:cNvPr>
          <p:cNvSpPr/>
          <p:nvPr/>
        </p:nvSpPr>
        <p:spPr>
          <a:xfrm>
            <a:off x="6194650" y="6121063"/>
            <a:ext cx="5979463" cy="417563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B5191-7F77-470B-B5B5-7C85170DBC41}"/>
              </a:ext>
            </a:extLst>
          </p:cNvPr>
          <p:cNvSpPr/>
          <p:nvPr/>
        </p:nvSpPr>
        <p:spPr>
          <a:xfrm>
            <a:off x="6186292" y="3784026"/>
            <a:ext cx="5979463" cy="417563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D2C57-473B-47C6-A93D-286A3AAA7097}"/>
              </a:ext>
            </a:extLst>
          </p:cNvPr>
          <p:cNvSpPr/>
          <p:nvPr/>
        </p:nvSpPr>
        <p:spPr>
          <a:xfrm>
            <a:off x="6226632" y="3139747"/>
            <a:ext cx="5979463" cy="555171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57F42-2041-49C8-8778-97422DA1B060}"/>
              </a:ext>
            </a:extLst>
          </p:cNvPr>
          <p:cNvSpPr/>
          <p:nvPr/>
        </p:nvSpPr>
        <p:spPr>
          <a:xfrm>
            <a:off x="6155285" y="1911277"/>
            <a:ext cx="5979463" cy="555171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4F8EEE-456A-45B3-9127-42DCBFE30CCA}"/>
              </a:ext>
            </a:extLst>
          </p:cNvPr>
          <p:cNvSpPr/>
          <p:nvPr/>
        </p:nvSpPr>
        <p:spPr>
          <a:xfrm>
            <a:off x="6366573" y="1240971"/>
            <a:ext cx="5825428" cy="591217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97A4B1-C2EC-4DEC-96ED-9DF25B4CA206}"/>
              </a:ext>
            </a:extLst>
          </p:cNvPr>
          <p:cNvSpPr/>
          <p:nvPr/>
        </p:nvSpPr>
        <p:spPr>
          <a:xfrm>
            <a:off x="-4543" y="1240971"/>
            <a:ext cx="6371115" cy="591217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C48CB7-F74B-438D-8B14-0A650D048B92}"/>
              </a:ext>
            </a:extLst>
          </p:cNvPr>
          <p:cNvSpPr/>
          <p:nvPr/>
        </p:nvSpPr>
        <p:spPr>
          <a:xfrm>
            <a:off x="0" y="3135582"/>
            <a:ext cx="5377543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D2AEA-9780-43C0-AF50-491DC9C493C1}"/>
              </a:ext>
            </a:extLst>
          </p:cNvPr>
          <p:cNvSpPr/>
          <p:nvPr/>
        </p:nvSpPr>
        <p:spPr>
          <a:xfrm>
            <a:off x="0" y="1815676"/>
            <a:ext cx="5979463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47D7F0-035B-4340-B164-2C0FE0656993}"/>
              </a:ext>
            </a:extLst>
          </p:cNvPr>
          <p:cNvSpPr/>
          <p:nvPr/>
        </p:nvSpPr>
        <p:spPr>
          <a:xfrm>
            <a:off x="0" y="2481979"/>
            <a:ext cx="5979463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7A7878-E6FB-4526-BBE9-2AECED8938D6}"/>
              </a:ext>
            </a:extLst>
          </p:cNvPr>
          <p:cNvSpPr/>
          <p:nvPr/>
        </p:nvSpPr>
        <p:spPr>
          <a:xfrm>
            <a:off x="0" y="5084814"/>
            <a:ext cx="6366572" cy="417563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A5CB47-610E-47DD-9DC5-C8198020F6BB}"/>
              </a:ext>
            </a:extLst>
          </p:cNvPr>
          <p:cNvSpPr/>
          <p:nvPr/>
        </p:nvSpPr>
        <p:spPr>
          <a:xfrm>
            <a:off x="0" y="3802187"/>
            <a:ext cx="5694136" cy="417563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13EDA4-49B8-4E65-ADDB-1B8FBFD6D5A7}"/>
              </a:ext>
            </a:extLst>
          </p:cNvPr>
          <p:cNvSpPr/>
          <p:nvPr/>
        </p:nvSpPr>
        <p:spPr>
          <a:xfrm>
            <a:off x="-12700" y="6158160"/>
            <a:ext cx="6847114" cy="417563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B45616FE-6A30-4534-87D9-A83ACBB44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49" y="1292011"/>
            <a:ext cx="3026230" cy="5803553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D7D0F89F-CD37-46E5-8895-CF256F7A1005}"/>
              </a:ext>
            </a:extLst>
          </p:cNvPr>
          <p:cNvSpPr txBox="1"/>
          <p:nvPr/>
        </p:nvSpPr>
        <p:spPr>
          <a:xfrm>
            <a:off x="-342013" y="2037348"/>
            <a:ext cx="3331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dirty="0">
                <a:solidFill>
                  <a:srgbClr val="002060"/>
                </a:solidFill>
                <a:latin typeface="Tahoma"/>
              </a:rPr>
              <a:t>Démarches RH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EB1FE03-CB10-4880-A764-8C80BA467FB5}"/>
              </a:ext>
            </a:extLst>
          </p:cNvPr>
          <p:cNvSpPr txBox="1"/>
          <p:nvPr/>
        </p:nvSpPr>
        <p:spPr>
          <a:xfrm>
            <a:off x="1404257" y="1348572"/>
            <a:ext cx="278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Fonctionnalités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A1B154C-6EB6-4340-9541-6A71C222ECB3}"/>
              </a:ext>
            </a:extLst>
          </p:cNvPr>
          <p:cNvSpPr txBox="1"/>
          <p:nvPr/>
        </p:nvSpPr>
        <p:spPr>
          <a:xfrm>
            <a:off x="8548457" y="1368165"/>
            <a:ext cx="278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Détails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24F98B0-1426-448E-8669-EA9C1CAA47E2}"/>
              </a:ext>
            </a:extLst>
          </p:cNvPr>
          <p:cNvSpPr txBox="1"/>
          <p:nvPr/>
        </p:nvSpPr>
        <p:spPr>
          <a:xfrm>
            <a:off x="1466507" y="27358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Présentation des fonctionnalités de l’application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1/2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67078F8-D155-49F7-9794-CFB53F8568DA}"/>
              </a:ext>
            </a:extLst>
          </p:cNvPr>
          <p:cNvSpPr txBox="1"/>
          <p:nvPr/>
        </p:nvSpPr>
        <p:spPr>
          <a:xfrm>
            <a:off x="7500799" y="1999896"/>
            <a:ext cx="4524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Accès aux démarches déployées dans Colibris (espace national et académique)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66EA8C4-5617-4167-9156-1FC29CBB6FF0}"/>
              </a:ext>
            </a:extLst>
          </p:cNvPr>
          <p:cNvSpPr txBox="1"/>
          <p:nvPr/>
        </p:nvSpPr>
        <p:spPr>
          <a:xfrm>
            <a:off x="739610" y="2685036"/>
            <a:ext cx="368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2060"/>
                </a:solidFill>
                <a:latin typeface="Tahom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Suivi des demandes</a:t>
            </a:r>
            <a:endParaRPr lang="fr-FR" sz="1200" dirty="0">
              <a:solidFill>
                <a:srgbClr val="002060"/>
              </a:solidFill>
              <a:latin typeface="Tahoma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89610B2-D96C-4E3B-9BC0-57F45F57F3A0}"/>
              </a:ext>
            </a:extLst>
          </p:cNvPr>
          <p:cNvSpPr txBox="1"/>
          <p:nvPr/>
        </p:nvSpPr>
        <p:spPr>
          <a:xfrm>
            <a:off x="6214336" y="2676010"/>
            <a:ext cx="70485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Consultation de l’état de toutes les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demandes faites dans Colibris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FCE488A-5F26-4E47-B6BA-1F0EAAAE3B16}"/>
              </a:ext>
            </a:extLst>
          </p:cNvPr>
          <p:cNvSpPr txBox="1"/>
          <p:nvPr/>
        </p:nvSpPr>
        <p:spPr>
          <a:xfrm>
            <a:off x="591283" y="6185735"/>
            <a:ext cx="3689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4" action="ppaction://hlinksldjump"/>
              </a:rPr>
              <a:t>Mes préférences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5" name="Graphique 64" descr="Curseur">
            <a:extLst>
              <a:ext uri="{FF2B5EF4-FFF2-40B4-BE49-F238E27FC236}">
                <a16:creationId xmlns:a16="http://schemas.microsoft.com/office/drawing/2014/main" id="{8D84BDC0-FEB0-4CED-BF48-3CB22B0F4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5153387">
            <a:off x="74672" y="6125168"/>
            <a:ext cx="445278" cy="445278"/>
          </a:xfrm>
          <a:prstGeom prst="rect">
            <a:avLst/>
          </a:prstGeom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id="{4997EEC4-3ED6-48A8-8DC8-3D87EAD91F51}"/>
              </a:ext>
            </a:extLst>
          </p:cNvPr>
          <p:cNvSpPr txBox="1"/>
          <p:nvPr/>
        </p:nvSpPr>
        <p:spPr>
          <a:xfrm>
            <a:off x="564957" y="5624346"/>
            <a:ext cx="36893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10" action="ppaction://hlinksldjump"/>
              </a:rPr>
              <a:t>Mes informations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(adresse, état civil, coordonnées bancaires, coordonnées personnelles, données familiales)</a:t>
            </a: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7" name="Graphique 76" descr="Curseur">
            <a:extLst>
              <a:ext uri="{FF2B5EF4-FFF2-40B4-BE49-F238E27FC236}">
                <a16:creationId xmlns:a16="http://schemas.microsoft.com/office/drawing/2014/main" id="{23FEB51B-D6A9-495A-924F-9B36DE44B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5153387">
            <a:off x="92508" y="5591880"/>
            <a:ext cx="445278" cy="445278"/>
          </a:xfrm>
          <a:prstGeom prst="rect">
            <a:avLst/>
          </a:prstGeom>
        </p:spPr>
      </p:pic>
      <p:sp>
        <p:nvSpPr>
          <p:cNvPr id="79" name="ZoneTexte 78">
            <a:extLst>
              <a:ext uri="{FF2B5EF4-FFF2-40B4-BE49-F238E27FC236}">
                <a16:creationId xmlns:a16="http://schemas.microsoft.com/office/drawing/2014/main" id="{5C4033A4-647E-4317-BEFB-A4CA33B6BF7D}"/>
              </a:ext>
            </a:extLst>
          </p:cNvPr>
          <p:cNvSpPr txBox="1"/>
          <p:nvPr/>
        </p:nvSpPr>
        <p:spPr>
          <a:xfrm>
            <a:off x="5815455" y="5664805"/>
            <a:ext cx="7283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Consultation et modification des données personnelles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4811C1C0-5D45-4131-912E-53B73FD7DD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5" y="2575056"/>
            <a:ext cx="676055" cy="502256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87A6D4BD-8D44-42B7-B763-2FE00F243A91}"/>
              </a:ext>
            </a:extLst>
          </p:cNvPr>
          <p:cNvSpPr txBox="1"/>
          <p:nvPr/>
        </p:nvSpPr>
        <p:spPr>
          <a:xfrm>
            <a:off x="6057899" y="6154492"/>
            <a:ext cx="7188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Choix de partager à son réseau les coordonnées de contact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1C98D70-4F04-4423-B5C6-DB2B932355A7}"/>
              </a:ext>
            </a:extLst>
          </p:cNvPr>
          <p:cNvSpPr/>
          <p:nvPr/>
        </p:nvSpPr>
        <p:spPr>
          <a:xfrm>
            <a:off x="6317521" y="4372791"/>
            <a:ext cx="5897358" cy="417563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AE9A10-9E75-4A15-8CF6-A06FEB4961E7}"/>
              </a:ext>
            </a:extLst>
          </p:cNvPr>
          <p:cNvSpPr/>
          <p:nvPr/>
        </p:nvSpPr>
        <p:spPr>
          <a:xfrm>
            <a:off x="12700" y="4390818"/>
            <a:ext cx="6366572" cy="527865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F77CAD-B4FE-427D-8919-9FC5F15DE4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13" y="1951157"/>
            <a:ext cx="709034" cy="537708"/>
          </a:xfrm>
          <a:prstGeom prst="rect">
            <a:avLst/>
          </a:prstGeom>
        </p:spPr>
      </p:pic>
      <p:sp>
        <p:nvSpPr>
          <p:cNvPr id="5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89" y="2040569"/>
            <a:ext cx="2293546" cy="406883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83C48CB7-F74B-438D-8B14-0A650D048B92}"/>
              </a:ext>
            </a:extLst>
          </p:cNvPr>
          <p:cNvSpPr/>
          <p:nvPr/>
        </p:nvSpPr>
        <p:spPr>
          <a:xfrm>
            <a:off x="0" y="3138056"/>
            <a:ext cx="5377543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ED0D959-0807-4369-9959-9648C72E8AA2}"/>
              </a:ext>
            </a:extLst>
          </p:cNvPr>
          <p:cNvSpPr txBox="1"/>
          <p:nvPr/>
        </p:nvSpPr>
        <p:spPr>
          <a:xfrm>
            <a:off x="-1176564" y="3270677"/>
            <a:ext cx="6870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14" action="ppaction://hlinksldjump"/>
              </a:rPr>
              <a:t>Consultation des données liées à la carrière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27F3233-4F67-402C-97F8-126826760AF5}"/>
              </a:ext>
            </a:extLst>
          </p:cNvPr>
          <p:cNvSpPr txBox="1"/>
          <p:nvPr/>
        </p:nvSpPr>
        <p:spPr>
          <a:xfrm>
            <a:off x="7528149" y="3236009"/>
            <a:ext cx="4301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Données : Statut, Corps, Modalité de service, Echelle de rémunération, Engagement qualité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8FCB2FF-CBD1-4B74-9221-91F3B608B771}"/>
              </a:ext>
            </a:extLst>
          </p:cNvPr>
          <p:cNvSpPr txBox="1"/>
          <p:nvPr/>
        </p:nvSpPr>
        <p:spPr>
          <a:xfrm>
            <a:off x="-718581" y="3929634"/>
            <a:ext cx="59547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15" action="ppaction://hlinksldjump"/>
              </a:rPr>
              <a:t>Consultation de l’historique des affectations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9FFC428-EA3F-4C9D-9984-840D5303EAD7}"/>
              </a:ext>
            </a:extLst>
          </p:cNvPr>
          <p:cNvSpPr txBox="1"/>
          <p:nvPr/>
        </p:nvSpPr>
        <p:spPr>
          <a:xfrm>
            <a:off x="7514777" y="3803284"/>
            <a:ext cx="4624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Données  : Historique des affectations sur 10 ans, avec le ou les services hebdomadaires reliés (occupations)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B3A0850-63BF-4DCB-A71A-7952217DC8FD}"/>
              </a:ext>
            </a:extLst>
          </p:cNvPr>
          <p:cNvSpPr txBox="1"/>
          <p:nvPr/>
        </p:nvSpPr>
        <p:spPr>
          <a:xfrm>
            <a:off x="697095" y="4481709"/>
            <a:ext cx="3058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16" action="ppaction://hlinksldjump"/>
              </a:rPr>
              <a:t>Consultation du planning des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16" action="ppaction://hlinksldjump"/>
              </a:rPr>
              <a:t>affectations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  <a:hlinkClick r:id="rId16" action="ppaction://hlinksldjump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16" action="ppaction://hlinksldjump"/>
              </a:rPr>
              <a:t>de type suppléances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D66C8F5-0AE5-421C-94BA-A7E347824359}"/>
              </a:ext>
            </a:extLst>
          </p:cNvPr>
          <p:cNvSpPr txBox="1"/>
          <p:nvPr/>
        </p:nvSpPr>
        <p:spPr>
          <a:xfrm>
            <a:off x="6351206" y="4442878"/>
            <a:ext cx="6743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Affichage des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affectations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 semaine du lundi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au dimanche </a:t>
            </a:r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id="{89CE622F-679A-4975-9187-14F760A44B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9" y="3762132"/>
            <a:ext cx="666750" cy="538727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" y="3152659"/>
            <a:ext cx="653236" cy="541252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" y="4391507"/>
            <a:ext cx="670958" cy="555937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63B15EC9-B325-4ACF-8015-F2DA5102030F}"/>
              </a:ext>
            </a:extLst>
          </p:cNvPr>
          <p:cNvSpPr txBox="1"/>
          <p:nvPr/>
        </p:nvSpPr>
        <p:spPr>
          <a:xfrm>
            <a:off x="220846" y="5153480"/>
            <a:ext cx="4690944" cy="282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20" action="ppaction://hlinksldjump"/>
              </a:rPr>
              <a:t>Affichage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20" action="ppaction://hlinksldjump"/>
              </a:rPr>
              <a:t>des contacts de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20" action="ppaction://hlinksldjump"/>
              </a:rPr>
              <a:t>mon réseau de proximité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2757FF17-FB53-46C4-B0E5-E4D652778A72}"/>
              </a:ext>
            </a:extLst>
          </p:cNvPr>
          <p:cNvSpPr txBox="1"/>
          <p:nvPr/>
        </p:nvSpPr>
        <p:spPr>
          <a:xfrm>
            <a:off x="6310255" y="504556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Etat civil et coordonnées de contacts professionnels</a:t>
            </a:r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5063399"/>
            <a:ext cx="713223" cy="4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5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E77A7878-E6FB-4526-BBE9-2AECED8938D6}"/>
              </a:ext>
            </a:extLst>
          </p:cNvPr>
          <p:cNvSpPr/>
          <p:nvPr/>
        </p:nvSpPr>
        <p:spPr>
          <a:xfrm>
            <a:off x="-34414" y="3527830"/>
            <a:ext cx="6366572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47D7F0-035B-4340-B164-2C0FE0656993}"/>
              </a:ext>
            </a:extLst>
          </p:cNvPr>
          <p:cNvSpPr/>
          <p:nvPr/>
        </p:nvSpPr>
        <p:spPr>
          <a:xfrm>
            <a:off x="14746" y="2198280"/>
            <a:ext cx="5979463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CD3E60E-0031-4828-8FFA-6474E97C0C13}"/>
              </a:ext>
            </a:extLst>
          </p:cNvPr>
          <p:cNvSpPr/>
          <p:nvPr/>
        </p:nvSpPr>
        <p:spPr>
          <a:xfrm>
            <a:off x="7372103" y="5566105"/>
            <a:ext cx="4793652" cy="555171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9BB1-8C40-46F2-BBE9-3DA16848D0C5}"/>
              </a:ext>
            </a:extLst>
          </p:cNvPr>
          <p:cNvSpPr/>
          <p:nvPr/>
        </p:nvSpPr>
        <p:spPr>
          <a:xfrm>
            <a:off x="6207350" y="4958037"/>
            <a:ext cx="5979463" cy="555171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B5191-7F77-470B-B5B5-7C85170DBC41}"/>
              </a:ext>
            </a:extLst>
          </p:cNvPr>
          <p:cNvSpPr/>
          <p:nvPr/>
        </p:nvSpPr>
        <p:spPr>
          <a:xfrm>
            <a:off x="6186292" y="4152848"/>
            <a:ext cx="5979463" cy="555171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57F42-2041-49C8-8778-97422DA1B060}"/>
              </a:ext>
            </a:extLst>
          </p:cNvPr>
          <p:cNvSpPr/>
          <p:nvPr/>
        </p:nvSpPr>
        <p:spPr>
          <a:xfrm>
            <a:off x="6311355" y="2976597"/>
            <a:ext cx="5979463" cy="416846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4F8EEE-456A-45B3-9127-42DCBFE30CCA}"/>
              </a:ext>
            </a:extLst>
          </p:cNvPr>
          <p:cNvSpPr/>
          <p:nvPr/>
        </p:nvSpPr>
        <p:spPr>
          <a:xfrm>
            <a:off x="6366573" y="1240971"/>
            <a:ext cx="5825428" cy="591217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97A4B1-C2EC-4DEC-96ED-9DF25B4CA206}"/>
              </a:ext>
            </a:extLst>
          </p:cNvPr>
          <p:cNvSpPr/>
          <p:nvPr/>
        </p:nvSpPr>
        <p:spPr>
          <a:xfrm>
            <a:off x="-4543" y="1240971"/>
            <a:ext cx="6371115" cy="591217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47D7F0-035B-4340-B164-2C0FE0656993}"/>
              </a:ext>
            </a:extLst>
          </p:cNvPr>
          <p:cNvSpPr/>
          <p:nvPr/>
        </p:nvSpPr>
        <p:spPr>
          <a:xfrm>
            <a:off x="0" y="2891456"/>
            <a:ext cx="5979463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7A7878-E6FB-4526-BBE9-2AECED8938D6}"/>
              </a:ext>
            </a:extLst>
          </p:cNvPr>
          <p:cNvSpPr/>
          <p:nvPr/>
        </p:nvSpPr>
        <p:spPr>
          <a:xfrm>
            <a:off x="0" y="5587694"/>
            <a:ext cx="6366572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A5CB47-610E-47DD-9DC5-C8198020F6BB}"/>
              </a:ext>
            </a:extLst>
          </p:cNvPr>
          <p:cNvSpPr/>
          <p:nvPr/>
        </p:nvSpPr>
        <p:spPr>
          <a:xfrm>
            <a:off x="0" y="4201831"/>
            <a:ext cx="5694136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13EDA4-49B8-4E65-ADDB-1B8FBFD6D5A7}"/>
              </a:ext>
            </a:extLst>
          </p:cNvPr>
          <p:cNvSpPr/>
          <p:nvPr/>
        </p:nvSpPr>
        <p:spPr>
          <a:xfrm>
            <a:off x="0" y="4957034"/>
            <a:ext cx="6847114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B45616FE-6A30-4534-87D9-A83ACBB44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49" y="1292011"/>
            <a:ext cx="3026230" cy="5803553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D7D0F89F-CD37-46E5-8895-CF256F7A1005}"/>
              </a:ext>
            </a:extLst>
          </p:cNvPr>
          <p:cNvSpPr txBox="1"/>
          <p:nvPr/>
        </p:nvSpPr>
        <p:spPr>
          <a:xfrm>
            <a:off x="-839609" y="2287249"/>
            <a:ext cx="6470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3" action="ppaction://hlinksldjump"/>
              </a:rPr>
              <a:t>Consultation des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3" action="ppaction://hlinksldjump"/>
              </a:rPr>
              <a:t>lettres d’informations et des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3" action="ppaction://hlinksldjump"/>
              </a:rPr>
              <a:t>actualités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3" action="ppaction://hlinksldjump"/>
              </a:rPr>
              <a:t>nationales et académiques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7A0CC29-76DE-4779-AFE2-5709A34A2705}"/>
              </a:ext>
            </a:extLst>
          </p:cNvPr>
          <p:cNvSpPr txBox="1"/>
          <p:nvPr/>
        </p:nvSpPr>
        <p:spPr>
          <a:xfrm>
            <a:off x="5295055" y="2436067"/>
            <a:ext cx="6870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2060"/>
                </a:solidFill>
                <a:latin typeface="Tahoma"/>
              </a:rPr>
              <a:t>Appel temps réel aux informations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EB1FE03-CB10-4880-A764-8C80BA467FB5}"/>
              </a:ext>
            </a:extLst>
          </p:cNvPr>
          <p:cNvSpPr txBox="1"/>
          <p:nvPr/>
        </p:nvSpPr>
        <p:spPr>
          <a:xfrm>
            <a:off x="1404257" y="1348572"/>
            <a:ext cx="278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Fonctionnalités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A1B154C-6EB6-4340-9541-6A71C222ECB3}"/>
              </a:ext>
            </a:extLst>
          </p:cNvPr>
          <p:cNvSpPr txBox="1"/>
          <p:nvPr/>
        </p:nvSpPr>
        <p:spPr>
          <a:xfrm>
            <a:off x="8548457" y="1368165"/>
            <a:ext cx="278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Détails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360D7D5-C120-4EA9-804E-386E3F59D2CB}"/>
              </a:ext>
            </a:extLst>
          </p:cNvPr>
          <p:cNvSpPr txBox="1"/>
          <p:nvPr/>
        </p:nvSpPr>
        <p:spPr>
          <a:xfrm>
            <a:off x="-1586658" y="3020695"/>
            <a:ext cx="7143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4" action="ppaction://hlinksldjump"/>
              </a:rPr>
              <a:t>Redirection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4" action="ppaction://hlinksldjump"/>
              </a:rPr>
              <a:t>vers le site de la PEP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24F98B0-1426-448E-8669-EA9C1CAA47E2}"/>
              </a:ext>
            </a:extLst>
          </p:cNvPr>
          <p:cNvSpPr txBox="1"/>
          <p:nvPr/>
        </p:nvSpPr>
        <p:spPr>
          <a:xfrm>
            <a:off x="1466507" y="214592"/>
            <a:ext cx="8455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Présentation des fonctionnalités de l’application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2/2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45E9803-8889-421C-AB89-B4605E0692A6}"/>
              </a:ext>
            </a:extLst>
          </p:cNvPr>
          <p:cNvSpPr txBox="1"/>
          <p:nvPr/>
        </p:nvSpPr>
        <p:spPr>
          <a:xfrm>
            <a:off x="5896513" y="3008316"/>
            <a:ext cx="7143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Ouverture du site de la PEP depuis l’application e-colibris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54A06776-F27C-4BEF-A5CE-04F1AEBF9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3" y="2962954"/>
            <a:ext cx="698366" cy="460426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CA479038-D987-450E-8623-75CD27F55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6" y="2188979"/>
            <a:ext cx="653236" cy="527886"/>
          </a:xfrm>
          <a:prstGeom prst="rect">
            <a:avLst/>
          </a:prstGeom>
        </p:spPr>
      </p:pic>
      <p:sp>
        <p:nvSpPr>
          <p:cNvPr id="40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89" y="2040569"/>
            <a:ext cx="2293546" cy="406883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CD3E60E-0031-4828-8FFA-6474E97C0C13}"/>
              </a:ext>
            </a:extLst>
          </p:cNvPr>
          <p:cNvSpPr/>
          <p:nvPr/>
        </p:nvSpPr>
        <p:spPr>
          <a:xfrm>
            <a:off x="7387753" y="4275921"/>
            <a:ext cx="4804247" cy="555171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FE6B566-54B3-42A8-919D-B02BE1E2C6BA}"/>
              </a:ext>
            </a:extLst>
          </p:cNvPr>
          <p:cNvSpPr txBox="1"/>
          <p:nvPr/>
        </p:nvSpPr>
        <p:spPr>
          <a:xfrm>
            <a:off x="-933287" y="3572931"/>
            <a:ext cx="54461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8" action="ppaction://hlinksldjump"/>
              </a:rPr>
              <a:t>Lien vers le site de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8" action="ppaction://hlinksldjump"/>
              </a:rPr>
              <a:t>l’ENSAP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64053118-1075-4912-9EF2-6236BB7030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47" y="3549272"/>
            <a:ext cx="675233" cy="500645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90757990-DD34-4A43-BBBE-6FD684CD1970}"/>
              </a:ext>
            </a:extLst>
          </p:cNvPr>
          <p:cNvSpPr txBox="1"/>
          <p:nvPr/>
        </p:nvSpPr>
        <p:spPr>
          <a:xfrm>
            <a:off x="6650182" y="3638709"/>
            <a:ext cx="55766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Consultation des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éléments liés à la paye et à la retraite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B6173A7-8C5B-4EC8-A204-E7E0572F39F5}"/>
              </a:ext>
            </a:extLst>
          </p:cNvPr>
          <p:cNvSpPr txBox="1"/>
          <p:nvPr/>
        </p:nvSpPr>
        <p:spPr>
          <a:xfrm>
            <a:off x="724768" y="5651625"/>
            <a:ext cx="13639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</a:defRPr>
            </a:lvl1pPr>
          </a:lstStyle>
          <a:p>
            <a:r>
              <a:rPr lang="fr-FR" dirty="0">
                <a:hlinkClick r:id="rId10" action="ppaction://hlinksldjump"/>
              </a:rPr>
              <a:t>Mon gestionnaire</a:t>
            </a:r>
            <a:endParaRPr lang="fr-FR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3569766-BDD7-4A72-9579-ADC493299827}"/>
              </a:ext>
            </a:extLst>
          </p:cNvPr>
          <p:cNvSpPr txBox="1"/>
          <p:nvPr/>
        </p:nvSpPr>
        <p:spPr>
          <a:xfrm>
            <a:off x="6985186" y="5675695"/>
            <a:ext cx="48063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Consultation des informations de gestion et de contact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65BF4C30-0875-468E-B919-44DFE2D893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17" y="5586691"/>
            <a:ext cx="666524" cy="529296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4ED0D959-0807-4369-9959-9648C72E8AA2}"/>
              </a:ext>
            </a:extLst>
          </p:cNvPr>
          <p:cNvSpPr txBox="1"/>
          <p:nvPr/>
        </p:nvSpPr>
        <p:spPr>
          <a:xfrm>
            <a:off x="-986670" y="4355144"/>
            <a:ext cx="6870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12" action="ppaction://hlinksldjump"/>
              </a:rPr>
              <a:t>Informations sur l’ "Espace d'accueil et d'écoute"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27F3233-4F67-402C-97F8-126826760AF5}"/>
              </a:ext>
            </a:extLst>
          </p:cNvPr>
          <p:cNvSpPr txBox="1"/>
          <p:nvPr/>
        </p:nvSpPr>
        <p:spPr>
          <a:xfrm>
            <a:off x="6999902" y="4344245"/>
            <a:ext cx="43012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Consultation de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données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statiques nationales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8BA6FDBE-8ABB-455B-8283-6245CDF00B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46" y="4209606"/>
            <a:ext cx="663843" cy="487100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578413A6-B742-4E43-AA41-1F8EEE437000}"/>
              </a:ext>
            </a:extLst>
          </p:cNvPr>
          <p:cNvSpPr txBox="1"/>
          <p:nvPr/>
        </p:nvSpPr>
        <p:spPr>
          <a:xfrm>
            <a:off x="301200" y="5065339"/>
            <a:ext cx="217671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</a:defRPr>
            </a:lvl1pPr>
          </a:lstStyle>
          <a:p>
            <a:r>
              <a:rPr lang="fr-FR" u="sng" dirty="0" err="1" smtClean="0">
                <a:ea typeface="Tahoma"/>
                <a:cs typeface="Tahoma"/>
              </a:rPr>
              <a:t>Pass</a:t>
            </a:r>
            <a:r>
              <a:rPr lang="fr-FR" u="sng" dirty="0" smtClean="0">
                <a:ea typeface="Tahoma"/>
                <a:cs typeface="Tahoma"/>
              </a:rPr>
              <a:t> ministériel</a:t>
            </a:r>
            <a:endParaRPr lang="fr-FR" u="sng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4D400E5-C70F-432E-932D-B63BD1B0E497}"/>
              </a:ext>
            </a:extLst>
          </p:cNvPr>
          <p:cNvSpPr txBox="1"/>
          <p:nvPr/>
        </p:nvSpPr>
        <p:spPr>
          <a:xfrm>
            <a:off x="6246215" y="5097208"/>
            <a:ext cx="570230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rgbClr val="002060"/>
                </a:solidFill>
                <a:latin typeface="Tahoma"/>
              </a:rPr>
              <a:t>Consultation 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des données du </a:t>
            </a:r>
            <a:r>
              <a:rPr lang="fr-FR" sz="1200" dirty="0" err="1" smtClean="0">
                <a:solidFill>
                  <a:srgbClr val="002060"/>
                </a:solidFill>
                <a:latin typeface="Tahoma"/>
              </a:rPr>
              <a:t>pass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 ministériel</a:t>
            </a:r>
            <a:endParaRPr lang="fr-FR" dirty="0">
              <a:ea typeface="+mn-ea"/>
              <a:cs typeface="+mn-cs"/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" y="4986334"/>
            <a:ext cx="728057" cy="47109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CD3E60E-0031-4828-8FFA-6474E97C0C13}"/>
              </a:ext>
            </a:extLst>
          </p:cNvPr>
          <p:cNvSpPr/>
          <p:nvPr/>
        </p:nvSpPr>
        <p:spPr>
          <a:xfrm>
            <a:off x="7426180" y="3496410"/>
            <a:ext cx="4793652" cy="555171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D3E60E-0031-4828-8FFA-6474E97C0C13}"/>
              </a:ext>
            </a:extLst>
          </p:cNvPr>
          <p:cNvSpPr/>
          <p:nvPr/>
        </p:nvSpPr>
        <p:spPr>
          <a:xfrm>
            <a:off x="7401599" y="2282125"/>
            <a:ext cx="4793652" cy="555171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03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8E46B9E-300C-4ED5-8784-83A941190659}"/>
              </a:ext>
            </a:extLst>
          </p:cNvPr>
          <p:cNvSpPr/>
          <p:nvPr/>
        </p:nvSpPr>
        <p:spPr>
          <a:xfrm>
            <a:off x="8156932" y="1242931"/>
            <a:ext cx="2617526" cy="1811372"/>
          </a:xfrm>
          <a:prstGeom prst="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BE4C59-404D-4732-B8F3-EFC7EB791029}"/>
              </a:ext>
            </a:extLst>
          </p:cNvPr>
          <p:cNvSpPr/>
          <p:nvPr/>
        </p:nvSpPr>
        <p:spPr>
          <a:xfrm>
            <a:off x="5330226" y="1230086"/>
            <a:ext cx="2617526" cy="1811372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6F6593-7578-4FEA-8109-883CB96B6B28}"/>
              </a:ext>
            </a:extLst>
          </p:cNvPr>
          <p:cNvSpPr/>
          <p:nvPr/>
        </p:nvSpPr>
        <p:spPr>
          <a:xfrm>
            <a:off x="2476988" y="1230086"/>
            <a:ext cx="2617526" cy="1811372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375576" y="329097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Vos accès selon votre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 statut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AE88CC-A7AA-46B7-8903-C45E6BE99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130" y="3472345"/>
            <a:ext cx="2633663" cy="2937881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5ED619B8-9E8F-4C7C-9C92-CF25550ED324}"/>
              </a:ext>
            </a:extLst>
          </p:cNvPr>
          <p:cNvSpPr>
            <a:spLocks/>
          </p:cNvSpPr>
          <p:nvPr/>
        </p:nvSpPr>
        <p:spPr bwMode="auto">
          <a:xfrm>
            <a:off x="2476988" y="2833783"/>
            <a:ext cx="2633663" cy="684000"/>
          </a:xfrm>
          <a:custGeom>
            <a:avLst/>
            <a:gdLst>
              <a:gd name="T0" fmla="*/ 963 w 1659"/>
              <a:gd name="T1" fmla="*/ 148 h 495"/>
              <a:gd name="T2" fmla="*/ 829 w 1659"/>
              <a:gd name="T3" fmla="*/ 0 h 495"/>
              <a:gd name="T4" fmla="*/ 697 w 1659"/>
              <a:gd name="T5" fmla="*/ 148 h 495"/>
              <a:gd name="T6" fmla="*/ 0 w 1659"/>
              <a:gd name="T7" fmla="*/ 148 h 495"/>
              <a:gd name="T8" fmla="*/ 0 w 1659"/>
              <a:gd name="T9" fmla="*/ 495 h 495"/>
              <a:gd name="T10" fmla="*/ 1659 w 1659"/>
              <a:gd name="T11" fmla="*/ 495 h 495"/>
              <a:gd name="T12" fmla="*/ 1659 w 1659"/>
              <a:gd name="T13" fmla="*/ 148 h 495"/>
              <a:gd name="T14" fmla="*/ 963 w 1659"/>
              <a:gd name="T15" fmla="*/ 148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59" h="495">
                <a:moveTo>
                  <a:pt x="963" y="148"/>
                </a:moveTo>
                <a:lnTo>
                  <a:pt x="829" y="0"/>
                </a:lnTo>
                <a:lnTo>
                  <a:pt x="697" y="148"/>
                </a:lnTo>
                <a:lnTo>
                  <a:pt x="0" y="148"/>
                </a:lnTo>
                <a:lnTo>
                  <a:pt x="0" y="495"/>
                </a:lnTo>
                <a:lnTo>
                  <a:pt x="1659" y="495"/>
                </a:lnTo>
                <a:lnTo>
                  <a:pt x="1659" y="148"/>
                </a:lnTo>
                <a:lnTo>
                  <a:pt x="963" y="1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4AFDBB57-57E4-4436-87C1-CADADCAFB18C}"/>
              </a:ext>
            </a:extLst>
          </p:cNvPr>
          <p:cNvSpPr>
            <a:spLocks/>
          </p:cNvSpPr>
          <p:nvPr/>
        </p:nvSpPr>
        <p:spPr bwMode="auto">
          <a:xfrm>
            <a:off x="5322158" y="2833783"/>
            <a:ext cx="2633663" cy="684000"/>
          </a:xfrm>
          <a:custGeom>
            <a:avLst/>
            <a:gdLst>
              <a:gd name="T0" fmla="*/ 962 w 1659"/>
              <a:gd name="T1" fmla="*/ 148 h 495"/>
              <a:gd name="T2" fmla="*/ 828 w 1659"/>
              <a:gd name="T3" fmla="*/ 0 h 495"/>
              <a:gd name="T4" fmla="*/ 696 w 1659"/>
              <a:gd name="T5" fmla="*/ 148 h 495"/>
              <a:gd name="T6" fmla="*/ 0 w 1659"/>
              <a:gd name="T7" fmla="*/ 148 h 495"/>
              <a:gd name="T8" fmla="*/ 0 w 1659"/>
              <a:gd name="T9" fmla="*/ 495 h 495"/>
              <a:gd name="T10" fmla="*/ 1659 w 1659"/>
              <a:gd name="T11" fmla="*/ 495 h 495"/>
              <a:gd name="T12" fmla="*/ 1659 w 1659"/>
              <a:gd name="T13" fmla="*/ 148 h 495"/>
              <a:gd name="T14" fmla="*/ 962 w 1659"/>
              <a:gd name="T15" fmla="*/ 148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59" h="495">
                <a:moveTo>
                  <a:pt x="962" y="148"/>
                </a:moveTo>
                <a:lnTo>
                  <a:pt x="828" y="0"/>
                </a:lnTo>
                <a:lnTo>
                  <a:pt x="696" y="148"/>
                </a:lnTo>
                <a:lnTo>
                  <a:pt x="0" y="148"/>
                </a:lnTo>
                <a:lnTo>
                  <a:pt x="0" y="495"/>
                </a:lnTo>
                <a:lnTo>
                  <a:pt x="1659" y="495"/>
                </a:lnTo>
                <a:lnTo>
                  <a:pt x="1659" y="148"/>
                </a:lnTo>
                <a:lnTo>
                  <a:pt x="962" y="1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CBA1AAD6-F8D4-4443-8AE8-67921B8F9839}"/>
              </a:ext>
            </a:extLst>
          </p:cNvPr>
          <p:cNvSpPr>
            <a:spLocks/>
          </p:cNvSpPr>
          <p:nvPr/>
        </p:nvSpPr>
        <p:spPr bwMode="auto">
          <a:xfrm>
            <a:off x="8165001" y="2833783"/>
            <a:ext cx="2635250" cy="684000"/>
          </a:xfrm>
          <a:custGeom>
            <a:avLst/>
            <a:gdLst>
              <a:gd name="T0" fmla="*/ 963 w 1660"/>
              <a:gd name="T1" fmla="*/ 148 h 495"/>
              <a:gd name="T2" fmla="*/ 829 w 1660"/>
              <a:gd name="T3" fmla="*/ 0 h 495"/>
              <a:gd name="T4" fmla="*/ 697 w 1660"/>
              <a:gd name="T5" fmla="*/ 148 h 495"/>
              <a:gd name="T6" fmla="*/ 0 w 1660"/>
              <a:gd name="T7" fmla="*/ 148 h 495"/>
              <a:gd name="T8" fmla="*/ 0 w 1660"/>
              <a:gd name="T9" fmla="*/ 495 h 495"/>
              <a:gd name="T10" fmla="*/ 1660 w 1660"/>
              <a:gd name="T11" fmla="*/ 495 h 495"/>
              <a:gd name="T12" fmla="*/ 1660 w 1660"/>
              <a:gd name="T13" fmla="*/ 148 h 495"/>
              <a:gd name="T14" fmla="*/ 963 w 1660"/>
              <a:gd name="T15" fmla="*/ 148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60" h="495">
                <a:moveTo>
                  <a:pt x="963" y="148"/>
                </a:moveTo>
                <a:lnTo>
                  <a:pt x="829" y="0"/>
                </a:lnTo>
                <a:lnTo>
                  <a:pt x="697" y="148"/>
                </a:lnTo>
                <a:lnTo>
                  <a:pt x="0" y="148"/>
                </a:lnTo>
                <a:lnTo>
                  <a:pt x="0" y="495"/>
                </a:lnTo>
                <a:lnTo>
                  <a:pt x="1660" y="495"/>
                </a:lnTo>
                <a:lnTo>
                  <a:pt x="1660" y="148"/>
                </a:lnTo>
                <a:lnTo>
                  <a:pt x="963" y="14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id="{EB74A17A-5998-4427-B621-FA8AE8996F9D}"/>
              </a:ext>
            </a:extLst>
          </p:cNvPr>
          <p:cNvSpPr/>
          <p:nvPr/>
        </p:nvSpPr>
        <p:spPr>
          <a:xfrm>
            <a:off x="3700553" y="2588908"/>
            <a:ext cx="165786" cy="165786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D4BF160B-6526-412C-BE5A-F8DC6CA3D86E}"/>
              </a:ext>
            </a:extLst>
          </p:cNvPr>
          <p:cNvSpPr/>
          <p:nvPr/>
        </p:nvSpPr>
        <p:spPr>
          <a:xfrm>
            <a:off x="6543396" y="2587825"/>
            <a:ext cx="165786" cy="165786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3285D198-7061-49A0-8650-07B6B7A1583E}"/>
              </a:ext>
            </a:extLst>
          </p:cNvPr>
          <p:cNvSpPr txBox="1"/>
          <p:nvPr/>
        </p:nvSpPr>
        <p:spPr>
          <a:xfrm>
            <a:off x="2750038" y="3103013"/>
            <a:ext cx="2087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Accès à application</a:t>
            </a:r>
            <a:endParaRPr kumimoji="0" lang="id-ID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B5A391E5-E57E-4B34-B0A3-DEE08115073C}"/>
              </a:ext>
            </a:extLst>
          </p:cNvPr>
          <p:cNvSpPr txBox="1"/>
          <p:nvPr/>
        </p:nvSpPr>
        <p:spPr>
          <a:xfrm>
            <a:off x="5341016" y="3102418"/>
            <a:ext cx="25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Accès aux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démarches RH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id="{BF6BB461-51CE-4EDC-B160-C7926325F6E1}"/>
              </a:ext>
            </a:extLst>
          </p:cNvPr>
          <p:cNvSpPr/>
          <p:nvPr/>
        </p:nvSpPr>
        <p:spPr>
          <a:xfrm>
            <a:off x="9385182" y="2606794"/>
            <a:ext cx="165786" cy="165786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B13A7FEE-880A-435A-9D63-CF687F159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158" y="3524195"/>
            <a:ext cx="2633663" cy="2886031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2D49AE79-3E57-47E0-9601-91010ECD878C}"/>
              </a:ext>
            </a:extLst>
          </p:cNvPr>
          <p:cNvSpPr txBox="1"/>
          <p:nvPr/>
        </p:nvSpPr>
        <p:spPr>
          <a:xfrm>
            <a:off x="8165001" y="3128137"/>
            <a:ext cx="25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Accès aux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suppléances*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1D952157-D5F0-43D5-9ADE-5EB56DF6D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385" y="3524195"/>
            <a:ext cx="2633663" cy="2886031"/>
          </a:xfrm>
          <a:prstGeom prst="rect">
            <a:avLst/>
          </a:prstGeom>
          <a:solidFill>
            <a:schemeClr val="accent5">
              <a:alpha val="1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AD4291BE-99E3-4A32-9294-F0F4C0DFD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" y="1316046"/>
            <a:ext cx="2140975" cy="3450823"/>
          </a:xfrm>
          <a:prstGeom prst="rect">
            <a:avLst/>
          </a:prstGeom>
        </p:spPr>
      </p:pic>
      <p:pic>
        <p:nvPicPr>
          <p:cNvPr id="19" name="Graphique 18" descr="Clé">
            <a:extLst>
              <a:ext uri="{FF2B5EF4-FFF2-40B4-BE49-F238E27FC236}">
                <a16:creationId xmlns:a16="http://schemas.microsoft.com/office/drawing/2014/main" id="{FFBB3A0C-7460-4DB1-893F-1FA93C27A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09332" y="1468766"/>
            <a:ext cx="931258" cy="931258"/>
          </a:xfrm>
          <a:prstGeom prst="rect">
            <a:avLst/>
          </a:prstGeom>
        </p:spPr>
      </p:pic>
      <p:pic>
        <p:nvPicPr>
          <p:cNvPr id="21" name="Graphique 20" descr="Dossier ouvert">
            <a:extLst>
              <a:ext uri="{FF2B5EF4-FFF2-40B4-BE49-F238E27FC236}">
                <a16:creationId xmlns:a16="http://schemas.microsoft.com/office/drawing/2014/main" id="{784F0F88-EB07-4135-B824-ECB9A9B45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50015" y="1575228"/>
            <a:ext cx="718334" cy="718334"/>
          </a:xfrm>
          <a:prstGeom prst="rect">
            <a:avLst/>
          </a:prstGeom>
        </p:spPr>
      </p:pic>
      <p:pic>
        <p:nvPicPr>
          <p:cNvPr id="23" name="Graphique 22" descr="Carnet d'adresses">
            <a:extLst>
              <a:ext uri="{FF2B5EF4-FFF2-40B4-BE49-F238E27FC236}">
                <a16:creationId xmlns:a16="http://schemas.microsoft.com/office/drawing/2014/main" id="{A561EB79-EC0E-4683-84EB-84A1F2063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145485" y="1605822"/>
            <a:ext cx="610358" cy="61035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EE5915E-EF44-42D3-ABCD-E459D8B9CC2F}"/>
              </a:ext>
            </a:extLst>
          </p:cNvPr>
          <p:cNvSpPr txBox="1"/>
          <p:nvPr/>
        </p:nvSpPr>
        <p:spPr>
          <a:xfrm>
            <a:off x="2545105" y="3690176"/>
            <a:ext cx="23316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Tout agent en activité et payé (titulaire et contractuel) de l’enseignement public et privé.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Des exclusions ont été mises en place: agent en position de détachement / disponibilité / cessation d’activité / fin de fonction. </a:t>
            </a: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E58041DF-F1F6-4973-97A7-51200F19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945" y="3677359"/>
            <a:ext cx="2633663" cy="25449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1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Liste des démarches RH déployées dans l’espace Colibris national et </a:t>
            </a:r>
            <a:r>
              <a:rPr lang="fr-FR" sz="1200" dirty="0" smtClean="0">
                <a:solidFill>
                  <a:srgbClr val="002060"/>
                </a:solidFill>
              </a:rPr>
              <a:t>l’espace </a:t>
            </a:r>
            <a:r>
              <a:rPr lang="fr-FR" sz="1200" dirty="0">
                <a:solidFill>
                  <a:srgbClr val="002060"/>
                </a:solidFill>
              </a:rPr>
              <a:t>Colibris </a:t>
            </a:r>
            <a:r>
              <a:rPr lang="fr-FR" sz="1200" dirty="0" smtClean="0">
                <a:solidFill>
                  <a:srgbClr val="002060"/>
                </a:solidFill>
              </a:rPr>
              <a:t>académique relatif à l’agent connecté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.</a:t>
            </a:r>
            <a:endParaRPr lang="fr-FR" sz="1200" dirty="0">
              <a:solidFill>
                <a:srgbClr val="002060"/>
              </a:solidFill>
              <a:latin typeface="Tahoma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E7B5B03-49BC-4072-AEC0-52ADA685D7E2}"/>
              </a:ext>
            </a:extLst>
          </p:cNvPr>
          <p:cNvSpPr txBox="1"/>
          <p:nvPr/>
        </p:nvSpPr>
        <p:spPr>
          <a:xfrm>
            <a:off x="8186186" y="3530407"/>
            <a:ext cx="24283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F022B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71450" marR="0" lvl="1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>
                <a:solidFill>
                  <a:srgbClr val="002060"/>
                </a:solidFill>
                <a:latin typeface="Tahoma"/>
              </a:rPr>
              <a:t>Accessible à tous les agents qui 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ont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des 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affectations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de type 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suppléance.</a:t>
            </a:r>
            <a:endParaRPr lang="fr-FR" sz="1200" dirty="0">
              <a:solidFill>
                <a:srgbClr val="002060"/>
              </a:solidFill>
              <a:latin typeface="Tahom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EB17AC-9F46-4AF0-9013-C0CD4F773A05}"/>
              </a:ext>
            </a:extLst>
          </p:cNvPr>
          <p:cNvSpPr/>
          <p:nvPr/>
        </p:nvSpPr>
        <p:spPr>
          <a:xfrm>
            <a:off x="2086823" y="6455237"/>
            <a:ext cx="78732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 si un utilisateur ne remplit aucun critère de la liste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ci-dessus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il ne verra pas de bouton d’accès à cette fonctionnalité depuis son écran d’accueil.</a:t>
            </a:r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4" y="1722699"/>
            <a:ext cx="1615223" cy="24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3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64103474-B6FB-437F-B8FF-73858E6DAF5D}"/>
              </a:ext>
            </a:extLst>
          </p:cNvPr>
          <p:cNvSpPr/>
          <p:nvPr/>
        </p:nvSpPr>
        <p:spPr>
          <a:xfrm>
            <a:off x="8646400" y="1257299"/>
            <a:ext cx="3545600" cy="5600699"/>
          </a:xfrm>
          <a:prstGeom prst="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7AC24B-C2E2-4387-A848-82E583AFCDD1}"/>
              </a:ext>
            </a:extLst>
          </p:cNvPr>
          <p:cNvSpPr/>
          <p:nvPr/>
        </p:nvSpPr>
        <p:spPr>
          <a:xfrm>
            <a:off x="0" y="1257300"/>
            <a:ext cx="3072032" cy="5600699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503" y="289665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Installation de l’application mobile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2E0B9E6-5584-4C48-9965-603AE3746F94}"/>
              </a:ext>
            </a:extLst>
          </p:cNvPr>
          <p:cNvSpPr txBox="1"/>
          <p:nvPr/>
        </p:nvSpPr>
        <p:spPr>
          <a:xfrm>
            <a:off x="681155" y="1430563"/>
            <a:ext cx="1593960" cy="2010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me rends sur le magasin d’applications de mon smartphone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et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je recherche : « 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e-colibris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 ».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0B4ECC2C-3656-48EE-9920-1E6653619781}"/>
              </a:ext>
            </a:extLst>
          </p:cNvPr>
          <p:cNvGrpSpPr/>
          <p:nvPr/>
        </p:nvGrpSpPr>
        <p:grpSpPr>
          <a:xfrm>
            <a:off x="3087468" y="1017190"/>
            <a:ext cx="2857500" cy="5840808"/>
            <a:chOff x="3417668" y="1017190"/>
            <a:chExt cx="2857500" cy="584080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B8596B6-90D5-42B2-9C3E-8837086A7FE9}"/>
                </a:ext>
              </a:extLst>
            </p:cNvPr>
            <p:cNvSpPr/>
            <p:nvPr/>
          </p:nvSpPr>
          <p:spPr>
            <a:xfrm>
              <a:off x="3417668" y="1257299"/>
              <a:ext cx="2857500" cy="560069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26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30" name="Image 29" descr="Une image contenant moniteur, capture d’écran, téléphone, assis&#10;&#10;Description générée automatiquement">
              <a:extLst>
                <a:ext uri="{FF2B5EF4-FFF2-40B4-BE49-F238E27FC236}">
                  <a16:creationId xmlns:a16="http://schemas.microsoft.com/office/drawing/2014/main" id="{E5A08CFD-5234-40D1-B1F4-18DE567BF38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050" y="3536256"/>
              <a:ext cx="1702337" cy="27089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Graphique 2" descr="Index pointant vers la droite vu du côté du dos de la main">
              <a:extLst>
                <a:ext uri="{FF2B5EF4-FFF2-40B4-BE49-F238E27FC236}">
                  <a16:creationId xmlns:a16="http://schemas.microsoft.com/office/drawing/2014/main" id="{52AB6701-6ADA-4DAB-ACB8-690797EC4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3187997">
              <a:off x="5125866" y="4392243"/>
              <a:ext cx="622828" cy="588331"/>
            </a:xfrm>
            <a:prstGeom prst="rect">
              <a:avLst/>
            </a:prstGeom>
          </p:spPr>
        </p:pic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222AE3E1-D114-4522-BC2F-DF467FB71F11}"/>
                </a:ext>
              </a:extLst>
            </p:cNvPr>
            <p:cNvSpPr txBox="1"/>
            <p:nvPr/>
          </p:nvSpPr>
          <p:spPr>
            <a:xfrm>
              <a:off x="4156118" y="1017190"/>
              <a:ext cx="1702337" cy="1644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Je m’assure qu’il s’agisse bien de l’application publiée par le </a:t>
              </a: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MENJS et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je clique sur le bouton « Installer».</a:t>
              </a:r>
            </a:p>
          </p:txBody>
        </p:sp>
        <p:pic>
          <p:nvPicPr>
            <p:cNvPr id="41" name="Image 40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3E4A18DA-9485-4231-ADE4-9304B73EDE90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5220522"/>
              <a:ext cx="960756" cy="1499887"/>
            </a:xfrm>
            <a:prstGeom prst="rect">
              <a:avLst/>
            </a:prstGeom>
          </p:spPr>
        </p:pic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D658EE9C-36E0-4F15-8B1F-A20B7BE6AEBC}"/>
              </a:ext>
            </a:extLst>
          </p:cNvPr>
          <p:cNvGrpSpPr/>
          <p:nvPr/>
        </p:nvGrpSpPr>
        <p:grpSpPr>
          <a:xfrm>
            <a:off x="660476" y="3768087"/>
            <a:ext cx="1702337" cy="2708913"/>
            <a:chOff x="484017" y="3679187"/>
            <a:chExt cx="1702337" cy="2708913"/>
          </a:xfrm>
        </p:grpSpPr>
        <p:pic>
          <p:nvPicPr>
            <p:cNvPr id="39" name="Image 38" descr="Une image contenant moniteur, capture d’écran, téléphone, assis&#10;&#10;Description générée automatiquement">
              <a:extLst>
                <a:ext uri="{FF2B5EF4-FFF2-40B4-BE49-F238E27FC236}">
                  <a16:creationId xmlns:a16="http://schemas.microsoft.com/office/drawing/2014/main" id="{446EA36B-8BA4-4DE2-8A1A-5D0D40D0440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17" y="3679187"/>
              <a:ext cx="1702337" cy="27089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77CB525-3EAB-4EA3-9FE6-396D31F09920}"/>
                </a:ext>
              </a:extLst>
            </p:cNvPr>
            <p:cNvSpPr/>
            <p:nvPr/>
          </p:nvSpPr>
          <p:spPr>
            <a:xfrm>
              <a:off x="812800" y="4051301"/>
              <a:ext cx="1193800" cy="19431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45" name="Image 44" descr="Liens vers Google Play | Développeurs Android | Android Developers">
              <a:extLst>
                <a:ext uri="{FF2B5EF4-FFF2-40B4-BE49-F238E27FC236}">
                  <a16:creationId xmlns:a16="http://schemas.microsoft.com/office/drawing/2014/main" id="{25F20FD6-BEC0-4466-B381-9C9265F282E3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37" y="4185918"/>
              <a:ext cx="1075055" cy="415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Image 45" descr="Suivi post-hospitalisation | Clinique La Croix du Sud">
              <a:extLst>
                <a:ext uri="{FF2B5EF4-FFF2-40B4-BE49-F238E27FC236}">
                  <a16:creationId xmlns:a16="http://schemas.microsoft.com/office/drawing/2014/main" id="{4536E612-214E-4E19-B84D-C7A665200F2C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864" y="5075221"/>
              <a:ext cx="1080135" cy="4178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192725CC-9CD2-48EA-9209-DBB6CE3A66FC}"/>
              </a:ext>
            </a:extLst>
          </p:cNvPr>
          <p:cNvSpPr txBox="1"/>
          <p:nvPr/>
        </p:nvSpPr>
        <p:spPr>
          <a:xfrm>
            <a:off x="291464" y="4702076"/>
            <a:ext cx="2285999" cy="106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F07D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ou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1C1D57-632A-4A75-9B51-84416479874C}"/>
              </a:ext>
            </a:extLst>
          </p:cNvPr>
          <p:cNvSpPr/>
          <p:nvPr/>
        </p:nvSpPr>
        <p:spPr>
          <a:xfrm>
            <a:off x="5979400" y="1257301"/>
            <a:ext cx="2667000" cy="5600699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9984C7E-97DC-495F-9298-17611314CBCB}"/>
              </a:ext>
            </a:extLst>
          </p:cNvPr>
          <p:cNvSpPr txBox="1"/>
          <p:nvPr/>
        </p:nvSpPr>
        <p:spPr>
          <a:xfrm>
            <a:off x="6691364" y="1401673"/>
            <a:ext cx="1503891" cy="165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Une fois l’installation</a:t>
            </a:r>
            <a:r>
              <a:rPr kumimoji="0" lang="fr-FR" sz="1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terminée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je retrouve mon application dans la bibliothèque d’application de mon smartphone.</a:t>
            </a:r>
          </a:p>
        </p:txBody>
      </p:sp>
      <p:pic>
        <p:nvPicPr>
          <p:cNvPr id="54" name="Image 53" descr="Une image contenant moniteur, équipement électronique, écran, intérieur&#10;&#10;Description générée automatiquement">
            <a:extLst>
              <a:ext uri="{FF2B5EF4-FFF2-40B4-BE49-F238E27FC236}">
                <a16:creationId xmlns:a16="http://schemas.microsoft.com/office/drawing/2014/main" id="{87668524-A65B-4210-ACDD-62EC87B5741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37" y="3477157"/>
            <a:ext cx="1742200" cy="2768012"/>
          </a:xfrm>
          <a:prstGeom prst="rect">
            <a:avLst/>
          </a:prstGeom>
        </p:spPr>
      </p:pic>
      <p:sp>
        <p:nvSpPr>
          <p:cNvPr id="53" name="Larme 52">
            <a:extLst>
              <a:ext uri="{FF2B5EF4-FFF2-40B4-BE49-F238E27FC236}">
                <a16:creationId xmlns:a16="http://schemas.microsoft.com/office/drawing/2014/main" id="{29010A37-B9E2-4F2A-BEBD-3D33583F9007}"/>
              </a:ext>
            </a:extLst>
          </p:cNvPr>
          <p:cNvSpPr/>
          <p:nvPr/>
        </p:nvSpPr>
        <p:spPr>
          <a:xfrm>
            <a:off x="50164" y="1323509"/>
            <a:ext cx="482600" cy="444500"/>
          </a:xfrm>
          <a:prstGeom prst="teardrop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</a:t>
            </a:r>
          </a:p>
        </p:txBody>
      </p:sp>
      <p:sp>
        <p:nvSpPr>
          <p:cNvPr id="56" name="Larme 55">
            <a:extLst>
              <a:ext uri="{FF2B5EF4-FFF2-40B4-BE49-F238E27FC236}">
                <a16:creationId xmlns:a16="http://schemas.microsoft.com/office/drawing/2014/main" id="{42E0AB90-8AFE-43DD-A005-D7D87FD3B1B3}"/>
              </a:ext>
            </a:extLst>
          </p:cNvPr>
          <p:cNvSpPr/>
          <p:nvPr/>
        </p:nvSpPr>
        <p:spPr>
          <a:xfrm>
            <a:off x="3215393" y="1344290"/>
            <a:ext cx="482600" cy="444500"/>
          </a:xfrm>
          <a:prstGeom prst="teardrop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</a:p>
        </p:txBody>
      </p:sp>
      <p:sp>
        <p:nvSpPr>
          <p:cNvPr id="58" name="Larme 57">
            <a:extLst>
              <a:ext uri="{FF2B5EF4-FFF2-40B4-BE49-F238E27FC236}">
                <a16:creationId xmlns:a16="http://schemas.microsoft.com/office/drawing/2014/main" id="{9C06DD02-A695-4972-A0F1-85AE76C30730}"/>
              </a:ext>
            </a:extLst>
          </p:cNvPr>
          <p:cNvSpPr/>
          <p:nvPr/>
        </p:nvSpPr>
        <p:spPr>
          <a:xfrm>
            <a:off x="6127790" y="1344290"/>
            <a:ext cx="482600" cy="444500"/>
          </a:xfrm>
          <a:prstGeom prst="teardrop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</a:t>
            </a:r>
          </a:p>
        </p:txBody>
      </p:sp>
      <p:pic>
        <p:nvPicPr>
          <p:cNvPr id="62" name="Graphique 61" descr="Clé">
            <a:extLst>
              <a:ext uri="{FF2B5EF4-FFF2-40B4-BE49-F238E27FC236}">
                <a16:creationId xmlns:a16="http://schemas.microsoft.com/office/drawing/2014/main" id="{72F48EB3-0C92-4240-8F85-244D3BAB3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5400000">
            <a:off x="8565426" y="1383234"/>
            <a:ext cx="811112" cy="811112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BE421C5C-0308-431D-A052-317C78AF8AB5}"/>
              </a:ext>
            </a:extLst>
          </p:cNvPr>
          <p:cNvSpPr txBox="1"/>
          <p:nvPr/>
        </p:nvSpPr>
        <p:spPr>
          <a:xfrm>
            <a:off x="9078337" y="1517039"/>
            <a:ext cx="3007697" cy="65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Conseils et prérequis  technique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650C0344-66BE-4249-A1E3-8EB21757B100}"/>
              </a:ext>
            </a:extLst>
          </p:cNvPr>
          <p:cNvSpPr txBox="1"/>
          <p:nvPr/>
        </p:nvSpPr>
        <p:spPr>
          <a:xfrm>
            <a:off x="8815508" y="2464246"/>
            <a:ext cx="3149164" cy="237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Afin d’utiliser l’intégralité des fonctionnalités de l’application, je veille à  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Bénéficier d’une connexion internet correcte.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Bénéficier d’une version d’OS minimale pour mon smartphone : v10 pour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A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pple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v5 pour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A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ndroid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Connaître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 « login /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password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»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académique / national</a:t>
            </a:r>
            <a:r>
              <a:rPr lang="fr-FR" sz="1200" baseline="0" dirty="0" smtClean="0">
                <a:solidFill>
                  <a:srgbClr val="002060"/>
                </a:solidFill>
                <a:latin typeface="Tahoma"/>
              </a:rPr>
              <a:t> </a:t>
            </a:r>
            <a:r>
              <a:rPr kumimoji="0" lang="fr-FR" sz="1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pour m’identifier sur l’application mobile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063A620-B76B-407F-83A2-F1CE6A5645DE}"/>
              </a:ext>
            </a:extLst>
          </p:cNvPr>
          <p:cNvSpPr/>
          <p:nvPr/>
        </p:nvSpPr>
        <p:spPr>
          <a:xfrm>
            <a:off x="3441700" y="4427952"/>
            <a:ext cx="1262731" cy="21600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EFD0E4-C156-45CB-A15A-3A79E27933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0091" y="3774285"/>
            <a:ext cx="1344842" cy="207829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F1BB550-3DD4-4396-9635-8814CD11A1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8681" y="4384141"/>
            <a:ext cx="293118" cy="36141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F1BB550-3DD4-4396-9635-8814CD11A1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7645" y="3983093"/>
            <a:ext cx="228091" cy="281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74958" y="4022458"/>
            <a:ext cx="797042" cy="218288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e-colibris</a:t>
            </a:r>
          </a:p>
        </p:txBody>
      </p:sp>
      <p:sp>
        <p:nvSpPr>
          <p:cNvPr id="3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386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EA2CF29-A2EA-4475-9D62-4A5C7E8E9FEC}"/>
              </a:ext>
            </a:extLst>
          </p:cNvPr>
          <p:cNvSpPr/>
          <p:nvPr/>
        </p:nvSpPr>
        <p:spPr>
          <a:xfrm>
            <a:off x="-16732" y="5220611"/>
            <a:ext cx="10096500" cy="1650090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217A5D8-2489-4808-86E8-D5FA27A0ABF0}"/>
              </a:ext>
            </a:extLst>
          </p:cNvPr>
          <p:cNvSpPr/>
          <p:nvPr/>
        </p:nvSpPr>
        <p:spPr>
          <a:xfrm>
            <a:off x="-4543" y="1240972"/>
            <a:ext cx="12191999" cy="821925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88859D-FA8B-4070-8977-65E9A2DFA4C3}"/>
              </a:ext>
            </a:extLst>
          </p:cNvPr>
          <p:cNvSpPr txBox="1"/>
          <p:nvPr/>
        </p:nvSpPr>
        <p:spPr>
          <a:xfrm>
            <a:off x="1304723" y="180440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Industria" panose="02000508020000020004" pitchFamily="2" charset="0"/>
              </a:rPr>
              <a:t>Authentification sur l’application mobile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DBB1E2-E219-4E01-830E-6A6123422907}"/>
              </a:ext>
            </a:extLst>
          </p:cNvPr>
          <p:cNvSpPr txBox="1"/>
          <p:nvPr/>
        </p:nvSpPr>
        <p:spPr>
          <a:xfrm>
            <a:off x="735964" y="1389498"/>
            <a:ext cx="11710036" cy="73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fois l’application installée, j’ouvre mon application et j’arrive sur la page de connexion d’e-colibris.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>
              <a:solidFill>
                <a:srgbClr val="002060"/>
              </a:solidFill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986F968-600B-4498-A4F4-023C6C9C5E93}"/>
              </a:ext>
            </a:extLst>
          </p:cNvPr>
          <p:cNvGrpSpPr/>
          <p:nvPr/>
        </p:nvGrpSpPr>
        <p:grpSpPr>
          <a:xfrm>
            <a:off x="-16732" y="1867219"/>
            <a:ext cx="5549084" cy="2529950"/>
            <a:chOff x="-38100" y="1926427"/>
            <a:chExt cx="5549084" cy="22729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7FCCA9-7251-455A-A67E-E1E6CAA53948}"/>
                </a:ext>
              </a:extLst>
            </p:cNvPr>
            <p:cNvSpPr/>
            <p:nvPr/>
          </p:nvSpPr>
          <p:spPr>
            <a:xfrm>
              <a:off x="-38100" y="2102226"/>
              <a:ext cx="5549084" cy="1921343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26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" name="Larme 6">
              <a:extLst>
                <a:ext uri="{FF2B5EF4-FFF2-40B4-BE49-F238E27FC236}">
                  <a16:creationId xmlns:a16="http://schemas.microsoft.com/office/drawing/2014/main" id="{1326790C-FC91-4A1F-BAE6-1795C3E363F3}"/>
                </a:ext>
              </a:extLst>
            </p:cNvPr>
            <p:cNvSpPr/>
            <p:nvPr/>
          </p:nvSpPr>
          <p:spPr>
            <a:xfrm>
              <a:off x="253364" y="2520430"/>
              <a:ext cx="482600" cy="444500"/>
            </a:xfrm>
            <a:prstGeom prst="teardrop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8B5953A-29B0-49F6-AE67-376C9244684E}"/>
                </a:ext>
              </a:extLst>
            </p:cNvPr>
            <p:cNvSpPr txBox="1"/>
            <p:nvPr/>
          </p:nvSpPr>
          <p:spPr>
            <a:xfrm>
              <a:off x="1027428" y="2520430"/>
              <a:ext cx="2168273" cy="804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2060"/>
                  </a:solidFill>
                </a:rPr>
                <a:t>Je clique sur « Authentification »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r-FR" sz="1600">
                <a:solidFill>
                  <a:srgbClr val="002060"/>
                </a:solidFill>
              </a:endParaRPr>
            </a:p>
          </p:txBody>
        </p:sp>
        <p:pic>
          <p:nvPicPr>
            <p:cNvPr id="14" name="Image 13" descr="Une image contenant moniteur, équipement électronique, assis, téléphone&#10;&#10;Description générée automatiquement">
              <a:extLst>
                <a:ext uri="{FF2B5EF4-FFF2-40B4-BE49-F238E27FC236}">
                  <a16:creationId xmlns:a16="http://schemas.microsoft.com/office/drawing/2014/main" id="{9C5A8699-EAF5-4F9C-A6CE-0A12F3F3ABDC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865" y="1926427"/>
              <a:ext cx="1658364" cy="2272942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69BCBEC-02FA-4176-9A76-92CFE62FB61A}"/>
              </a:ext>
            </a:extLst>
          </p:cNvPr>
          <p:cNvSpPr/>
          <p:nvPr/>
        </p:nvSpPr>
        <p:spPr>
          <a:xfrm>
            <a:off x="5510984" y="3488055"/>
            <a:ext cx="6654800" cy="1732556"/>
          </a:xfrm>
          <a:prstGeom prst="rect">
            <a:avLst/>
          </a:prstGeom>
          <a:solidFill>
            <a:schemeClr val="bg2">
              <a:lumMod val="40000"/>
              <a:lumOff val="6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Larme 19">
            <a:extLst>
              <a:ext uri="{FF2B5EF4-FFF2-40B4-BE49-F238E27FC236}">
                <a16:creationId xmlns:a16="http://schemas.microsoft.com/office/drawing/2014/main" id="{D00CAF3A-2A7B-4A68-B368-4EE69F4B7B3B}"/>
              </a:ext>
            </a:extLst>
          </p:cNvPr>
          <p:cNvSpPr/>
          <p:nvPr/>
        </p:nvSpPr>
        <p:spPr>
          <a:xfrm>
            <a:off x="5802448" y="3732062"/>
            <a:ext cx="482600" cy="444500"/>
          </a:xfrm>
          <a:prstGeom prst="teardrop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632E77A-56B4-4172-8408-8FB8CCA76D8E}"/>
              </a:ext>
            </a:extLst>
          </p:cNvPr>
          <p:cNvSpPr txBox="1"/>
          <p:nvPr/>
        </p:nvSpPr>
        <p:spPr>
          <a:xfrm>
            <a:off x="6440290" y="3732062"/>
            <a:ext cx="2411610" cy="1380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002060"/>
                </a:solidFill>
              </a:rPr>
              <a:t>Je sélectionne mon guichet d’authentification </a:t>
            </a:r>
            <a:r>
              <a:rPr lang="fr-FR" sz="1400" dirty="0" smtClean="0">
                <a:solidFill>
                  <a:srgbClr val="002060"/>
                </a:solidFill>
              </a:rPr>
              <a:t>académique / national </a:t>
            </a:r>
            <a:r>
              <a:rPr lang="fr-FR" sz="1400" dirty="0">
                <a:solidFill>
                  <a:srgbClr val="002060"/>
                </a:solidFill>
              </a:rPr>
              <a:t>et je clique sur « Valider 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>
              <a:solidFill>
                <a:srgbClr val="002060"/>
              </a:solidFill>
            </a:endParaRPr>
          </a:p>
        </p:txBody>
      </p:sp>
      <p:pic>
        <p:nvPicPr>
          <p:cNvPr id="28" name="Image 27" descr="Une image contenant moniteur, capture d’écran, écran, téléphone&#10;&#10;Description générée automatiquement">
            <a:extLst>
              <a:ext uri="{FF2B5EF4-FFF2-40B4-BE49-F238E27FC236}">
                <a16:creationId xmlns:a16="http://schemas.microsoft.com/office/drawing/2014/main" id="{387EB281-8D8B-432F-BF38-AADBB203AC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978" y="2980051"/>
            <a:ext cx="1564260" cy="2412998"/>
          </a:xfrm>
          <a:prstGeom prst="rect">
            <a:avLst/>
          </a:prstGeom>
        </p:spPr>
      </p:pic>
      <p:sp>
        <p:nvSpPr>
          <p:cNvPr id="36" name="Larme 35">
            <a:extLst>
              <a:ext uri="{FF2B5EF4-FFF2-40B4-BE49-F238E27FC236}">
                <a16:creationId xmlns:a16="http://schemas.microsoft.com/office/drawing/2014/main" id="{E6265733-2A81-4B93-9B34-4B858236A1FA}"/>
              </a:ext>
            </a:extLst>
          </p:cNvPr>
          <p:cNvSpPr/>
          <p:nvPr/>
        </p:nvSpPr>
        <p:spPr>
          <a:xfrm>
            <a:off x="253364" y="5567415"/>
            <a:ext cx="482600" cy="471890"/>
          </a:xfrm>
          <a:prstGeom prst="teardrop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2B3689E-9122-4F3A-BF8C-A9F013811D27}"/>
              </a:ext>
            </a:extLst>
          </p:cNvPr>
          <p:cNvSpPr txBox="1"/>
          <p:nvPr/>
        </p:nvSpPr>
        <p:spPr>
          <a:xfrm>
            <a:off x="989328" y="5384796"/>
            <a:ext cx="2819342" cy="1149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002060"/>
                </a:solidFill>
              </a:rPr>
              <a:t>Je renseigne mon identifiant et mon mot de passe </a:t>
            </a:r>
            <a:r>
              <a:rPr lang="fr-FR" sz="1400" dirty="0" smtClean="0">
                <a:solidFill>
                  <a:srgbClr val="002060"/>
                </a:solidFill>
              </a:rPr>
              <a:t>et </a:t>
            </a:r>
            <a:r>
              <a:rPr lang="fr-FR" sz="1400" dirty="0">
                <a:solidFill>
                  <a:srgbClr val="002060"/>
                </a:solidFill>
              </a:rPr>
              <a:t>je clique sur « Valider 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>
              <a:solidFill>
                <a:srgbClr val="002060"/>
              </a:solidFill>
            </a:endParaRPr>
          </a:p>
        </p:txBody>
      </p:sp>
      <p:pic>
        <p:nvPicPr>
          <p:cNvPr id="43" name="Image 42" descr="Une image contenant moniteur, capture d’écran, mètre, parking&#10;&#10;Description générée automatiquement">
            <a:extLst>
              <a:ext uri="{FF2B5EF4-FFF2-40B4-BE49-F238E27FC236}">
                <a16:creationId xmlns:a16="http://schemas.microsoft.com/office/drawing/2014/main" id="{A37FB280-8C6B-43D5-9632-19095DDF3B1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42" y="4397169"/>
            <a:ext cx="1658364" cy="2480077"/>
          </a:xfrm>
          <a:prstGeom prst="rect">
            <a:avLst/>
          </a:prstGeom>
        </p:spPr>
      </p:pic>
      <p:pic>
        <p:nvPicPr>
          <p:cNvPr id="47" name="Graphique 46" descr="Clé">
            <a:extLst>
              <a:ext uri="{FF2B5EF4-FFF2-40B4-BE49-F238E27FC236}">
                <a16:creationId xmlns:a16="http://schemas.microsoft.com/office/drawing/2014/main" id="{7BC55BC3-4B06-423B-A9F8-D3804DEDC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6626865">
            <a:off x="5851691" y="5509178"/>
            <a:ext cx="811112" cy="811112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92D8F569-D6D2-497C-BC8D-1CFBF79B8928}"/>
              </a:ext>
            </a:extLst>
          </p:cNvPr>
          <p:cNvSpPr txBox="1"/>
          <p:nvPr/>
        </p:nvSpPr>
        <p:spPr>
          <a:xfrm>
            <a:off x="6705293" y="4963007"/>
            <a:ext cx="3332245" cy="1627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>
              <a:solidFill>
                <a:srgbClr val="00206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>
              <a:solidFill>
                <a:srgbClr val="00206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>
                <a:solidFill>
                  <a:srgbClr val="002060"/>
                </a:solidFill>
              </a:rPr>
              <a:t>Je dois obligatoirement disposer d’un compte académique pour me connecter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69" y="2182201"/>
            <a:ext cx="1245006" cy="1871639"/>
          </a:xfrm>
          <a:prstGeom prst="rect">
            <a:avLst/>
          </a:prstGeom>
        </p:spPr>
      </p:pic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4341725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Sopra Steria">
      <a:dk1>
        <a:srgbClr val="4A4A4A"/>
      </a:dk1>
      <a:lt1>
        <a:srgbClr val="FFFFFF"/>
      </a:lt1>
      <a:dk2>
        <a:srgbClr val="CF022B"/>
      </a:dk2>
      <a:lt2>
        <a:srgbClr val="F07D00"/>
      </a:lt2>
      <a:accent1>
        <a:srgbClr val="007AC2"/>
      </a:accent1>
      <a:accent2>
        <a:srgbClr val="32ABD0"/>
      </a:accent2>
      <a:accent3>
        <a:srgbClr val="00A188"/>
      </a:accent3>
      <a:accent4>
        <a:srgbClr val="95C11F"/>
      </a:accent4>
      <a:accent5>
        <a:srgbClr val="8C1D82"/>
      </a:accent5>
      <a:accent6>
        <a:srgbClr val="EA5599"/>
      </a:accent6>
      <a:hlink>
        <a:srgbClr val="A8A8A7"/>
      </a:hlink>
      <a:folHlink>
        <a:srgbClr val="EDEDED"/>
      </a:folHlink>
    </a:clrScheme>
    <a:fontScheme name="Sopra Ster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Sopra Steria">
      <a:dk1>
        <a:srgbClr val="4A4A4A"/>
      </a:dk1>
      <a:lt1>
        <a:srgbClr val="FFFFFF"/>
      </a:lt1>
      <a:dk2>
        <a:srgbClr val="CF022B"/>
      </a:dk2>
      <a:lt2>
        <a:srgbClr val="F07D00"/>
      </a:lt2>
      <a:accent1>
        <a:srgbClr val="007AC2"/>
      </a:accent1>
      <a:accent2>
        <a:srgbClr val="32ABD0"/>
      </a:accent2>
      <a:accent3>
        <a:srgbClr val="00A188"/>
      </a:accent3>
      <a:accent4>
        <a:srgbClr val="95C11F"/>
      </a:accent4>
      <a:accent5>
        <a:srgbClr val="8C1D82"/>
      </a:accent5>
      <a:accent6>
        <a:srgbClr val="EA5599"/>
      </a:accent6>
      <a:hlink>
        <a:srgbClr val="A8A8A7"/>
      </a:hlink>
      <a:folHlink>
        <a:srgbClr val="EDEDED"/>
      </a:folHlink>
    </a:clrScheme>
    <a:fontScheme name="Sopraster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149F30D98C974B8C60AE0CE5F48F0C" ma:contentTypeVersion="6" ma:contentTypeDescription="Crée un document." ma:contentTypeScope="" ma:versionID="3ac7379f4d9989b9bb391002322fac8a">
  <xsd:schema xmlns:xsd="http://www.w3.org/2001/XMLSchema" xmlns:xs="http://www.w3.org/2001/XMLSchema" xmlns:p="http://schemas.microsoft.com/office/2006/metadata/properties" xmlns:ns2="d9e2e567-cc7a-4da1-b07a-3633374473d0" targetNamespace="http://schemas.microsoft.com/office/2006/metadata/properties" ma:root="true" ma:fieldsID="d09115e315bc465ddba1ed729ad52cf5" ns2:_="">
    <xsd:import namespace="d9e2e567-cc7a-4da1-b07a-3633374473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2e567-cc7a-4da1-b07a-363337447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2BA675-A16A-4084-BCEF-3D37880C59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332F31-AA8A-4239-B73E-A6BA4DF391DF}">
  <ds:schemaRefs>
    <ds:schemaRef ds:uri="d9e2e567-cc7a-4da1-b07a-3633374473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23CDE10-8C2E-4455-8DFD-39DE870FAAA8}">
  <ds:schemaRefs>
    <ds:schemaRef ds:uri="http://purl.org/dc/elements/1.1/"/>
    <ds:schemaRef ds:uri="http://schemas.microsoft.com/office/2006/metadata/properties"/>
    <ds:schemaRef ds:uri="d9e2e567-cc7a-4da1-b07a-3633374473d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3523</TotalTime>
  <Words>2940</Words>
  <Application>Microsoft Office PowerPoint</Application>
  <PresentationFormat>Grand écran</PresentationFormat>
  <Paragraphs>428</Paragraphs>
  <Slides>32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Arial</vt:lpstr>
      <vt:lpstr>Industria</vt:lpstr>
      <vt:lpstr>Open Sans Light</vt:lpstr>
      <vt:lpstr>Tahoma</vt:lpstr>
      <vt:lpstr>Wingdings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SopraSteria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Bibliothèque de Pictogrammes</dc:title>
  <dc:creator>COUVEZ Alexis</dc:creator>
  <cp:lastModifiedBy>LAURENT DEVIGNE</cp:lastModifiedBy>
  <cp:revision>61</cp:revision>
  <cp:lastPrinted>2019-06-20T07:36:54Z</cp:lastPrinted>
  <dcterms:created xsi:type="dcterms:W3CDTF">2019-09-20T13:01:36Z</dcterms:created>
  <dcterms:modified xsi:type="dcterms:W3CDTF">2021-12-09T08:14:45Z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0x010100A6149F30D98C974B8C60AE0CE5F48F0C</vt:lpwstr>
  </property>
  <property fmtid="{D5CDD505-2E9C-101B-9397-08002B2CF9AE}" pid="3" name="MSIP_Label_7bd1f144-26ac-4410-8fdb-05c7de218e82_Enabled">
    <vt:lpwstr>true</vt:lpwstr>
  </property>
  <property fmtid="{D5CDD505-2E9C-101B-9397-08002B2CF9AE}" pid="4" name="MSIP_Label_7bd1f144-26ac-4410-8fdb-05c7de218e82_SetDate">
    <vt:lpwstr>2021-10-27T11:57:15Z</vt:lpwstr>
  </property>
  <property fmtid="{D5CDD505-2E9C-101B-9397-08002B2CF9AE}" pid="5" name="MSIP_Label_7bd1f144-26ac-4410-8fdb-05c7de218e82_Method">
    <vt:lpwstr>Standard</vt:lpwstr>
  </property>
  <property fmtid="{D5CDD505-2E9C-101B-9397-08002B2CF9AE}" pid="6" name="MSIP_Label_7bd1f144-26ac-4410-8fdb-05c7de218e82_Name">
    <vt:lpwstr>FR Usage restreint</vt:lpwstr>
  </property>
  <property fmtid="{D5CDD505-2E9C-101B-9397-08002B2CF9AE}" pid="7" name="MSIP_Label_7bd1f144-26ac-4410-8fdb-05c7de218e82_SiteId">
    <vt:lpwstr>8b87af7d-8647-4dc7-8df4-5f69a2011bb5</vt:lpwstr>
  </property>
  <property fmtid="{D5CDD505-2E9C-101B-9397-08002B2CF9AE}" pid="8" name="MSIP_Label_7bd1f144-26ac-4410-8fdb-05c7de218e82_ActionId">
    <vt:lpwstr>edd707fe-37e0-4f78-ad5e-dc7a725a688d</vt:lpwstr>
  </property>
  <property fmtid="{D5CDD505-2E9C-101B-9397-08002B2CF9AE}" pid="9" name="MSIP_Label_7bd1f144-26ac-4410-8fdb-05c7de218e82_ContentBits">
    <vt:lpwstr>3</vt:lpwstr>
  </property>
</Properties>
</file>