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5143500" type="screen16x9"/>
  <p:notesSz cx="6858000" cy="9144000"/>
  <p:embeddedFontLs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ab8da3cf2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ab8da3cf2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ab8da3cf2_0_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ab8da3cf2_0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a757f940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a757f940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a757f940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a757f940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ab8da3cf2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ab8da3cf2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a757f940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a757f940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a757f9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a757f9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a757f940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a757f940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a757f94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a757f94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a757f940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a757f940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ab8da3cf2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ab8da3cf2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a757f940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a757f940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a757f940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a757f940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a757f940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a757f940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a757f940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4a757f940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a757f940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a757f940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a757f940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a757f940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a757f940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a757f940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a757f940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a757f940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a757f940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a757f940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a757f940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a757f940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ab8da3cf2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ab8da3cf2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a757f9408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a757f9408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a757f9408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a757f9408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a757f940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4a757f940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a757f9408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a757f9408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a757f9408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a757f940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a757f940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a757f940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ab8da3cf2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ab8da3cf2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ab8da3cf2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ab8da3cf2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ab8da3cf2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ab8da3cf2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ab8da3cf2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ab8da3cf2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ab8da3cf2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ab8da3cf2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s://www.formulaires.modernisation.gouv.fr/gf/cerfa_12156.d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lecompteasso.associations.gouv.fr/logi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service-public.fr/associations/vosdroits/R3793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 </a:t>
            </a:r>
            <a:r>
              <a:rPr lang="en" dirty="0" smtClean="0"/>
              <a:t>“Compte </a:t>
            </a:r>
            <a:r>
              <a:rPr lang="en" dirty="0"/>
              <a:t>Asso”</a:t>
            </a:r>
            <a:endParaRPr dirty="0"/>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 pratique et illustré à l’usage des associations</a:t>
            </a:r>
            <a:endParaRPr/>
          </a:p>
        </p:txBody>
      </p:sp>
      <p:pic>
        <p:nvPicPr>
          <p:cNvPr id="69" name="Google Shape;69;p13"/>
          <p:cNvPicPr preferRelativeResize="0"/>
          <p:nvPr/>
        </p:nvPicPr>
        <p:blipFill>
          <a:blip r:embed="rId3">
            <a:alphaModFix/>
          </a:blip>
          <a:stretch>
            <a:fillRect/>
          </a:stretch>
        </p:blipFill>
        <p:spPr>
          <a:xfrm>
            <a:off x="174175" y="201549"/>
            <a:ext cx="4148400" cy="930925"/>
          </a:xfrm>
          <a:prstGeom prst="rect">
            <a:avLst/>
          </a:prstGeom>
          <a:noFill/>
          <a:ln>
            <a:noFill/>
          </a:ln>
        </p:spPr>
      </p:pic>
      <p:pic>
        <p:nvPicPr>
          <p:cNvPr id="7" name="Image 6" descr="Logo MENJ FDVA.jpg"/>
          <p:cNvPicPr>
            <a:picLocks noChangeAspect="1"/>
          </p:cNvPicPr>
          <p:nvPr/>
        </p:nvPicPr>
        <p:blipFill>
          <a:blip r:embed="rId4"/>
          <a:stretch>
            <a:fillRect/>
          </a:stretch>
        </p:blipFill>
        <p:spPr>
          <a:xfrm>
            <a:off x="7380312" y="195486"/>
            <a:ext cx="1524000" cy="1038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2"/>
          <p:cNvPicPr preferRelativeResize="0"/>
          <p:nvPr/>
        </p:nvPicPr>
        <p:blipFill>
          <a:blip r:embed="rId3">
            <a:alphaModFix/>
          </a:blip>
          <a:stretch>
            <a:fillRect/>
          </a:stretch>
        </p:blipFill>
        <p:spPr>
          <a:xfrm>
            <a:off x="98250" y="446300"/>
            <a:ext cx="7337000" cy="5187500"/>
          </a:xfrm>
          <a:prstGeom prst="rect">
            <a:avLst/>
          </a:prstGeom>
          <a:noFill/>
          <a:ln>
            <a:noFill/>
          </a:ln>
        </p:spPr>
      </p:pic>
      <p:sp>
        <p:nvSpPr>
          <p:cNvPr id="183" name="Google Shape;183;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sp>
        <p:nvSpPr>
          <p:cNvPr id="184" name="Google Shape;184;p22"/>
          <p:cNvSpPr txBox="1"/>
          <p:nvPr/>
        </p:nvSpPr>
        <p:spPr>
          <a:xfrm>
            <a:off x="6749525" y="2122500"/>
            <a:ext cx="2221500" cy="2929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Afin de vous faciliter la procédure, vous pouvez ici téléverser tous les documents nécessaires à votre demande de subvention.</a:t>
            </a:r>
            <a:endParaRPr dirty="0"/>
          </a:p>
          <a:p>
            <a:pPr marL="0" lvl="0" indent="0" algn="ctr" rtl="0">
              <a:spcBef>
                <a:spcPts val="0"/>
              </a:spcBef>
              <a:spcAft>
                <a:spcPts val="0"/>
              </a:spcAft>
              <a:buNone/>
            </a:pPr>
            <a:r>
              <a:rPr lang="en" b="1" dirty="0"/>
              <a:t>ATTENTION, </a:t>
            </a:r>
            <a:r>
              <a:rPr lang="en" b="1" dirty="0" smtClean="0"/>
              <a:t>idéalement ne </a:t>
            </a:r>
            <a:r>
              <a:rPr lang="en" b="1" dirty="0"/>
              <a:t>verser que des documents au format PDF</a:t>
            </a:r>
            <a:endParaRPr b="1" dirty="0"/>
          </a:p>
        </p:txBody>
      </p:sp>
      <p:sp>
        <p:nvSpPr>
          <p:cNvPr id="185" name="Google Shape;185;p22"/>
          <p:cNvSpPr txBox="1"/>
          <p:nvPr/>
        </p:nvSpPr>
        <p:spPr>
          <a:xfrm>
            <a:off x="2497450" y="4358175"/>
            <a:ext cx="5575200" cy="728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Les documents tels que les statuts et la liste des dirigeants ne peuvent être modifiés ici. Ils sont issus des données du RNA. Pour toute modification, contacter le greffe ou utiliser la téléprocédure</a:t>
            </a:r>
            <a:endParaRPr/>
          </a:p>
        </p:txBody>
      </p:sp>
      <p:sp>
        <p:nvSpPr>
          <p:cNvPr id="187" name="Google Shape;187;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10</a:t>
            </a:fld>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a:t>
            </a:r>
            <a:endParaRPr/>
          </a:p>
        </p:txBody>
      </p:sp>
      <p:pic>
        <p:nvPicPr>
          <p:cNvPr id="193" name="Google Shape;193;p23"/>
          <p:cNvPicPr preferRelativeResize="0"/>
          <p:nvPr/>
        </p:nvPicPr>
        <p:blipFill>
          <a:blip r:embed="rId3">
            <a:alphaModFix/>
          </a:blip>
          <a:stretch>
            <a:fillRect/>
          </a:stretch>
        </p:blipFill>
        <p:spPr>
          <a:xfrm>
            <a:off x="786300" y="-530625"/>
            <a:ext cx="7507103" cy="5143500"/>
          </a:xfrm>
          <a:prstGeom prst="rect">
            <a:avLst/>
          </a:prstGeom>
          <a:noFill/>
          <a:ln>
            <a:noFill/>
          </a:ln>
        </p:spPr>
      </p:pic>
      <p:sp>
        <p:nvSpPr>
          <p:cNvPr id="194" name="Google Shape;194;p23"/>
          <p:cNvSpPr txBox="1"/>
          <p:nvPr/>
        </p:nvSpPr>
        <p:spPr>
          <a:xfrm>
            <a:off x="2413800" y="2674325"/>
            <a:ext cx="4195500" cy="119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Une fois les informations administratives complétées, vous pouvez saisir votre demande de subvention en cliquant sur le bouton </a:t>
            </a:r>
            <a:r>
              <a:rPr lang="en" dirty="0" smtClean="0"/>
              <a:t>“SAISIR UNE SUBVENTION” </a:t>
            </a:r>
            <a:r>
              <a:rPr lang="en" dirty="0"/>
              <a:t>sur la droite</a:t>
            </a:r>
            <a:endParaRPr dirty="0"/>
          </a:p>
          <a:p>
            <a:pPr marL="0" lvl="0" indent="0" algn="l" rtl="0">
              <a:spcBef>
                <a:spcPts val="0"/>
              </a:spcBef>
              <a:spcAft>
                <a:spcPts val="0"/>
              </a:spcAft>
              <a:buNone/>
            </a:pPr>
            <a:endParaRPr dirty="0"/>
          </a:p>
          <a:p>
            <a:pPr marL="0" lvl="0" indent="0" algn="ctr" rtl="0">
              <a:spcBef>
                <a:spcPts val="0"/>
              </a:spcBef>
              <a:spcAft>
                <a:spcPts val="0"/>
              </a:spcAft>
              <a:buNone/>
            </a:pPr>
            <a:endParaRPr b="1" dirty="0"/>
          </a:p>
        </p:txBody>
      </p:sp>
      <p:cxnSp>
        <p:nvCxnSpPr>
          <p:cNvPr id="196" name="Google Shape;196;p23"/>
          <p:cNvCxnSpPr/>
          <p:nvPr/>
        </p:nvCxnSpPr>
        <p:spPr>
          <a:xfrm rot="10800000" flipH="1">
            <a:off x="6247750" y="2128550"/>
            <a:ext cx="421500" cy="733800"/>
          </a:xfrm>
          <a:prstGeom prst="straightConnector1">
            <a:avLst/>
          </a:prstGeom>
          <a:noFill/>
          <a:ln w="9525" cap="flat" cmpd="sng">
            <a:solidFill>
              <a:srgbClr val="FF0000"/>
            </a:solidFill>
            <a:prstDash val="solid"/>
            <a:round/>
            <a:headEnd type="none" w="med" len="med"/>
            <a:tailEnd type="triangle" w="med" len="med"/>
          </a:ln>
        </p:spPr>
      </p:cxnSp>
      <p:sp>
        <p:nvSpPr>
          <p:cNvPr id="197" name="Google Shape;197;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11</a:t>
            </a:fld>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a:t>
            </a:r>
            <a:endParaRPr/>
          </a:p>
        </p:txBody>
      </p:sp>
      <p:sp>
        <p:nvSpPr>
          <p:cNvPr id="203" name="Google Shape;203;p24"/>
          <p:cNvSpPr txBox="1"/>
          <p:nvPr/>
        </p:nvSpPr>
        <p:spPr>
          <a:xfrm>
            <a:off x="450425" y="791875"/>
            <a:ext cx="85413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t>Le processus de demande de subvention </a:t>
            </a:r>
            <a:r>
              <a:rPr lang="en" b="1" dirty="0" smtClean="0"/>
              <a:t>s’effectue en </a:t>
            </a:r>
            <a:r>
              <a:rPr lang="en" b="1" dirty="0"/>
              <a:t>5 </a:t>
            </a:r>
            <a:r>
              <a:rPr lang="en" b="1" dirty="0" smtClean="0"/>
              <a:t>étapes.</a:t>
            </a:r>
            <a:endParaRPr b="1" dirty="0"/>
          </a:p>
          <a:p>
            <a:pPr marL="0" lvl="0" indent="0" algn="ctr" rtl="0">
              <a:spcBef>
                <a:spcPts val="0"/>
              </a:spcBef>
              <a:spcAft>
                <a:spcPts val="0"/>
              </a:spcAft>
              <a:buNone/>
            </a:pPr>
            <a:endParaRPr b="1" dirty="0"/>
          </a:p>
          <a:p>
            <a:pPr marL="0" lvl="0" indent="0" algn="ctr" rtl="0">
              <a:spcBef>
                <a:spcPts val="0"/>
              </a:spcBef>
              <a:spcAft>
                <a:spcPts val="0"/>
              </a:spcAft>
              <a:buNone/>
            </a:pPr>
            <a:r>
              <a:rPr lang="en" b="1" dirty="0"/>
              <a:t>Lors du passage à l’étape suivante, les données sont automatiquement enregistrées.</a:t>
            </a:r>
            <a:endParaRPr b="1" dirty="0"/>
          </a:p>
          <a:p>
            <a:pPr marL="0" lvl="0" indent="0" algn="ctr" rtl="0">
              <a:spcBef>
                <a:spcPts val="0"/>
              </a:spcBef>
              <a:spcAft>
                <a:spcPts val="0"/>
              </a:spcAft>
              <a:buNone/>
            </a:pPr>
            <a:endParaRPr b="1" dirty="0"/>
          </a:p>
          <a:p>
            <a:pPr marL="0" lvl="0" indent="0" algn="ctr" rtl="0">
              <a:spcBef>
                <a:spcPts val="0"/>
              </a:spcBef>
              <a:spcAft>
                <a:spcPts val="0"/>
              </a:spcAft>
              <a:buClr>
                <a:srgbClr val="000000"/>
              </a:buClr>
              <a:buSzPts val="1100"/>
              <a:buFont typeface="Arial"/>
              <a:buNone/>
            </a:pPr>
            <a:endParaRPr b="1" dirty="0"/>
          </a:p>
        </p:txBody>
      </p:sp>
      <p:pic>
        <p:nvPicPr>
          <p:cNvPr id="204" name="Google Shape;204;p24"/>
          <p:cNvPicPr preferRelativeResize="0"/>
          <p:nvPr/>
        </p:nvPicPr>
        <p:blipFill rotWithShape="1">
          <a:blip r:embed="rId3">
            <a:alphaModFix/>
          </a:blip>
          <a:srcRect/>
          <a:stretch/>
        </p:blipFill>
        <p:spPr>
          <a:xfrm>
            <a:off x="450413" y="1808725"/>
            <a:ext cx="8395876" cy="2172400"/>
          </a:xfrm>
          <a:prstGeom prst="rect">
            <a:avLst/>
          </a:prstGeom>
          <a:noFill/>
          <a:ln>
            <a:noFill/>
          </a:ln>
        </p:spPr>
      </p:pic>
      <p:cxnSp>
        <p:nvCxnSpPr>
          <p:cNvPr id="205" name="Google Shape;205;p24"/>
          <p:cNvCxnSpPr/>
          <p:nvPr/>
        </p:nvCxnSpPr>
        <p:spPr>
          <a:xfrm rot="10800000" flipH="1">
            <a:off x="3963275" y="3832150"/>
            <a:ext cx="313200" cy="539100"/>
          </a:xfrm>
          <a:prstGeom prst="straightConnector1">
            <a:avLst/>
          </a:prstGeom>
          <a:noFill/>
          <a:ln w="9525" cap="flat" cmpd="sng">
            <a:solidFill>
              <a:srgbClr val="FF0000"/>
            </a:solidFill>
            <a:prstDash val="solid"/>
            <a:round/>
            <a:headEnd type="none" w="med" len="med"/>
            <a:tailEnd type="triangle" w="med" len="med"/>
          </a:ln>
        </p:spPr>
      </p:cxnSp>
      <p:sp>
        <p:nvSpPr>
          <p:cNvPr id="206" name="Google Shape;206;p24"/>
          <p:cNvSpPr txBox="1"/>
          <p:nvPr/>
        </p:nvSpPr>
        <p:spPr>
          <a:xfrm>
            <a:off x="312200" y="4071675"/>
            <a:ext cx="1692600" cy="8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0000"/>
                </a:solidFill>
              </a:rPr>
              <a:t>Il est inutile de recommencer depuis le début</a:t>
            </a:r>
            <a:endParaRPr b="1">
              <a:solidFill>
                <a:srgbClr val="FF0000"/>
              </a:solidFill>
            </a:endParaRPr>
          </a:p>
        </p:txBody>
      </p:sp>
      <p:sp>
        <p:nvSpPr>
          <p:cNvPr id="208" name="Google Shape;208;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12</a:t>
            </a:fld>
            <a:endParaRPr b="1"/>
          </a:p>
        </p:txBody>
      </p:sp>
      <p:sp>
        <p:nvSpPr>
          <p:cNvPr id="209" name="Google Shape;209;p24"/>
          <p:cNvSpPr txBox="1"/>
          <p:nvPr/>
        </p:nvSpPr>
        <p:spPr>
          <a:xfrm>
            <a:off x="7256300" y="3322138"/>
            <a:ext cx="1624500" cy="8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Cliquez ici pour débuter</a:t>
            </a:r>
            <a:endParaRPr b="1"/>
          </a:p>
        </p:txBody>
      </p:sp>
      <p:cxnSp>
        <p:nvCxnSpPr>
          <p:cNvPr id="210" name="Google Shape;210;p24"/>
          <p:cNvCxnSpPr/>
          <p:nvPr/>
        </p:nvCxnSpPr>
        <p:spPr>
          <a:xfrm rot="10800000">
            <a:off x="7664125" y="2549950"/>
            <a:ext cx="218700" cy="772200"/>
          </a:xfrm>
          <a:prstGeom prst="straightConnector1">
            <a:avLst/>
          </a:prstGeom>
          <a:noFill/>
          <a:ln w="28575" cap="flat" cmpd="sng">
            <a:solidFill>
              <a:srgbClr val="93C47D"/>
            </a:solidFill>
            <a:prstDash val="solid"/>
            <a:round/>
            <a:headEnd type="none" w="med" len="med"/>
            <a:tailEnd type="triangle" w="med" len="med"/>
          </a:ln>
        </p:spPr>
      </p:cxnSp>
      <p:pic>
        <p:nvPicPr>
          <p:cNvPr id="211" name="Google Shape;211;p24"/>
          <p:cNvPicPr preferRelativeResize="0"/>
          <p:nvPr/>
        </p:nvPicPr>
        <p:blipFill>
          <a:blip r:embed="rId4">
            <a:alphaModFix/>
          </a:blip>
          <a:stretch>
            <a:fillRect/>
          </a:stretch>
        </p:blipFill>
        <p:spPr>
          <a:xfrm>
            <a:off x="635102" y="3059950"/>
            <a:ext cx="1046790" cy="921175"/>
          </a:xfrm>
          <a:prstGeom prst="rect">
            <a:avLst/>
          </a:prstGeom>
          <a:noFill/>
          <a:ln>
            <a:noFill/>
          </a:ln>
        </p:spPr>
      </p:pic>
      <p:sp>
        <p:nvSpPr>
          <p:cNvPr id="212" name="Google Shape;212;p24"/>
          <p:cNvSpPr txBox="1"/>
          <p:nvPr/>
        </p:nvSpPr>
        <p:spPr>
          <a:xfrm>
            <a:off x="1585450" y="4297275"/>
            <a:ext cx="6483900" cy="60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dirty="0"/>
              <a:t>Si vous souhaitez revenir sur votre dossier plus tard, vous pouvez reprendre la saisie dans la rubrique </a:t>
            </a:r>
            <a:r>
              <a:rPr lang="en" b="1" dirty="0" smtClean="0"/>
              <a:t>“SUIVI DES DOSSIERS”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1/5</a:t>
            </a:r>
            <a:endParaRPr/>
          </a:p>
        </p:txBody>
      </p:sp>
      <p:pic>
        <p:nvPicPr>
          <p:cNvPr id="218" name="Google Shape;218;p25"/>
          <p:cNvPicPr preferRelativeResize="0"/>
          <p:nvPr/>
        </p:nvPicPr>
        <p:blipFill>
          <a:blip r:embed="rId3">
            <a:alphaModFix/>
          </a:blip>
          <a:stretch>
            <a:fillRect/>
          </a:stretch>
        </p:blipFill>
        <p:spPr>
          <a:xfrm>
            <a:off x="152400" y="2551325"/>
            <a:ext cx="8839199" cy="610429"/>
          </a:xfrm>
          <a:prstGeom prst="rect">
            <a:avLst/>
          </a:prstGeom>
          <a:noFill/>
          <a:ln>
            <a:noFill/>
          </a:ln>
        </p:spPr>
      </p:pic>
      <p:sp>
        <p:nvSpPr>
          <p:cNvPr id="219" name="Google Shape;219;p25"/>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n°1 : Sélectionner la subvention</a:t>
            </a:r>
            <a:endParaRPr sz="2400" b="1"/>
          </a:p>
        </p:txBody>
      </p:sp>
      <p:sp>
        <p:nvSpPr>
          <p:cNvPr id="221" name="Google Shape;221;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13</a:t>
            </a:fld>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971600" y="699542"/>
            <a:ext cx="7242795" cy="3091202"/>
          </a:xfrm>
          <a:prstGeom prst="rect">
            <a:avLst/>
          </a:prstGeom>
          <a:noFill/>
          <a:ln w="9525">
            <a:noFill/>
            <a:miter lim="800000"/>
            <a:headEnd/>
            <a:tailEnd/>
          </a:ln>
        </p:spPr>
      </p:pic>
      <p:sp>
        <p:nvSpPr>
          <p:cNvPr id="226" name="Google Shape;226;p2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1/5</a:t>
            </a:r>
            <a:endParaRPr/>
          </a:p>
        </p:txBody>
      </p:sp>
      <p:sp>
        <p:nvSpPr>
          <p:cNvPr id="228" name="Google Shape;228;p26"/>
          <p:cNvSpPr txBox="1"/>
          <p:nvPr/>
        </p:nvSpPr>
        <p:spPr>
          <a:xfrm>
            <a:off x="6615100" y="872268"/>
            <a:ext cx="1853700" cy="12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Recherchez la subvention en indiquant le code</a:t>
            </a:r>
            <a:endParaRPr dirty="0"/>
          </a:p>
          <a:p>
            <a:pPr marL="0" lvl="0" indent="0" algn="ctr" rtl="0">
              <a:spcBef>
                <a:spcPts val="0"/>
              </a:spcBef>
              <a:spcAft>
                <a:spcPts val="0"/>
              </a:spcAft>
              <a:buNone/>
            </a:pPr>
            <a:r>
              <a:rPr lang="en" dirty="0"/>
              <a:t>La subvention apparaît en dessous</a:t>
            </a:r>
            <a:endParaRPr dirty="0"/>
          </a:p>
        </p:txBody>
      </p:sp>
      <p:cxnSp>
        <p:nvCxnSpPr>
          <p:cNvPr id="229" name="Google Shape;229;p26"/>
          <p:cNvCxnSpPr/>
          <p:nvPr/>
        </p:nvCxnSpPr>
        <p:spPr>
          <a:xfrm rot="10800000">
            <a:off x="5178850" y="1254393"/>
            <a:ext cx="1563600" cy="63600"/>
          </a:xfrm>
          <a:prstGeom prst="straightConnector1">
            <a:avLst/>
          </a:prstGeom>
          <a:noFill/>
          <a:ln w="9525" cap="flat" cmpd="sng">
            <a:solidFill>
              <a:schemeClr val="dk2"/>
            </a:solidFill>
            <a:prstDash val="solid"/>
            <a:round/>
            <a:headEnd type="none" w="med" len="med"/>
            <a:tailEnd type="triangle" w="med" len="med"/>
          </a:ln>
        </p:spPr>
      </p:cxnSp>
      <p:cxnSp>
        <p:nvCxnSpPr>
          <p:cNvPr id="230" name="Google Shape;230;p26"/>
          <p:cNvCxnSpPr/>
          <p:nvPr/>
        </p:nvCxnSpPr>
        <p:spPr>
          <a:xfrm flipH="1">
            <a:off x="6636200" y="2195293"/>
            <a:ext cx="771300" cy="764100"/>
          </a:xfrm>
          <a:prstGeom prst="straightConnector1">
            <a:avLst/>
          </a:prstGeom>
          <a:noFill/>
          <a:ln w="9525" cap="flat" cmpd="sng">
            <a:solidFill>
              <a:schemeClr val="dk2"/>
            </a:solidFill>
            <a:prstDash val="solid"/>
            <a:round/>
            <a:headEnd type="none" w="med" len="med"/>
            <a:tailEnd type="triangle" w="med" len="med"/>
          </a:ln>
        </p:spPr>
      </p:cxnSp>
      <p:sp>
        <p:nvSpPr>
          <p:cNvPr id="231" name="Google Shape;231;p26"/>
          <p:cNvSpPr txBox="1"/>
          <p:nvPr/>
        </p:nvSpPr>
        <p:spPr>
          <a:xfrm>
            <a:off x="502325" y="3579862"/>
            <a:ext cx="8164500" cy="8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Sélectionnez la subvention (elle se met alors en surbrillance)</a:t>
            </a:r>
            <a:endParaRPr dirty="0"/>
          </a:p>
          <a:p>
            <a:pPr marL="0" lvl="0" indent="0" algn="ctr" rtl="0">
              <a:spcBef>
                <a:spcPts val="0"/>
              </a:spcBef>
              <a:spcAft>
                <a:spcPts val="0"/>
              </a:spcAft>
              <a:buNone/>
            </a:pPr>
            <a:r>
              <a:rPr lang="en" dirty="0"/>
              <a:t>Descendre en bas de la page, sélectionnez le sous-dispositif </a:t>
            </a:r>
            <a:r>
              <a:rPr lang="en" dirty="0" smtClean="0"/>
              <a:t>correspondant </a:t>
            </a:r>
            <a:r>
              <a:rPr lang="en" dirty="0"/>
              <a:t>puis cliquez sur </a:t>
            </a:r>
            <a:r>
              <a:rPr lang="en" dirty="0" smtClean="0"/>
              <a:t>“SUIVANT”</a:t>
            </a:r>
            <a:endParaRPr dirty="0"/>
          </a:p>
        </p:txBody>
      </p:sp>
      <p:sp>
        <p:nvSpPr>
          <p:cNvPr id="233" name="Google Shape;233;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14</a:t>
            </a:fld>
            <a:endParaRPr b="1"/>
          </a:p>
        </p:txBody>
      </p:sp>
      <p:pic>
        <p:nvPicPr>
          <p:cNvPr id="1027" name="Picture 3"/>
          <p:cNvPicPr>
            <a:picLocks noChangeAspect="1" noChangeArrowheads="1"/>
          </p:cNvPicPr>
          <p:nvPr/>
        </p:nvPicPr>
        <p:blipFill>
          <a:blip r:embed="rId4"/>
          <a:srcRect/>
          <a:stretch>
            <a:fillRect/>
          </a:stretch>
        </p:blipFill>
        <p:spPr bwMode="auto">
          <a:xfrm>
            <a:off x="1547664" y="4371950"/>
            <a:ext cx="5882730" cy="652630"/>
          </a:xfrm>
          <a:prstGeom prst="rect">
            <a:avLst/>
          </a:prstGeom>
          <a:noFill/>
          <a:ln w="9525">
            <a:noFill/>
            <a:miter lim="800000"/>
            <a:headEnd/>
            <a:tailEnd/>
          </a:ln>
        </p:spPr>
      </p:pic>
      <p:cxnSp>
        <p:nvCxnSpPr>
          <p:cNvPr id="13" name="Connecteur droit avec flèche 12"/>
          <p:cNvCxnSpPr/>
          <p:nvPr/>
        </p:nvCxnSpPr>
        <p:spPr>
          <a:xfrm>
            <a:off x="5004048" y="4299942"/>
            <a:ext cx="2016224" cy="648072"/>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483768" y="4083918"/>
            <a:ext cx="1152128" cy="57606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2/5</a:t>
            </a:r>
            <a:endParaRPr/>
          </a:p>
        </p:txBody>
      </p:sp>
      <p:pic>
        <p:nvPicPr>
          <p:cNvPr id="239" name="Google Shape;239;p27"/>
          <p:cNvPicPr preferRelativeResize="0"/>
          <p:nvPr/>
        </p:nvPicPr>
        <p:blipFill rotWithShape="1">
          <a:blip r:embed="rId3">
            <a:alphaModFix/>
          </a:blip>
          <a:srcRect t="7947" b="7955"/>
          <a:stretch/>
        </p:blipFill>
        <p:spPr>
          <a:xfrm>
            <a:off x="152400" y="2573100"/>
            <a:ext cx="8839201" cy="610429"/>
          </a:xfrm>
          <a:prstGeom prst="rect">
            <a:avLst/>
          </a:prstGeom>
          <a:noFill/>
          <a:ln>
            <a:noFill/>
          </a:ln>
        </p:spPr>
      </p:pic>
      <p:sp>
        <p:nvSpPr>
          <p:cNvPr id="240" name="Google Shape;240;p27"/>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n°2 : Sélectionner le demandeur</a:t>
            </a:r>
            <a:endParaRPr sz="2400" b="1"/>
          </a:p>
        </p:txBody>
      </p:sp>
      <p:sp>
        <p:nvSpPr>
          <p:cNvPr id="242" name="Google Shape;242;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15</a:t>
            </a:fld>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2/5</a:t>
            </a:r>
            <a:endParaRPr/>
          </a:p>
        </p:txBody>
      </p:sp>
      <p:pic>
        <p:nvPicPr>
          <p:cNvPr id="248" name="Google Shape;248;p28"/>
          <p:cNvPicPr preferRelativeResize="0"/>
          <p:nvPr/>
        </p:nvPicPr>
        <p:blipFill rotWithShape="1">
          <a:blip r:embed="rId3">
            <a:alphaModFix/>
          </a:blip>
          <a:srcRect/>
          <a:stretch/>
        </p:blipFill>
        <p:spPr>
          <a:xfrm>
            <a:off x="152400" y="771450"/>
            <a:ext cx="8839202" cy="1212371"/>
          </a:xfrm>
          <a:prstGeom prst="rect">
            <a:avLst/>
          </a:prstGeom>
          <a:noFill/>
          <a:ln>
            <a:noFill/>
          </a:ln>
        </p:spPr>
      </p:pic>
      <p:sp>
        <p:nvSpPr>
          <p:cNvPr id="249" name="Google Shape;249;p28"/>
          <p:cNvSpPr txBox="1"/>
          <p:nvPr/>
        </p:nvSpPr>
        <p:spPr>
          <a:xfrm>
            <a:off x="225200" y="1888850"/>
            <a:ext cx="8732400" cy="2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Sélectionnez le demandeur en le mettant en surbrillance</a:t>
            </a:r>
            <a:endParaRPr/>
          </a:p>
          <a:p>
            <a:pPr marL="0" lvl="0" indent="0" algn="l" rtl="0">
              <a:spcBef>
                <a:spcPts val="0"/>
              </a:spcBef>
              <a:spcAft>
                <a:spcPts val="0"/>
              </a:spcAft>
              <a:buNone/>
            </a:pPr>
            <a:endParaRPr/>
          </a:p>
        </p:txBody>
      </p:sp>
      <p:cxnSp>
        <p:nvCxnSpPr>
          <p:cNvPr id="250" name="Google Shape;250;p28"/>
          <p:cNvCxnSpPr/>
          <p:nvPr/>
        </p:nvCxnSpPr>
        <p:spPr>
          <a:xfrm rot="10800000" flipH="1">
            <a:off x="929900" y="1729000"/>
            <a:ext cx="479400" cy="232500"/>
          </a:xfrm>
          <a:prstGeom prst="straightConnector1">
            <a:avLst/>
          </a:prstGeom>
          <a:noFill/>
          <a:ln w="9525" cap="flat" cmpd="sng">
            <a:solidFill>
              <a:schemeClr val="dk2"/>
            </a:solidFill>
            <a:prstDash val="solid"/>
            <a:round/>
            <a:headEnd type="none" w="med" len="med"/>
            <a:tailEnd type="triangle" w="med" len="med"/>
          </a:ln>
        </p:spPr>
      </p:cxnSp>
      <p:pic>
        <p:nvPicPr>
          <p:cNvPr id="251" name="Google Shape;251;p28"/>
          <p:cNvPicPr preferRelativeResize="0"/>
          <p:nvPr/>
        </p:nvPicPr>
        <p:blipFill rotWithShape="1">
          <a:blip r:embed="rId4">
            <a:alphaModFix/>
          </a:blip>
          <a:srcRect/>
          <a:stretch/>
        </p:blipFill>
        <p:spPr>
          <a:xfrm>
            <a:off x="145350" y="2810375"/>
            <a:ext cx="8839202" cy="1709105"/>
          </a:xfrm>
          <a:prstGeom prst="rect">
            <a:avLst/>
          </a:prstGeom>
          <a:noFill/>
          <a:ln>
            <a:noFill/>
          </a:ln>
        </p:spPr>
      </p:pic>
      <p:sp>
        <p:nvSpPr>
          <p:cNvPr id="252" name="Google Shape;252;p28"/>
          <p:cNvSpPr txBox="1"/>
          <p:nvPr/>
        </p:nvSpPr>
        <p:spPr>
          <a:xfrm>
            <a:off x="145350" y="4378525"/>
            <a:ext cx="8839200" cy="510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Indiquez qui est le représentant (président.e / co-président.e), le signataire de la demande et la personne chargée du dossier.</a:t>
            </a:r>
            <a:endParaRPr/>
          </a:p>
          <a:p>
            <a:pPr marL="0" lvl="0" indent="0" algn="l" rtl="0">
              <a:spcBef>
                <a:spcPts val="0"/>
              </a:spcBef>
              <a:spcAft>
                <a:spcPts val="0"/>
              </a:spcAft>
              <a:buNone/>
            </a:pPr>
            <a:r>
              <a:rPr lang="en" b="1"/>
              <a:t>ATTENTION</a:t>
            </a:r>
            <a:r>
              <a:rPr lang="en"/>
              <a:t>, si le signataire n’est pas le représentant, il vous sera demandé un “pouvoir” à l’étape suivante</a:t>
            </a:r>
            <a:endParaRPr/>
          </a:p>
        </p:txBody>
      </p:sp>
      <p:cxnSp>
        <p:nvCxnSpPr>
          <p:cNvPr id="253" name="Google Shape;253;p28"/>
          <p:cNvCxnSpPr/>
          <p:nvPr/>
        </p:nvCxnSpPr>
        <p:spPr>
          <a:xfrm rot="10800000" flipH="1">
            <a:off x="5398025" y="3530200"/>
            <a:ext cx="871800" cy="900900"/>
          </a:xfrm>
          <a:prstGeom prst="straightConnector1">
            <a:avLst/>
          </a:prstGeom>
          <a:noFill/>
          <a:ln w="9525" cap="flat" cmpd="sng">
            <a:solidFill>
              <a:schemeClr val="dk2"/>
            </a:solidFill>
            <a:prstDash val="solid"/>
            <a:round/>
            <a:headEnd type="none" w="med" len="med"/>
            <a:tailEnd type="triangle" w="med" len="med"/>
          </a:ln>
        </p:spPr>
      </p:cxnSp>
      <p:sp>
        <p:nvSpPr>
          <p:cNvPr id="255" name="Google Shape;255;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16</a:t>
            </a:fld>
            <a:endParaRPr b="1"/>
          </a:p>
        </p:txBody>
      </p:sp>
      <p:sp>
        <p:nvSpPr>
          <p:cNvPr id="256" name="Google Shape;256;p28"/>
          <p:cNvSpPr txBox="1"/>
          <p:nvPr/>
        </p:nvSpPr>
        <p:spPr>
          <a:xfrm>
            <a:off x="225850" y="2222050"/>
            <a:ext cx="8758800" cy="35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a:t>Ensuite, si vous avez bien rempli les informations administratives en amont, descendez jusqu’à l’encadré “Personnes désignées”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2/5</a:t>
            </a:r>
            <a:endParaRPr/>
          </a:p>
        </p:txBody>
      </p:sp>
      <p:sp>
        <p:nvSpPr>
          <p:cNvPr id="262" name="Google Shape;262;p29"/>
          <p:cNvSpPr txBox="1"/>
          <p:nvPr/>
        </p:nvSpPr>
        <p:spPr>
          <a:xfrm>
            <a:off x="145350" y="2284700"/>
            <a:ext cx="87324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Sélectionnez impérativement le RIB en le mettant en surbrillance (si vous l’avez déjà mis dans les </a:t>
            </a:r>
            <a:endParaRPr dirty="0"/>
          </a:p>
          <a:p>
            <a:pPr marL="0" lvl="0" indent="0" algn="l" rtl="0">
              <a:spcBef>
                <a:spcPts val="0"/>
              </a:spcBef>
              <a:spcAft>
                <a:spcPts val="0"/>
              </a:spcAft>
              <a:buNone/>
            </a:pPr>
            <a:endParaRPr dirty="0"/>
          </a:p>
          <a:p>
            <a:pPr marL="0" lvl="0" indent="0" algn="ctr" rtl="0">
              <a:spcBef>
                <a:spcPts val="0"/>
              </a:spcBef>
              <a:spcAft>
                <a:spcPts val="0"/>
              </a:spcAft>
              <a:buNone/>
            </a:pPr>
            <a:r>
              <a:rPr lang="en" dirty="0"/>
              <a:t>documents préalablement, sinon cliquez sur téléverser           pour le joindre)</a:t>
            </a:r>
            <a:endParaRPr dirty="0"/>
          </a:p>
          <a:p>
            <a:pPr marL="0" lvl="0" indent="0" algn="l"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Enfin, cliquez sur </a:t>
            </a:r>
            <a:r>
              <a:rPr lang="en" dirty="0" smtClean="0"/>
              <a:t>“SUIVANT” </a:t>
            </a:r>
            <a:r>
              <a:rPr lang="en" dirty="0"/>
              <a:t>pour passer à l’étape 3</a:t>
            </a:r>
            <a:endParaRPr dirty="0"/>
          </a:p>
        </p:txBody>
      </p:sp>
      <p:cxnSp>
        <p:nvCxnSpPr>
          <p:cNvPr id="263" name="Google Shape;263;p29"/>
          <p:cNvCxnSpPr/>
          <p:nvPr/>
        </p:nvCxnSpPr>
        <p:spPr>
          <a:xfrm rot="10800000" flipH="1">
            <a:off x="929900" y="1729000"/>
            <a:ext cx="479400" cy="232500"/>
          </a:xfrm>
          <a:prstGeom prst="straightConnector1">
            <a:avLst/>
          </a:prstGeom>
          <a:noFill/>
          <a:ln w="9525" cap="flat" cmpd="sng">
            <a:solidFill>
              <a:schemeClr val="dk2"/>
            </a:solidFill>
            <a:prstDash val="solid"/>
            <a:round/>
            <a:headEnd type="none" w="med" len="med"/>
            <a:tailEnd type="triangle" w="med" len="med"/>
          </a:ln>
        </p:spPr>
      </p:cxnSp>
      <p:pic>
        <p:nvPicPr>
          <p:cNvPr id="264" name="Google Shape;264;p29"/>
          <p:cNvPicPr preferRelativeResize="0"/>
          <p:nvPr/>
        </p:nvPicPr>
        <p:blipFill rotWithShape="1">
          <a:blip r:embed="rId3">
            <a:alphaModFix/>
          </a:blip>
          <a:srcRect/>
          <a:stretch/>
        </p:blipFill>
        <p:spPr>
          <a:xfrm>
            <a:off x="19400" y="846370"/>
            <a:ext cx="9143998" cy="1403360"/>
          </a:xfrm>
          <a:prstGeom prst="rect">
            <a:avLst/>
          </a:prstGeom>
          <a:noFill/>
          <a:ln>
            <a:noFill/>
          </a:ln>
        </p:spPr>
      </p:pic>
      <p:cxnSp>
        <p:nvCxnSpPr>
          <p:cNvPr id="265" name="Google Shape;265;p29"/>
          <p:cNvCxnSpPr/>
          <p:nvPr/>
        </p:nvCxnSpPr>
        <p:spPr>
          <a:xfrm rot="10800000" flipH="1">
            <a:off x="7853275" y="1692800"/>
            <a:ext cx="443100" cy="682800"/>
          </a:xfrm>
          <a:prstGeom prst="straightConnector1">
            <a:avLst/>
          </a:prstGeom>
          <a:noFill/>
          <a:ln w="9525" cap="flat" cmpd="sng">
            <a:solidFill>
              <a:schemeClr val="dk2"/>
            </a:solidFill>
            <a:prstDash val="solid"/>
            <a:round/>
            <a:headEnd type="none" w="med" len="med"/>
            <a:tailEnd type="triangle" w="med" len="med"/>
          </a:ln>
        </p:spPr>
      </p:cxnSp>
      <p:sp>
        <p:nvSpPr>
          <p:cNvPr id="267" name="Google Shape;267;p2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17</a:t>
            </a:fld>
            <a:endParaRPr b="1"/>
          </a:p>
        </p:txBody>
      </p:sp>
      <p:pic>
        <p:nvPicPr>
          <p:cNvPr id="268" name="Google Shape;268;p29"/>
          <p:cNvPicPr preferRelativeResize="0"/>
          <p:nvPr/>
        </p:nvPicPr>
        <p:blipFill>
          <a:blip r:embed="rId4">
            <a:alphaModFix/>
          </a:blip>
          <a:stretch>
            <a:fillRect/>
          </a:stretch>
        </p:blipFill>
        <p:spPr>
          <a:xfrm>
            <a:off x="5843425" y="2698679"/>
            <a:ext cx="479400" cy="406271"/>
          </a:xfrm>
          <a:prstGeom prst="rect">
            <a:avLst/>
          </a:prstGeom>
          <a:noFill/>
          <a:ln>
            <a:noFill/>
          </a:ln>
        </p:spPr>
      </p:pic>
      <p:pic>
        <p:nvPicPr>
          <p:cNvPr id="269" name="Google Shape;269;p29"/>
          <p:cNvPicPr preferRelativeResize="0"/>
          <p:nvPr/>
        </p:nvPicPr>
        <p:blipFill>
          <a:blip r:embed="rId5">
            <a:alphaModFix/>
          </a:blip>
          <a:stretch>
            <a:fillRect/>
          </a:stretch>
        </p:blipFill>
        <p:spPr>
          <a:xfrm>
            <a:off x="445677" y="3992475"/>
            <a:ext cx="1046790" cy="921175"/>
          </a:xfrm>
          <a:prstGeom prst="rect">
            <a:avLst/>
          </a:prstGeom>
          <a:noFill/>
          <a:ln>
            <a:noFill/>
          </a:ln>
        </p:spPr>
      </p:pic>
      <p:sp>
        <p:nvSpPr>
          <p:cNvPr id="270" name="Google Shape;270;p29"/>
          <p:cNvSpPr txBox="1"/>
          <p:nvPr/>
        </p:nvSpPr>
        <p:spPr>
          <a:xfrm>
            <a:off x="1631950" y="3939902"/>
            <a:ext cx="6396600" cy="837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dirty="0" smtClean="0"/>
              <a:t>Le nom du titulaire du compte </a:t>
            </a:r>
            <a:r>
              <a:rPr lang="en" sz="1200" b="1" dirty="0"/>
              <a:t>figurant sur le RIB doit impérativement être identique </a:t>
            </a:r>
            <a:r>
              <a:rPr lang="en" sz="1200" b="1" dirty="0" smtClean="0"/>
              <a:t>au nom de l’association qui figure comme raison sociale dans l’avis SIREN/SIRET. L’adresse du siège social doit également correspondre à l’adresse figurant sur le RIB. Si </a:t>
            </a:r>
            <a:r>
              <a:rPr lang="en" sz="1200" b="1" dirty="0"/>
              <a:t>ce n’est pas le cas, faites le nécessaire en amont auprès de votre établissement </a:t>
            </a:r>
            <a:r>
              <a:rPr lang="en" sz="1200" b="1" dirty="0" smtClean="0"/>
              <a:t>bancaire ou faites modifier votre immatriculation SIREN/SIRET.</a:t>
            </a:r>
            <a:endParaRPr sz="1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276" name="Google Shape;276;p30"/>
          <p:cNvPicPr preferRelativeResize="0"/>
          <p:nvPr/>
        </p:nvPicPr>
        <p:blipFill rotWithShape="1">
          <a:blip r:embed="rId3">
            <a:alphaModFix/>
          </a:blip>
          <a:srcRect t="3104" b="3095"/>
          <a:stretch/>
        </p:blipFill>
        <p:spPr>
          <a:xfrm>
            <a:off x="152400" y="2573100"/>
            <a:ext cx="8839199" cy="610429"/>
          </a:xfrm>
          <a:prstGeom prst="rect">
            <a:avLst/>
          </a:prstGeom>
          <a:noFill/>
          <a:ln>
            <a:noFill/>
          </a:ln>
        </p:spPr>
      </p:pic>
      <p:sp>
        <p:nvSpPr>
          <p:cNvPr id="277" name="Google Shape;277;p30"/>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n°3 : Pièces justificatives</a:t>
            </a:r>
            <a:endParaRPr sz="2400" b="1"/>
          </a:p>
        </p:txBody>
      </p:sp>
      <p:sp>
        <p:nvSpPr>
          <p:cNvPr id="279" name="Google Shape;279;p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18</a:t>
            </a:fld>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285" name="Google Shape;285;p31"/>
          <p:cNvPicPr preferRelativeResize="0"/>
          <p:nvPr/>
        </p:nvPicPr>
        <p:blipFill>
          <a:blip r:embed="rId3">
            <a:alphaModFix/>
          </a:blip>
          <a:stretch>
            <a:fillRect/>
          </a:stretch>
        </p:blipFill>
        <p:spPr>
          <a:xfrm>
            <a:off x="152400" y="762775"/>
            <a:ext cx="8839200" cy="3391170"/>
          </a:xfrm>
          <a:prstGeom prst="rect">
            <a:avLst/>
          </a:prstGeom>
          <a:noFill/>
          <a:ln>
            <a:noFill/>
          </a:ln>
        </p:spPr>
      </p:pic>
      <p:sp>
        <p:nvSpPr>
          <p:cNvPr id="286" name="Google Shape;286;p31"/>
          <p:cNvSpPr txBox="1"/>
          <p:nvPr/>
        </p:nvSpPr>
        <p:spPr>
          <a:xfrm>
            <a:off x="65375" y="4050700"/>
            <a:ext cx="9030300" cy="7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Si vous avez déjà </a:t>
            </a:r>
            <a:r>
              <a:rPr lang="en" dirty="0" smtClean="0"/>
              <a:t>téléversé </a:t>
            </a:r>
            <a:r>
              <a:rPr lang="en" dirty="0"/>
              <a:t>c</a:t>
            </a:r>
            <a:r>
              <a:rPr lang="en" dirty="0" smtClean="0"/>
              <a:t>es documents lors de l’étape concernant les informations de votre association, </a:t>
            </a:r>
            <a:r>
              <a:rPr lang="en" dirty="0"/>
              <a:t>cette étape n’est pas nécessaire.</a:t>
            </a:r>
            <a:endParaRPr dirty="0"/>
          </a:p>
          <a:p>
            <a:pPr marL="0" lvl="0" indent="0" algn="ctr" rtl="0">
              <a:spcBef>
                <a:spcPts val="0"/>
              </a:spcBef>
              <a:spcAft>
                <a:spcPts val="0"/>
              </a:spcAft>
              <a:buNone/>
            </a:pPr>
            <a:r>
              <a:rPr lang="en" dirty="0"/>
              <a:t>S’il manque des documents, vous pouvez les téléverser grâce au bouton </a:t>
            </a:r>
            <a:r>
              <a:rPr lang="en" dirty="0" smtClean="0"/>
              <a:t>:  </a:t>
            </a:r>
            <a:endParaRPr dirty="0"/>
          </a:p>
          <a:p>
            <a:pPr marL="0" lvl="0" indent="0" algn="ctr" rtl="0">
              <a:spcBef>
                <a:spcPts val="0"/>
              </a:spcBef>
              <a:spcAft>
                <a:spcPts val="0"/>
              </a:spcAft>
              <a:buNone/>
            </a:pPr>
            <a:r>
              <a:rPr lang="en" dirty="0"/>
              <a:t>Merci de vous reporter à la page suivante pour savoir quels sont les éléments attendus dans chaque document</a:t>
            </a:r>
            <a:endParaRPr dirty="0"/>
          </a:p>
        </p:txBody>
      </p:sp>
      <p:pic>
        <p:nvPicPr>
          <p:cNvPr id="288" name="Google Shape;288;p31"/>
          <p:cNvPicPr preferRelativeResize="0"/>
          <p:nvPr/>
        </p:nvPicPr>
        <p:blipFill>
          <a:blip r:embed="rId4">
            <a:alphaModFix/>
          </a:blip>
          <a:stretch>
            <a:fillRect/>
          </a:stretch>
        </p:blipFill>
        <p:spPr>
          <a:xfrm>
            <a:off x="7855661" y="4371950"/>
            <a:ext cx="498963" cy="422850"/>
          </a:xfrm>
          <a:prstGeom prst="rect">
            <a:avLst/>
          </a:prstGeom>
          <a:noFill/>
          <a:ln>
            <a:noFill/>
          </a:ln>
        </p:spPr>
      </p:pic>
      <p:sp>
        <p:nvSpPr>
          <p:cNvPr id="289" name="Google Shape;289;p31"/>
          <p:cNvSpPr txBox="1">
            <a:spLocks noGrp="1"/>
          </p:cNvSpPr>
          <p:nvPr>
            <p:ph type="sldNum" idx="12"/>
          </p:nvPr>
        </p:nvSpPr>
        <p:spPr>
          <a:xfrm>
            <a:off x="8595291" y="481169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19</a:t>
            </a:fld>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Une procédure dématérialisée</a:t>
            </a:r>
            <a:endParaRPr/>
          </a:p>
        </p:txBody>
      </p:sp>
      <p:sp>
        <p:nvSpPr>
          <p:cNvPr id="76" name="Google Shape;76;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1600"/>
              </a:spcBef>
              <a:spcAft>
                <a:spcPts val="0"/>
              </a:spcAft>
              <a:buNone/>
            </a:pPr>
            <a:r>
              <a:rPr lang="en" dirty="0"/>
              <a:t>Les demandes de </a:t>
            </a:r>
            <a:r>
              <a:rPr lang="en" dirty="0" smtClean="0"/>
              <a:t>subvention FDVA </a:t>
            </a:r>
            <a:r>
              <a:rPr lang="en" dirty="0"/>
              <a:t>s’effectuent </a:t>
            </a:r>
            <a:r>
              <a:rPr lang="en" dirty="0" smtClean="0"/>
              <a:t>par </a:t>
            </a:r>
            <a:r>
              <a:rPr lang="en" dirty="0"/>
              <a:t>l’intermédiaire d’une procédure dématérialisée : Le “Compte Asso”</a:t>
            </a:r>
            <a:endParaRPr dirty="0"/>
          </a:p>
          <a:p>
            <a:pPr marL="0" lvl="0" indent="0" algn="ctr" rtl="0">
              <a:spcBef>
                <a:spcPts val="1600"/>
              </a:spcBef>
              <a:spcAft>
                <a:spcPts val="1600"/>
              </a:spcAft>
              <a:buNone/>
            </a:pPr>
            <a:r>
              <a:rPr lang="en" dirty="0" smtClean="0"/>
              <a:t>Afin </a:t>
            </a:r>
            <a:r>
              <a:rPr lang="en" dirty="0"/>
              <a:t>de vous accompagner au mieux, </a:t>
            </a:r>
            <a:r>
              <a:rPr lang="en" dirty="0" smtClean="0"/>
              <a:t>les services de la DRDJSCS et les DDCS/PP des Pays de la Loire ont mis </a:t>
            </a:r>
            <a:r>
              <a:rPr lang="en" dirty="0"/>
              <a:t>en place ce tutoriel illustré.</a:t>
            </a:r>
            <a:endParaRPr dirty="0"/>
          </a:p>
        </p:txBody>
      </p:sp>
      <p:sp>
        <p:nvSpPr>
          <p:cNvPr id="78" name="Google Shape;78;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a:t>
            </a:fld>
            <a:endParaRPr b="1"/>
          </a:p>
        </p:txBody>
      </p:sp>
      <p:pic>
        <p:nvPicPr>
          <p:cNvPr id="6" name="Image 5" descr="Logo MENJ FDVA.jpg"/>
          <p:cNvPicPr>
            <a:picLocks noChangeAspect="1"/>
          </p:cNvPicPr>
          <p:nvPr/>
        </p:nvPicPr>
        <p:blipFill>
          <a:blip r:embed="rId3"/>
          <a:stretch>
            <a:fillRect/>
          </a:stretch>
        </p:blipFill>
        <p:spPr>
          <a:xfrm>
            <a:off x="7236296" y="339502"/>
            <a:ext cx="1524000" cy="10382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296" name="Google Shape;296;p32"/>
          <p:cNvPicPr preferRelativeResize="0"/>
          <p:nvPr/>
        </p:nvPicPr>
        <p:blipFill>
          <a:blip r:embed="rId3">
            <a:alphaModFix/>
          </a:blip>
          <a:stretch>
            <a:fillRect/>
          </a:stretch>
        </p:blipFill>
        <p:spPr>
          <a:xfrm>
            <a:off x="166950" y="1091125"/>
            <a:ext cx="2085975" cy="3552825"/>
          </a:xfrm>
          <a:prstGeom prst="rect">
            <a:avLst/>
          </a:prstGeom>
          <a:noFill/>
          <a:ln>
            <a:noFill/>
          </a:ln>
        </p:spPr>
      </p:pic>
      <p:sp>
        <p:nvSpPr>
          <p:cNvPr id="297" name="Google Shape;297;p32"/>
          <p:cNvSpPr txBox="1"/>
          <p:nvPr/>
        </p:nvSpPr>
        <p:spPr>
          <a:xfrm>
            <a:off x="2484575" y="924475"/>
            <a:ext cx="1990500" cy="104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Ces documents sont automatiquement récupérés via le RNA</a:t>
            </a:r>
            <a:endParaRPr/>
          </a:p>
        </p:txBody>
      </p:sp>
      <p:cxnSp>
        <p:nvCxnSpPr>
          <p:cNvPr id="298" name="Google Shape;298;p32"/>
          <p:cNvCxnSpPr>
            <a:stCxn id="297" idx="1"/>
          </p:cNvCxnSpPr>
          <p:nvPr/>
        </p:nvCxnSpPr>
        <p:spPr>
          <a:xfrm rot="10800000">
            <a:off x="1162475" y="1285975"/>
            <a:ext cx="1322100" cy="161400"/>
          </a:xfrm>
          <a:prstGeom prst="straightConnector1">
            <a:avLst/>
          </a:prstGeom>
          <a:noFill/>
          <a:ln w="9525" cap="flat" cmpd="sng">
            <a:solidFill>
              <a:schemeClr val="dk2"/>
            </a:solidFill>
            <a:prstDash val="solid"/>
            <a:round/>
            <a:headEnd type="none" w="med" len="med"/>
            <a:tailEnd type="triangle" w="med" len="med"/>
          </a:ln>
        </p:spPr>
      </p:cxnSp>
      <p:cxnSp>
        <p:nvCxnSpPr>
          <p:cNvPr id="299" name="Google Shape;299;p32"/>
          <p:cNvCxnSpPr>
            <a:stCxn id="297" idx="1"/>
          </p:cNvCxnSpPr>
          <p:nvPr/>
        </p:nvCxnSpPr>
        <p:spPr>
          <a:xfrm flipH="1">
            <a:off x="1750775" y="1447375"/>
            <a:ext cx="733800" cy="339900"/>
          </a:xfrm>
          <a:prstGeom prst="straightConnector1">
            <a:avLst/>
          </a:prstGeom>
          <a:noFill/>
          <a:ln w="9525" cap="flat" cmpd="sng">
            <a:solidFill>
              <a:schemeClr val="dk2"/>
            </a:solidFill>
            <a:prstDash val="solid"/>
            <a:round/>
            <a:headEnd type="none" w="med" len="med"/>
            <a:tailEnd type="triangle" w="med" len="med"/>
          </a:ln>
        </p:spPr>
      </p:cxnSp>
      <p:sp>
        <p:nvSpPr>
          <p:cNvPr id="300" name="Google Shape;300;p32"/>
          <p:cNvSpPr txBox="1"/>
          <p:nvPr/>
        </p:nvSpPr>
        <p:spPr>
          <a:xfrm>
            <a:off x="2549950" y="4199075"/>
            <a:ext cx="2085900" cy="7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Le RIB est automatiquement ajouté à l’étape 2</a:t>
            </a:r>
            <a:endParaRPr/>
          </a:p>
        </p:txBody>
      </p:sp>
      <p:cxnSp>
        <p:nvCxnSpPr>
          <p:cNvPr id="301" name="Google Shape;301;p32"/>
          <p:cNvCxnSpPr>
            <a:stCxn id="300" idx="1"/>
          </p:cNvCxnSpPr>
          <p:nvPr/>
        </p:nvCxnSpPr>
        <p:spPr>
          <a:xfrm rot="10800000">
            <a:off x="886450" y="4358825"/>
            <a:ext cx="1663500" cy="225300"/>
          </a:xfrm>
          <a:prstGeom prst="straightConnector1">
            <a:avLst/>
          </a:prstGeom>
          <a:noFill/>
          <a:ln w="9525" cap="flat" cmpd="sng">
            <a:solidFill>
              <a:schemeClr val="dk2"/>
            </a:solidFill>
            <a:prstDash val="solid"/>
            <a:round/>
            <a:headEnd type="none" w="med" len="med"/>
            <a:tailEnd type="triangle" w="med" len="med"/>
          </a:ln>
        </p:spPr>
      </p:cxnSp>
      <p:sp>
        <p:nvSpPr>
          <p:cNvPr id="302" name="Google Shape;302;p32"/>
          <p:cNvSpPr txBox="1"/>
          <p:nvPr/>
        </p:nvSpPr>
        <p:spPr>
          <a:xfrm>
            <a:off x="4911025" y="1148675"/>
            <a:ext cx="4093800" cy="119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Le </a:t>
            </a:r>
            <a:r>
              <a:rPr lang="en" dirty="0" smtClean="0"/>
              <a:t>rapport d’activité </a:t>
            </a:r>
            <a:r>
              <a:rPr lang="en" dirty="0"/>
              <a:t>est le bilan de toutes vos activités et de vos perspectives que vous présentez tous les ans en </a:t>
            </a:r>
            <a:r>
              <a:rPr lang="en" dirty="0" smtClean="0"/>
              <a:t>assemblée générale. </a:t>
            </a:r>
            <a:r>
              <a:rPr lang="en" dirty="0"/>
              <a:t>Il doit fidèlement refléter toutes vos activités. Il s’agit de celui de l’année </a:t>
            </a:r>
            <a:r>
              <a:rPr lang="en" dirty="0" smtClean="0"/>
              <a:t>N-1.</a:t>
            </a:r>
            <a:endParaRPr dirty="0"/>
          </a:p>
        </p:txBody>
      </p:sp>
      <p:cxnSp>
        <p:nvCxnSpPr>
          <p:cNvPr id="303" name="Google Shape;303;p32"/>
          <p:cNvCxnSpPr>
            <a:stCxn id="302" idx="1"/>
          </p:cNvCxnSpPr>
          <p:nvPr/>
        </p:nvCxnSpPr>
        <p:spPr>
          <a:xfrm flipH="1">
            <a:off x="1612825" y="1743725"/>
            <a:ext cx="3298200" cy="530100"/>
          </a:xfrm>
          <a:prstGeom prst="straightConnector1">
            <a:avLst/>
          </a:prstGeom>
          <a:noFill/>
          <a:ln w="9525" cap="flat" cmpd="sng">
            <a:solidFill>
              <a:schemeClr val="dk2"/>
            </a:solidFill>
            <a:prstDash val="solid"/>
            <a:round/>
            <a:headEnd type="none" w="med" len="med"/>
            <a:tailEnd type="triangle" w="med" len="med"/>
          </a:ln>
        </p:spPr>
      </p:cxnSp>
      <p:sp>
        <p:nvSpPr>
          <p:cNvPr id="304" name="Google Shape;304;p32"/>
          <p:cNvSpPr txBox="1"/>
          <p:nvPr/>
        </p:nvSpPr>
        <p:spPr>
          <a:xfrm>
            <a:off x="4911025" y="2448250"/>
            <a:ext cx="4013700" cy="100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dirty="0"/>
              <a:t>Le </a:t>
            </a:r>
            <a:r>
              <a:rPr lang="en" dirty="0" smtClean="0"/>
              <a:t>budget prévisionnel </a:t>
            </a:r>
            <a:r>
              <a:rPr lang="en" dirty="0"/>
              <a:t>attendu ici est celui, global, de votre association.</a:t>
            </a:r>
            <a:endParaRPr dirty="0"/>
          </a:p>
          <a:p>
            <a:pPr marL="0" lvl="0" indent="0" algn="just" rtl="0">
              <a:spcBef>
                <a:spcPts val="0"/>
              </a:spcBef>
              <a:spcAft>
                <a:spcPts val="0"/>
              </a:spcAft>
              <a:buClr>
                <a:srgbClr val="000000"/>
              </a:buClr>
              <a:buSzPts val="1100"/>
              <a:buFont typeface="Arial"/>
              <a:buNone/>
            </a:pPr>
            <a:r>
              <a:rPr lang="en" dirty="0"/>
              <a:t>Il doit impérativement comporter la subvention demandée au titre du FDVA. Il s’agit de celui de l’année </a:t>
            </a:r>
            <a:r>
              <a:rPr lang="en" dirty="0" smtClean="0"/>
              <a:t>N. (voir FAQ)</a:t>
            </a:r>
            <a:endParaRPr dirty="0"/>
          </a:p>
          <a:p>
            <a:pPr marL="0" lvl="0" indent="0" algn="l" rtl="0">
              <a:spcBef>
                <a:spcPts val="0"/>
              </a:spcBef>
              <a:spcAft>
                <a:spcPts val="0"/>
              </a:spcAft>
              <a:buNone/>
            </a:pPr>
            <a:endParaRPr dirty="0"/>
          </a:p>
        </p:txBody>
      </p:sp>
      <p:cxnSp>
        <p:nvCxnSpPr>
          <p:cNvPr id="305" name="Google Shape;305;p32"/>
          <p:cNvCxnSpPr>
            <a:stCxn id="304" idx="1"/>
            <a:endCxn id="296" idx="3"/>
          </p:cNvCxnSpPr>
          <p:nvPr/>
        </p:nvCxnSpPr>
        <p:spPr>
          <a:xfrm rot="10800000">
            <a:off x="2253025" y="2867650"/>
            <a:ext cx="2658000" cy="85500"/>
          </a:xfrm>
          <a:prstGeom prst="straightConnector1">
            <a:avLst/>
          </a:prstGeom>
          <a:noFill/>
          <a:ln w="9525" cap="flat" cmpd="sng">
            <a:solidFill>
              <a:schemeClr val="dk2"/>
            </a:solidFill>
            <a:prstDash val="solid"/>
            <a:round/>
            <a:headEnd type="none" w="med" len="med"/>
            <a:tailEnd type="triangle" w="med" len="med"/>
          </a:ln>
        </p:spPr>
      </p:cxnSp>
      <p:sp>
        <p:nvSpPr>
          <p:cNvPr id="306" name="Google Shape;306;p32"/>
          <p:cNvSpPr txBox="1"/>
          <p:nvPr/>
        </p:nvSpPr>
        <p:spPr>
          <a:xfrm>
            <a:off x="4932875" y="3685825"/>
            <a:ext cx="4013700" cy="100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Les </a:t>
            </a:r>
            <a:r>
              <a:rPr lang="en" dirty="0" smtClean="0"/>
              <a:t>comptes annuels </a:t>
            </a:r>
            <a:r>
              <a:rPr lang="en" dirty="0"/>
              <a:t>sont les éléments présentés chaque année lors de votre </a:t>
            </a:r>
            <a:r>
              <a:rPr lang="en" dirty="0" smtClean="0"/>
              <a:t>assemblée générale </a:t>
            </a:r>
            <a:r>
              <a:rPr lang="en" dirty="0"/>
              <a:t>ordinaire. Il s’agit du budget réalisé de l’année N-1.</a:t>
            </a:r>
            <a:endParaRPr dirty="0"/>
          </a:p>
        </p:txBody>
      </p:sp>
      <p:cxnSp>
        <p:nvCxnSpPr>
          <p:cNvPr id="307" name="Google Shape;307;p32"/>
          <p:cNvCxnSpPr>
            <a:stCxn id="306" idx="1"/>
          </p:cNvCxnSpPr>
          <p:nvPr/>
        </p:nvCxnSpPr>
        <p:spPr>
          <a:xfrm rot="10800000">
            <a:off x="1627475" y="3417025"/>
            <a:ext cx="3305400" cy="773700"/>
          </a:xfrm>
          <a:prstGeom prst="straightConnector1">
            <a:avLst/>
          </a:prstGeom>
          <a:noFill/>
          <a:ln w="9525" cap="flat" cmpd="sng">
            <a:solidFill>
              <a:schemeClr val="dk2"/>
            </a:solidFill>
            <a:prstDash val="solid"/>
            <a:round/>
            <a:headEnd type="none" w="med" len="med"/>
            <a:tailEnd type="triangle" w="med" len="med"/>
          </a:ln>
        </p:spPr>
      </p:cxnSp>
      <p:sp>
        <p:nvSpPr>
          <p:cNvPr id="308" name="Google Shape;308;p32"/>
          <p:cNvSpPr txBox="1"/>
          <p:nvPr/>
        </p:nvSpPr>
        <p:spPr>
          <a:xfrm>
            <a:off x="4635850" y="690150"/>
            <a:ext cx="3968598"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ATTENTION : Format PDF </a:t>
            </a:r>
            <a:r>
              <a:rPr lang="en" b="1" dirty="0" smtClean="0"/>
              <a:t>recommandé</a:t>
            </a:r>
            <a:endParaRPr b="1" dirty="0"/>
          </a:p>
        </p:txBody>
      </p:sp>
      <p:sp>
        <p:nvSpPr>
          <p:cNvPr id="309" name="Google Shape;309;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20</a:t>
            </a:fld>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316" name="Google Shape;316;p33"/>
          <p:cNvPicPr preferRelativeResize="0"/>
          <p:nvPr/>
        </p:nvPicPr>
        <p:blipFill>
          <a:blip r:embed="rId3">
            <a:alphaModFix/>
          </a:blip>
          <a:stretch>
            <a:fillRect/>
          </a:stretch>
        </p:blipFill>
        <p:spPr>
          <a:xfrm>
            <a:off x="91950" y="1528375"/>
            <a:ext cx="8839199" cy="847225"/>
          </a:xfrm>
          <a:prstGeom prst="rect">
            <a:avLst/>
          </a:prstGeom>
          <a:noFill/>
          <a:ln>
            <a:noFill/>
          </a:ln>
        </p:spPr>
      </p:pic>
      <p:sp>
        <p:nvSpPr>
          <p:cNvPr id="317" name="Google Shape;317;p33"/>
          <p:cNvSpPr txBox="1"/>
          <p:nvPr/>
        </p:nvSpPr>
        <p:spPr>
          <a:xfrm>
            <a:off x="152550" y="2535425"/>
            <a:ext cx="8778600" cy="2382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Vous avez ici la possibilité d’ajouter un </a:t>
            </a:r>
            <a:r>
              <a:rPr lang="en" dirty="0" smtClean="0"/>
              <a:t>document (idéalement </a:t>
            </a:r>
            <a:r>
              <a:rPr lang="en" dirty="0"/>
              <a:t>au format </a:t>
            </a:r>
            <a:r>
              <a:rPr lang="en" dirty="0" smtClean="0"/>
              <a:t>PDF), </a:t>
            </a:r>
            <a:r>
              <a:rPr lang="en" dirty="0"/>
              <a:t>qui sera utile à l’étude de votre demande.</a:t>
            </a:r>
            <a:endParaRPr dirty="0"/>
          </a:p>
          <a:p>
            <a:pPr marL="0" lvl="0" indent="0" algn="just" rtl="0">
              <a:spcBef>
                <a:spcPts val="0"/>
              </a:spcBef>
              <a:spcAft>
                <a:spcPts val="0"/>
              </a:spcAft>
              <a:buNone/>
            </a:pPr>
            <a:endParaRPr dirty="0"/>
          </a:p>
          <a:p>
            <a:pPr marL="0" lvl="0" indent="0" algn="just" rtl="0">
              <a:spcBef>
                <a:spcPts val="0"/>
              </a:spcBef>
              <a:spcAft>
                <a:spcPts val="0"/>
              </a:spcAft>
              <a:buNone/>
            </a:pPr>
            <a:r>
              <a:rPr lang="en" dirty="0"/>
              <a:t>Ceci est particulièrement vrai pour les demandes au titre des “projets innovants” : une description complète et détaillée du projet pourra, par exemple, utilement être ajoutée</a:t>
            </a:r>
            <a:r>
              <a:rPr lang="en" dirty="0" smtClean="0"/>
              <a:t>.</a:t>
            </a:r>
            <a:endParaRPr dirty="0"/>
          </a:p>
          <a:p>
            <a:pPr marL="0" lvl="0" indent="0" algn="l" rtl="0">
              <a:spcBef>
                <a:spcPts val="0"/>
              </a:spcBef>
              <a:spcAft>
                <a:spcPts val="0"/>
              </a:spcAft>
              <a:buNone/>
            </a:pPr>
            <a:endParaRPr dirty="0"/>
          </a:p>
          <a:p>
            <a:pPr marL="0" lvl="0" indent="0" algn="ctr" rtl="0">
              <a:spcBef>
                <a:spcPts val="0"/>
              </a:spcBef>
              <a:spcAft>
                <a:spcPts val="0"/>
              </a:spcAft>
              <a:buNone/>
            </a:pPr>
            <a:r>
              <a:rPr lang="en" dirty="0"/>
              <a:t>Lorsque tous les éléments marqués d’un astérisque rouge sont téléversés, cliquez </a:t>
            </a:r>
            <a:r>
              <a:rPr lang="en" dirty="0" smtClean="0"/>
              <a:t>sur “SUIVANT” </a:t>
            </a:r>
            <a:r>
              <a:rPr lang="en" dirty="0"/>
              <a:t>pour passer à l’étape 4</a:t>
            </a:r>
            <a:endParaRPr dirty="0"/>
          </a:p>
        </p:txBody>
      </p:sp>
      <p:sp>
        <p:nvSpPr>
          <p:cNvPr id="318" name="Google Shape;318;p3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21</a:t>
            </a:fld>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24" name="Google Shape;324;p34"/>
          <p:cNvSpPr txBox="1"/>
          <p:nvPr/>
        </p:nvSpPr>
        <p:spPr>
          <a:xfrm>
            <a:off x="1830724" y="771550"/>
            <a:ext cx="6269667"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t>ETAPE n°4 : Description des </a:t>
            </a:r>
            <a:r>
              <a:rPr lang="en" sz="2400" b="1" dirty="0" smtClean="0"/>
              <a:t>projets</a:t>
            </a:r>
            <a:endParaRPr sz="2400" b="1" dirty="0"/>
          </a:p>
        </p:txBody>
      </p:sp>
      <p:pic>
        <p:nvPicPr>
          <p:cNvPr id="326" name="Google Shape;326;p34"/>
          <p:cNvPicPr preferRelativeResize="0"/>
          <p:nvPr/>
        </p:nvPicPr>
        <p:blipFill>
          <a:blip r:embed="rId3">
            <a:alphaModFix/>
          </a:blip>
          <a:stretch>
            <a:fillRect/>
          </a:stretch>
        </p:blipFill>
        <p:spPr>
          <a:xfrm>
            <a:off x="152400" y="2375375"/>
            <a:ext cx="8839196" cy="651872"/>
          </a:xfrm>
          <a:prstGeom prst="rect">
            <a:avLst/>
          </a:prstGeom>
          <a:noFill/>
          <a:ln>
            <a:noFill/>
          </a:ln>
        </p:spPr>
      </p:pic>
      <p:sp>
        <p:nvSpPr>
          <p:cNvPr id="327" name="Google Shape;327;p3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22</a:t>
            </a:fld>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33" name="Google Shape;333;p35"/>
          <p:cNvSpPr txBox="1"/>
          <p:nvPr/>
        </p:nvSpPr>
        <p:spPr>
          <a:xfrm>
            <a:off x="261525" y="1179825"/>
            <a:ext cx="87432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Il s’agit ici de l’étape la plus importante puisqu’il s’agit de décrire l’objet de votre demande</a:t>
            </a:r>
            <a:endParaRPr b="1"/>
          </a:p>
        </p:txBody>
      </p:sp>
      <p:pic>
        <p:nvPicPr>
          <p:cNvPr id="335" name="Google Shape;335;p35"/>
          <p:cNvPicPr preferRelativeResize="0"/>
          <p:nvPr/>
        </p:nvPicPr>
        <p:blipFill>
          <a:blip r:embed="rId3">
            <a:alphaModFix/>
          </a:blip>
          <a:stretch>
            <a:fillRect/>
          </a:stretch>
        </p:blipFill>
        <p:spPr>
          <a:xfrm>
            <a:off x="152400" y="1715838"/>
            <a:ext cx="8839199" cy="1395100"/>
          </a:xfrm>
          <a:prstGeom prst="rect">
            <a:avLst/>
          </a:prstGeom>
          <a:noFill/>
          <a:ln>
            <a:noFill/>
          </a:ln>
        </p:spPr>
      </p:pic>
      <p:sp>
        <p:nvSpPr>
          <p:cNvPr id="336" name="Google Shape;336;p35"/>
          <p:cNvSpPr txBox="1"/>
          <p:nvPr/>
        </p:nvSpPr>
        <p:spPr>
          <a:xfrm>
            <a:off x="508550" y="3646950"/>
            <a:ext cx="30150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Cliquez ici pour ajouter un </a:t>
            </a:r>
            <a:r>
              <a:rPr lang="en" dirty="0" smtClean="0"/>
              <a:t>projet</a:t>
            </a:r>
            <a:endParaRPr dirty="0"/>
          </a:p>
        </p:txBody>
      </p:sp>
      <p:cxnSp>
        <p:nvCxnSpPr>
          <p:cNvPr id="337" name="Google Shape;337;p35"/>
          <p:cNvCxnSpPr>
            <a:stCxn id="336" idx="0"/>
          </p:cNvCxnSpPr>
          <p:nvPr/>
        </p:nvCxnSpPr>
        <p:spPr>
          <a:xfrm rot="10800000" flipH="1">
            <a:off x="2016050" y="2862450"/>
            <a:ext cx="2422800" cy="784500"/>
          </a:xfrm>
          <a:prstGeom prst="straightConnector1">
            <a:avLst/>
          </a:prstGeom>
          <a:noFill/>
          <a:ln w="9525" cap="flat" cmpd="sng">
            <a:solidFill>
              <a:schemeClr val="dk2"/>
            </a:solidFill>
            <a:prstDash val="solid"/>
            <a:round/>
            <a:headEnd type="none" w="med" len="med"/>
            <a:tailEnd type="triangle" w="med" len="med"/>
          </a:ln>
        </p:spPr>
      </p:cxnSp>
      <p:sp>
        <p:nvSpPr>
          <p:cNvPr id="338" name="Google Shape;338;p35"/>
          <p:cNvSpPr txBox="1"/>
          <p:nvPr/>
        </p:nvSpPr>
        <p:spPr>
          <a:xfrm>
            <a:off x="3973875" y="3755925"/>
            <a:ext cx="2731500" cy="8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Cliquez ici pour reprendre un projet en cours de saisie ou le modifier</a:t>
            </a:r>
            <a:endParaRPr/>
          </a:p>
        </p:txBody>
      </p:sp>
      <p:cxnSp>
        <p:nvCxnSpPr>
          <p:cNvPr id="339" name="Google Shape;339;p35"/>
          <p:cNvCxnSpPr>
            <a:stCxn id="338" idx="0"/>
          </p:cNvCxnSpPr>
          <p:nvPr/>
        </p:nvCxnSpPr>
        <p:spPr>
          <a:xfrm rot="10800000" flipH="1">
            <a:off x="5339625" y="2528025"/>
            <a:ext cx="2673600" cy="1227900"/>
          </a:xfrm>
          <a:prstGeom prst="straightConnector1">
            <a:avLst/>
          </a:prstGeom>
          <a:noFill/>
          <a:ln w="9525" cap="flat" cmpd="sng">
            <a:solidFill>
              <a:schemeClr val="dk2"/>
            </a:solidFill>
            <a:prstDash val="solid"/>
            <a:round/>
            <a:headEnd type="none" w="med" len="med"/>
            <a:tailEnd type="triangle" w="med" len="med"/>
          </a:ln>
        </p:spPr>
      </p:cxnSp>
      <p:sp>
        <p:nvSpPr>
          <p:cNvPr id="340" name="Google Shape;340;p35"/>
          <p:cNvSpPr txBox="1"/>
          <p:nvPr/>
        </p:nvSpPr>
        <p:spPr>
          <a:xfrm>
            <a:off x="7036350" y="3821300"/>
            <a:ext cx="1888500" cy="5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Cliquez ici pour supprimer un projet </a:t>
            </a:r>
            <a:endParaRPr/>
          </a:p>
        </p:txBody>
      </p:sp>
      <p:cxnSp>
        <p:nvCxnSpPr>
          <p:cNvPr id="341" name="Google Shape;341;p35"/>
          <p:cNvCxnSpPr>
            <a:stCxn id="340" idx="0"/>
          </p:cNvCxnSpPr>
          <p:nvPr/>
        </p:nvCxnSpPr>
        <p:spPr>
          <a:xfrm rot="10800000" flipH="1">
            <a:off x="7980600" y="2608100"/>
            <a:ext cx="337500" cy="1213200"/>
          </a:xfrm>
          <a:prstGeom prst="straightConnector1">
            <a:avLst/>
          </a:prstGeom>
          <a:noFill/>
          <a:ln w="9525" cap="flat" cmpd="sng">
            <a:solidFill>
              <a:schemeClr val="dk2"/>
            </a:solidFill>
            <a:prstDash val="solid"/>
            <a:round/>
            <a:headEnd type="none" w="med" len="med"/>
            <a:tailEnd type="triangle" w="med" len="med"/>
          </a:ln>
        </p:spPr>
      </p:cxnSp>
      <p:sp>
        <p:nvSpPr>
          <p:cNvPr id="342" name="Google Shape;342;p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23</a:t>
            </a:fld>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6"/>
          <p:cNvPicPr preferRelativeResize="0"/>
          <p:nvPr/>
        </p:nvPicPr>
        <p:blipFill>
          <a:blip r:embed="rId3">
            <a:alphaModFix/>
          </a:blip>
          <a:stretch>
            <a:fillRect/>
          </a:stretch>
        </p:blipFill>
        <p:spPr>
          <a:xfrm>
            <a:off x="420425" y="1289140"/>
            <a:ext cx="8182254" cy="3658874"/>
          </a:xfrm>
          <a:prstGeom prst="rect">
            <a:avLst/>
          </a:prstGeom>
          <a:noFill/>
          <a:ln>
            <a:noFill/>
          </a:ln>
        </p:spPr>
      </p:pic>
      <p:sp>
        <p:nvSpPr>
          <p:cNvPr id="348" name="Google Shape;348;p3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50" name="Google Shape;350;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24</a:t>
            </a:fld>
            <a:endParaRPr b="1"/>
          </a:p>
        </p:txBody>
      </p:sp>
      <p:sp>
        <p:nvSpPr>
          <p:cNvPr id="351" name="Google Shape;351;p36"/>
          <p:cNvSpPr txBox="1"/>
          <p:nvPr/>
        </p:nvSpPr>
        <p:spPr>
          <a:xfrm>
            <a:off x="17100" y="555526"/>
            <a:ext cx="5923052"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t>Choisissez le type de projet correspondant dans le menu déroulant “Fonctionnement” ou “Nouveau(x) projet(s) innovant(s)”.</a:t>
            </a:r>
          </a:p>
          <a:p>
            <a:pPr marL="0" lvl="0" indent="0" algn="l" rtl="0">
              <a:spcBef>
                <a:spcPts val="0"/>
              </a:spcBef>
              <a:spcAft>
                <a:spcPts val="0"/>
              </a:spcAft>
              <a:buNone/>
            </a:pPr>
            <a:r>
              <a:rPr lang="en" sz="1200" dirty="0" smtClean="0"/>
              <a:t>Selon le choix effectué, les champs suivants seront à compléter ou non.</a:t>
            </a:r>
            <a:endParaRPr sz="1200" dirty="0"/>
          </a:p>
        </p:txBody>
      </p:sp>
      <p:cxnSp>
        <p:nvCxnSpPr>
          <p:cNvPr id="352" name="Google Shape;352;p36"/>
          <p:cNvCxnSpPr/>
          <p:nvPr/>
        </p:nvCxnSpPr>
        <p:spPr>
          <a:xfrm>
            <a:off x="2699792" y="1275606"/>
            <a:ext cx="0" cy="576064"/>
          </a:xfrm>
          <a:prstGeom prst="straightConnector1">
            <a:avLst/>
          </a:prstGeom>
          <a:noFill/>
          <a:ln w="9525" cap="flat" cmpd="sng">
            <a:solidFill>
              <a:schemeClr val="dk2"/>
            </a:solidFill>
            <a:prstDash val="solid"/>
            <a:round/>
            <a:headEnd type="none" w="med" len="med"/>
            <a:tailEnd type="triangle" w="med" len="med"/>
          </a:ln>
        </p:spPr>
      </p:cxnSp>
      <p:sp>
        <p:nvSpPr>
          <p:cNvPr id="353" name="Google Shape;353;p36"/>
          <p:cNvSpPr txBox="1"/>
          <p:nvPr/>
        </p:nvSpPr>
        <p:spPr>
          <a:xfrm>
            <a:off x="6444208" y="771550"/>
            <a:ext cx="1872208" cy="444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t>Saisir l’intitulé de </a:t>
            </a:r>
            <a:r>
              <a:rPr lang="en" sz="1200" dirty="0" smtClean="0"/>
              <a:t>l’action</a:t>
            </a:r>
            <a:endParaRPr sz="1200" dirty="0"/>
          </a:p>
        </p:txBody>
      </p:sp>
      <p:cxnSp>
        <p:nvCxnSpPr>
          <p:cNvPr id="354" name="Google Shape;354;p36"/>
          <p:cNvCxnSpPr/>
          <p:nvPr/>
        </p:nvCxnSpPr>
        <p:spPr>
          <a:xfrm flipH="1">
            <a:off x="3491880" y="1131590"/>
            <a:ext cx="3312369" cy="1152128"/>
          </a:xfrm>
          <a:prstGeom prst="straightConnector1">
            <a:avLst/>
          </a:prstGeom>
          <a:noFill/>
          <a:ln w="9525" cap="flat" cmpd="sng">
            <a:solidFill>
              <a:schemeClr val="dk2"/>
            </a:solidFill>
            <a:prstDash val="solid"/>
            <a:round/>
            <a:headEnd type="none" w="med" len="med"/>
            <a:tailEnd type="triangle" w="med" len="med"/>
          </a:ln>
        </p:spPr>
      </p:cxnSp>
      <p:sp>
        <p:nvSpPr>
          <p:cNvPr id="355" name="Google Shape;355;p36"/>
          <p:cNvSpPr txBox="1"/>
          <p:nvPr/>
        </p:nvSpPr>
        <p:spPr>
          <a:xfrm>
            <a:off x="3475150" y="2962407"/>
            <a:ext cx="4961400" cy="816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smtClean="0"/>
              <a:t>Indiquez </a:t>
            </a:r>
            <a:r>
              <a:rPr lang="en" sz="1200" dirty="0"/>
              <a:t>les objectifs de l’action et les besoins auxquels ils répondent</a:t>
            </a:r>
            <a:r>
              <a:rPr lang="en" sz="1200" dirty="0" smtClean="0"/>
              <a:t>.</a:t>
            </a:r>
            <a:endParaRPr sz="1200" dirty="0"/>
          </a:p>
        </p:txBody>
      </p:sp>
      <p:cxnSp>
        <p:nvCxnSpPr>
          <p:cNvPr id="356" name="Google Shape;356;p36"/>
          <p:cNvCxnSpPr/>
          <p:nvPr/>
        </p:nvCxnSpPr>
        <p:spPr>
          <a:xfrm flipH="1" flipV="1">
            <a:off x="2542750" y="3159207"/>
            <a:ext cx="949130" cy="11924"/>
          </a:xfrm>
          <a:prstGeom prst="straightConnector1">
            <a:avLst/>
          </a:prstGeom>
          <a:noFill/>
          <a:ln w="9525" cap="flat" cmpd="sng">
            <a:solidFill>
              <a:schemeClr val="dk2"/>
            </a:solidFill>
            <a:prstDash val="solid"/>
            <a:round/>
            <a:headEnd type="none" w="med" len="med"/>
            <a:tailEnd type="triangle" w="med" len="med"/>
          </a:ln>
        </p:spPr>
      </p:cxnSp>
      <p:sp>
        <p:nvSpPr>
          <p:cNvPr id="357" name="Google Shape;357;p36"/>
          <p:cNvSpPr txBox="1"/>
          <p:nvPr/>
        </p:nvSpPr>
        <p:spPr>
          <a:xfrm>
            <a:off x="3526125" y="3843982"/>
            <a:ext cx="4910400" cy="816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smtClean="0"/>
              <a:t>Détaillez </a:t>
            </a:r>
            <a:r>
              <a:rPr lang="en" sz="1200" dirty="0"/>
              <a:t>le projet d’action ainsi que ses modalités de diffusion</a:t>
            </a:r>
            <a:r>
              <a:rPr lang="en" sz="1200" dirty="0" smtClean="0"/>
              <a:t>.</a:t>
            </a:r>
            <a:endParaRPr sz="1200" dirty="0"/>
          </a:p>
        </p:txBody>
      </p:sp>
      <p:cxnSp>
        <p:nvCxnSpPr>
          <p:cNvPr id="358" name="Google Shape;358;p36"/>
          <p:cNvCxnSpPr/>
          <p:nvPr/>
        </p:nvCxnSpPr>
        <p:spPr>
          <a:xfrm flipH="1">
            <a:off x="2732000" y="4035227"/>
            <a:ext cx="759880" cy="107480"/>
          </a:xfrm>
          <a:prstGeom prst="straightConnector1">
            <a:avLst/>
          </a:prstGeom>
          <a:noFill/>
          <a:ln w="9525" cap="flat" cmpd="sng">
            <a:solidFill>
              <a:schemeClr val="dk2"/>
            </a:solidFill>
            <a:prstDash val="solid"/>
            <a:round/>
            <a:headEnd type="none" w="med" len="med"/>
            <a:tailEnd type="triangle" w="med" len="med"/>
          </a:ln>
        </p:spPr>
      </p:cxnSp>
      <p:sp>
        <p:nvSpPr>
          <p:cNvPr id="359" name="Google Shape;359;p36"/>
          <p:cNvSpPr txBox="1"/>
          <p:nvPr/>
        </p:nvSpPr>
        <p:spPr>
          <a:xfrm>
            <a:off x="4444125" y="2066270"/>
            <a:ext cx="3249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1200" dirty="0" smtClean="0"/>
          </a:p>
          <a:p>
            <a:pPr marL="0" lvl="0" indent="0" algn="l" rtl="0">
              <a:spcBef>
                <a:spcPts val="0"/>
              </a:spcBef>
              <a:spcAft>
                <a:spcPts val="0"/>
              </a:spcAft>
              <a:buNone/>
            </a:pPr>
            <a:r>
              <a:rPr lang="en" sz="1200" dirty="0" smtClean="0"/>
              <a:t>Indiquez la période de réalisation</a:t>
            </a:r>
            <a:endParaRPr sz="1200" dirty="0"/>
          </a:p>
        </p:txBody>
      </p:sp>
      <p:cxnSp>
        <p:nvCxnSpPr>
          <p:cNvPr id="360" name="Google Shape;360;p36"/>
          <p:cNvCxnSpPr/>
          <p:nvPr/>
        </p:nvCxnSpPr>
        <p:spPr>
          <a:xfrm flipH="1">
            <a:off x="4269250" y="2547132"/>
            <a:ext cx="306000" cy="174900"/>
          </a:xfrm>
          <a:prstGeom prst="straightConnector1">
            <a:avLst/>
          </a:prstGeom>
          <a:noFill/>
          <a:ln w="9525" cap="flat" cmpd="sng">
            <a:solidFill>
              <a:schemeClr val="dk2"/>
            </a:solidFill>
            <a:prstDash val="solid"/>
            <a:round/>
            <a:headEnd type="none" w="med" len="med"/>
            <a:tailEnd type="triangle" w="med" len="med"/>
          </a:ln>
        </p:spPr>
      </p:cxnSp>
      <p:cxnSp>
        <p:nvCxnSpPr>
          <p:cNvPr id="361" name="Google Shape;361;p36"/>
          <p:cNvCxnSpPr/>
          <p:nvPr/>
        </p:nvCxnSpPr>
        <p:spPr>
          <a:xfrm>
            <a:off x="6345600" y="2547132"/>
            <a:ext cx="145800" cy="218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368" name="Google Shape;368;p37"/>
          <p:cNvPicPr preferRelativeResize="0"/>
          <p:nvPr/>
        </p:nvPicPr>
        <p:blipFill>
          <a:blip r:embed="rId3">
            <a:alphaModFix/>
          </a:blip>
          <a:stretch>
            <a:fillRect/>
          </a:stretch>
        </p:blipFill>
        <p:spPr>
          <a:xfrm>
            <a:off x="0" y="1332225"/>
            <a:ext cx="9144002" cy="1719173"/>
          </a:xfrm>
          <a:prstGeom prst="rect">
            <a:avLst/>
          </a:prstGeom>
          <a:noFill/>
          <a:ln>
            <a:noFill/>
          </a:ln>
        </p:spPr>
      </p:pic>
      <p:sp>
        <p:nvSpPr>
          <p:cNvPr id="369" name="Google Shape;369;p37"/>
          <p:cNvSpPr txBox="1"/>
          <p:nvPr/>
        </p:nvSpPr>
        <p:spPr>
          <a:xfrm>
            <a:off x="326925" y="3327300"/>
            <a:ext cx="8463600" cy="11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Indiquez ici quel sera le public bénéficiaire de </a:t>
            </a:r>
            <a:r>
              <a:rPr lang="en" dirty="0" smtClean="0"/>
              <a:t>l’action.</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Si les choix proposés dans les menus déroulants ne vous semblent pas correspondre pleinement à ce que vous souhaitez exprimer, utilisez le champ “commentaire” pour </a:t>
            </a:r>
            <a:r>
              <a:rPr lang="en" dirty="0" smtClean="0"/>
              <a:t>compléter.</a:t>
            </a:r>
            <a:endParaRPr dirty="0"/>
          </a:p>
        </p:txBody>
      </p:sp>
      <p:sp>
        <p:nvSpPr>
          <p:cNvPr id="370" name="Google Shape;370;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25</a:t>
            </a:fld>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77" name="Google Shape;377;p38"/>
          <p:cNvSpPr txBox="1"/>
          <p:nvPr/>
        </p:nvSpPr>
        <p:spPr>
          <a:xfrm>
            <a:off x="326925" y="3327300"/>
            <a:ext cx="8463600" cy="11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Indiquez ici quel sera le territoire bénéficiaire de </a:t>
            </a:r>
            <a:r>
              <a:rPr lang="en" dirty="0" smtClean="0"/>
              <a:t>l’action.</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Il convient ici de préciser quelle sera la zone d’impact de votre action : commune, bassin, communauté de communes, département, </a:t>
            </a:r>
            <a:r>
              <a:rPr lang="en" dirty="0" smtClean="0"/>
              <a:t>région, etc</a:t>
            </a:r>
            <a:r>
              <a:rPr lang="en" dirty="0"/>
              <a:t>.</a:t>
            </a:r>
            <a:endParaRPr dirty="0"/>
          </a:p>
        </p:txBody>
      </p:sp>
      <p:pic>
        <p:nvPicPr>
          <p:cNvPr id="378" name="Google Shape;378;p38"/>
          <p:cNvPicPr preferRelativeResize="0"/>
          <p:nvPr/>
        </p:nvPicPr>
        <p:blipFill>
          <a:blip r:embed="rId3">
            <a:alphaModFix/>
          </a:blip>
          <a:stretch>
            <a:fillRect/>
          </a:stretch>
        </p:blipFill>
        <p:spPr>
          <a:xfrm>
            <a:off x="0" y="1364198"/>
            <a:ext cx="9130725" cy="1219726"/>
          </a:xfrm>
          <a:prstGeom prst="rect">
            <a:avLst/>
          </a:prstGeom>
          <a:noFill/>
          <a:ln>
            <a:noFill/>
          </a:ln>
        </p:spPr>
      </p:pic>
      <p:sp>
        <p:nvSpPr>
          <p:cNvPr id="379" name="Google Shape;379;p3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26</a:t>
            </a:fld>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85" name="Google Shape;385;p39"/>
          <p:cNvSpPr txBox="1"/>
          <p:nvPr/>
        </p:nvSpPr>
        <p:spPr>
          <a:xfrm>
            <a:off x="1875" y="4036525"/>
            <a:ext cx="9144000" cy="10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quels seront les éléments humains et matériels mobilisés pour votre action ou projet</a:t>
            </a:r>
            <a:endParaRPr/>
          </a:p>
          <a:p>
            <a:pPr marL="0" lvl="0" indent="0" algn="ctr" rtl="0">
              <a:spcBef>
                <a:spcPts val="0"/>
              </a:spcBef>
              <a:spcAft>
                <a:spcPts val="0"/>
              </a:spcAft>
              <a:buNone/>
            </a:pPr>
            <a:r>
              <a:rPr lang="en"/>
              <a:t>ATTENTION</a:t>
            </a:r>
            <a:endParaRPr/>
          </a:p>
          <a:p>
            <a:pPr marL="0" lvl="0" indent="0" algn="ctr" rtl="0">
              <a:spcBef>
                <a:spcPts val="0"/>
              </a:spcBef>
              <a:spcAft>
                <a:spcPts val="0"/>
              </a:spcAft>
              <a:buNone/>
            </a:pPr>
            <a:r>
              <a:rPr lang="en"/>
              <a:t>Un volontaire n’est pas un bénévole</a:t>
            </a:r>
            <a:endParaRPr/>
          </a:p>
        </p:txBody>
      </p:sp>
      <p:pic>
        <p:nvPicPr>
          <p:cNvPr id="386" name="Google Shape;386;p39"/>
          <p:cNvPicPr preferRelativeResize="0"/>
          <p:nvPr/>
        </p:nvPicPr>
        <p:blipFill>
          <a:blip r:embed="rId3">
            <a:alphaModFix/>
          </a:blip>
          <a:stretch>
            <a:fillRect/>
          </a:stretch>
        </p:blipFill>
        <p:spPr>
          <a:xfrm>
            <a:off x="152400" y="771450"/>
            <a:ext cx="8772450" cy="3265064"/>
          </a:xfrm>
          <a:prstGeom prst="rect">
            <a:avLst/>
          </a:prstGeom>
          <a:noFill/>
          <a:ln>
            <a:noFill/>
          </a:ln>
        </p:spPr>
      </p:pic>
      <p:sp>
        <p:nvSpPr>
          <p:cNvPr id="388" name="Google Shape;388;p3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27</a:t>
            </a:fld>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395" name="Google Shape;395;p40"/>
          <p:cNvPicPr preferRelativeResize="0"/>
          <p:nvPr/>
        </p:nvPicPr>
        <p:blipFill>
          <a:blip r:embed="rId3">
            <a:alphaModFix/>
          </a:blip>
          <a:stretch>
            <a:fillRect/>
          </a:stretch>
        </p:blipFill>
        <p:spPr>
          <a:xfrm>
            <a:off x="588450" y="684425"/>
            <a:ext cx="7385199" cy="5221600"/>
          </a:xfrm>
          <a:prstGeom prst="rect">
            <a:avLst/>
          </a:prstGeom>
          <a:noFill/>
          <a:ln>
            <a:noFill/>
          </a:ln>
        </p:spPr>
      </p:pic>
      <p:sp>
        <p:nvSpPr>
          <p:cNvPr id="396" name="Google Shape;396;p4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28</a:t>
            </a:fld>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404" name="Google Shape;404;p41"/>
          <p:cNvSpPr txBox="1"/>
          <p:nvPr/>
        </p:nvSpPr>
        <p:spPr>
          <a:xfrm>
            <a:off x="98250" y="3378150"/>
            <a:ext cx="8893200" cy="15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si la personne responsable du projet est la même que la personne responsable du dossier de subvention. Si tel n’est pas le cas, indiquez “non” et sélectionnez dans la liste qui apparaît la personne concernée. </a:t>
            </a:r>
            <a:endParaRPr/>
          </a:p>
          <a:p>
            <a:pPr marL="0" lvl="0" indent="0" algn="ctr" rtl="0">
              <a:spcBef>
                <a:spcPts val="0"/>
              </a:spcBef>
              <a:spcAft>
                <a:spcPts val="0"/>
              </a:spcAft>
              <a:buNone/>
            </a:pPr>
            <a:r>
              <a:rPr lang="en"/>
              <a:t>Si cette personne n’est pas dans la liste, il conviendra de l’ajouter manuellement via le bouton</a:t>
            </a:r>
            <a:endParaRPr/>
          </a:p>
        </p:txBody>
      </p:sp>
      <p:pic>
        <p:nvPicPr>
          <p:cNvPr id="406" name="Google Shape;406;p41"/>
          <p:cNvPicPr preferRelativeResize="0"/>
          <p:nvPr/>
        </p:nvPicPr>
        <p:blipFill>
          <a:blip r:embed="rId3">
            <a:alphaModFix/>
          </a:blip>
          <a:stretch>
            <a:fillRect/>
          </a:stretch>
        </p:blipFill>
        <p:spPr>
          <a:xfrm>
            <a:off x="98250" y="1332225"/>
            <a:ext cx="8893349" cy="945130"/>
          </a:xfrm>
          <a:prstGeom prst="rect">
            <a:avLst/>
          </a:prstGeom>
          <a:noFill/>
          <a:ln>
            <a:noFill/>
          </a:ln>
        </p:spPr>
      </p:pic>
      <p:pic>
        <p:nvPicPr>
          <p:cNvPr id="407" name="Google Shape;407;p41"/>
          <p:cNvPicPr preferRelativeResize="0"/>
          <p:nvPr/>
        </p:nvPicPr>
        <p:blipFill>
          <a:blip r:embed="rId4">
            <a:alphaModFix/>
          </a:blip>
          <a:stretch>
            <a:fillRect/>
          </a:stretch>
        </p:blipFill>
        <p:spPr>
          <a:xfrm>
            <a:off x="8357963" y="3991680"/>
            <a:ext cx="476250" cy="466725"/>
          </a:xfrm>
          <a:prstGeom prst="rect">
            <a:avLst/>
          </a:prstGeom>
          <a:noFill/>
          <a:ln>
            <a:noFill/>
          </a:ln>
        </p:spPr>
      </p:pic>
      <p:sp>
        <p:nvSpPr>
          <p:cNvPr id="408" name="Google Shape;408;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29</a:t>
            </a:fld>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Une procédure dématérialisée</a:t>
            </a:r>
            <a:endParaRPr/>
          </a:p>
        </p:txBody>
      </p:sp>
      <p:sp>
        <p:nvSpPr>
          <p:cNvPr id="84" name="Google Shape;84;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Si vous êtes habitué aux demandes </a:t>
            </a:r>
            <a:r>
              <a:rPr lang="en" dirty="0" smtClean="0"/>
              <a:t>de subvention sous </a:t>
            </a:r>
            <a:r>
              <a:rPr lang="en" dirty="0"/>
              <a:t>format papier, sachez que le téléservice “Le Compte Asso” est une version dématérialisée du </a:t>
            </a:r>
            <a:r>
              <a:rPr lang="en" dirty="0" smtClean="0"/>
              <a:t>formulaire cerfa </a:t>
            </a:r>
            <a:r>
              <a:rPr lang="en" dirty="0"/>
              <a:t>classique de demande de subvention.</a:t>
            </a:r>
            <a:endParaRPr dirty="0"/>
          </a:p>
          <a:p>
            <a:pPr marL="0" lvl="0" indent="0" algn="just" rtl="0">
              <a:spcBef>
                <a:spcPts val="1600"/>
              </a:spcBef>
              <a:spcAft>
                <a:spcPts val="0"/>
              </a:spcAft>
              <a:buNone/>
            </a:pPr>
            <a:r>
              <a:rPr lang="en" dirty="0"/>
              <a:t>Néanmoins, vous pouvez dans un premier temps remplir votre demande sur le </a:t>
            </a:r>
            <a:r>
              <a:rPr lang="en" dirty="0" smtClean="0"/>
              <a:t>cerfa n°12156*05, </a:t>
            </a:r>
            <a:r>
              <a:rPr lang="en" dirty="0"/>
              <a:t>vous n’aurez alors plus qu’à le saisir en ligne au moment souhaité.</a:t>
            </a:r>
            <a:endParaRPr dirty="0"/>
          </a:p>
          <a:p>
            <a:pPr marL="0" lvl="0" indent="0" algn="l" rtl="0">
              <a:spcBef>
                <a:spcPts val="1600"/>
              </a:spcBef>
              <a:spcAft>
                <a:spcPts val="1600"/>
              </a:spcAft>
              <a:buNone/>
            </a:pPr>
            <a:r>
              <a:rPr lang="en" dirty="0"/>
              <a:t>Pour le télécharger, </a:t>
            </a:r>
            <a:r>
              <a:rPr lang="en" u="sng" dirty="0">
                <a:solidFill>
                  <a:schemeClr val="hlink"/>
                </a:solidFill>
                <a:hlinkClick r:id="rId3"/>
              </a:rPr>
              <a:t>cliquez ici</a:t>
            </a:r>
            <a:endParaRPr dirty="0"/>
          </a:p>
        </p:txBody>
      </p:sp>
      <p:sp>
        <p:nvSpPr>
          <p:cNvPr id="86" name="Google Shape;86;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a:t>
            </a:fld>
            <a:endParaRPr b="1"/>
          </a:p>
        </p:txBody>
      </p:sp>
      <p:pic>
        <p:nvPicPr>
          <p:cNvPr id="7" name="Image 6" descr="Logo MENJ FDVA.jpg"/>
          <p:cNvPicPr>
            <a:picLocks noChangeAspect="1"/>
          </p:cNvPicPr>
          <p:nvPr/>
        </p:nvPicPr>
        <p:blipFill>
          <a:blip r:embed="rId4"/>
          <a:stretch>
            <a:fillRect/>
          </a:stretch>
        </p:blipFill>
        <p:spPr>
          <a:xfrm>
            <a:off x="7236296" y="339502"/>
            <a:ext cx="1524000" cy="10382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415" name="Google Shape;415;p42"/>
          <p:cNvPicPr preferRelativeResize="0"/>
          <p:nvPr/>
        </p:nvPicPr>
        <p:blipFill>
          <a:blip r:embed="rId3">
            <a:alphaModFix/>
          </a:blip>
          <a:stretch>
            <a:fillRect/>
          </a:stretch>
        </p:blipFill>
        <p:spPr>
          <a:xfrm>
            <a:off x="494025" y="312375"/>
            <a:ext cx="7274732" cy="5143500"/>
          </a:xfrm>
          <a:prstGeom prst="rect">
            <a:avLst/>
          </a:prstGeom>
          <a:noFill/>
          <a:ln>
            <a:noFill/>
          </a:ln>
        </p:spPr>
      </p:pic>
      <p:sp>
        <p:nvSpPr>
          <p:cNvPr id="416" name="Google Shape;416;p42"/>
          <p:cNvSpPr txBox="1"/>
          <p:nvPr/>
        </p:nvSpPr>
        <p:spPr>
          <a:xfrm>
            <a:off x="501275" y="784600"/>
            <a:ext cx="4082700" cy="9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ATTENTION</a:t>
            </a:r>
            <a:endParaRPr b="1"/>
          </a:p>
          <a:p>
            <a:pPr marL="0" lvl="0" indent="0" algn="just" rtl="0">
              <a:spcBef>
                <a:spcPts val="0"/>
              </a:spcBef>
              <a:spcAft>
                <a:spcPts val="0"/>
              </a:spcAft>
              <a:buNone/>
            </a:pPr>
            <a:r>
              <a:rPr lang="en"/>
              <a:t>Il est important de bien saisir tous les co-financements demandés au titre de l’année N</a:t>
            </a:r>
            <a:endParaRPr/>
          </a:p>
        </p:txBody>
      </p:sp>
      <p:sp>
        <p:nvSpPr>
          <p:cNvPr id="417" name="Google Shape;417;p4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30</a:t>
            </a:fld>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423" name="Google Shape;423;p43"/>
          <p:cNvPicPr preferRelativeResize="0"/>
          <p:nvPr/>
        </p:nvPicPr>
        <p:blipFill>
          <a:blip r:embed="rId3">
            <a:alphaModFix/>
          </a:blip>
          <a:stretch>
            <a:fillRect/>
          </a:stretch>
        </p:blipFill>
        <p:spPr>
          <a:xfrm>
            <a:off x="152400" y="867276"/>
            <a:ext cx="8839197" cy="2698649"/>
          </a:xfrm>
          <a:prstGeom prst="rect">
            <a:avLst/>
          </a:prstGeom>
          <a:noFill/>
          <a:ln>
            <a:noFill/>
          </a:ln>
        </p:spPr>
      </p:pic>
      <p:pic>
        <p:nvPicPr>
          <p:cNvPr id="425" name="Google Shape;425;p43"/>
          <p:cNvPicPr preferRelativeResize="0"/>
          <p:nvPr/>
        </p:nvPicPr>
        <p:blipFill>
          <a:blip r:embed="rId4">
            <a:alphaModFix/>
          </a:blip>
          <a:stretch>
            <a:fillRect/>
          </a:stretch>
        </p:blipFill>
        <p:spPr>
          <a:xfrm>
            <a:off x="152400" y="4546524"/>
            <a:ext cx="8839196" cy="423047"/>
          </a:xfrm>
          <a:prstGeom prst="rect">
            <a:avLst/>
          </a:prstGeom>
          <a:noFill/>
          <a:ln>
            <a:noFill/>
          </a:ln>
        </p:spPr>
      </p:pic>
      <p:sp>
        <p:nvSpPr>
          <p:cNvPr id="426" name="Google Shape;426;p43"/>
          <p:cNvSpPr txBox="1"/>
          <p:nvPr/>
        </p:nvSpPr>
        <p:spPr>
          <a:xfrm>
            <a:off x="2459063" y="3565925"/>
            <a:ext cx="4409700" cy="8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Remplir le budget prévisionnel de l’année N</a:t>
            </a:r>
            <a:r>
              <a:rPr lang="en" dirty="0" smtClean="0"/>
              <a:t>.</a:t>
            </a:r>
            <a:endParaRPr dirty="0"/>
          </a:p>
        </p:txBody>
      </p:sp>
      <p:sp>
        <p:nvSpPr>
          <p:cNvPr id="427" name="Google Shape;427;p43"/>
          <p:cNvSpPr txBox="1"/>
          <p:nvPr/>
        </p:nvSpPr>
        <p:spPr>
          <a:xfrm>
            <a:off x="7399125" y="3717075"/>
            <a:ext cx="1605600" cy="678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Les subventions apparaîtront automatiquement</a:t>
            </a:r>
            <a:endParaRPr/>
          </a:p>
        </p:txBody>
      </p:sp>
      <p:cxnSp>
        <p:nvCxnSpPr>
          <p:cNvPr id="428" name="Google Shape;428;p43"/>
          <p:cNvCxnSpPr>
            <a:stCxn id="427" idx="0"/>
          </p:cNvCxnSpPr>
          <p:nvPr/>
        </p:nvCxnSpPr>
        <p:spPr>
          <a:xfrm rot="10800000">
            <a:off x="7569825" y="2135775"/>
            <a:ext cx="632100" cy="1581300"/>
          </a:xfrm>
          <a:prstGeom prst="straightConnector1">
            <a:avLst/>
          </a:prstGeom>
          <a:noFill/>
          <a:ln w="9525" cap="flat" cmpd="sng">
            <a:solidFill>
              <a:schemeClr val="dk2"/>
            </a:solidFill>
            <a:prstDash val="solid"/>
            <a:round/>
            <a:headEnd type="none" w="med" len="med"/>
            <a:tailEnd type="triangle" w="med" len="med"/>
          </a:ln>
        </p:spPr>
      </p:cxnSp>
      <p:sp>
        <p:nvSpPr>
          <p:cNvPr id="429" name="Google Shape;429;p43"/>
          <p:cNvSpPr txBox="1"/>
          <p:nvPr/>
        </p:nvSpPr>
        <p:spPr>
          <a:xfrm>
            <a:off x="152400" y="3717075"/>
            <a:ext cx="2259360" cy="678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smtClean="0"/>
              <a:t>En principe, il </a:t>
            </a:r>
            <a:r>
              <a:rPr lang="en" dirty="0"/>
              <a:t>ne doit pas y avoir </a:t>
            </a:r>
            <a:r>
              <a:rPr lang="en" dirty="0" smtClean="0"/>
              <a:t>d’excédent, ni d’insuffisance prévisionnelle (déficit)</a:t>
            </a:r>
            <a:endParaRPr dirty="0"/>
          </a:p>
        </p:txBody>
      </p:sp>
      <p:cxnSp>
        <p:nvCxnSpPr>
          <p:cNvPr id="430" name="Google Shape;430;p43"/>
          <p:cNvCxnSpPr/>
          <p:nvPr/>
        </p:nvCxnSpPr>
        <p:spPr>
          <a:xfrm>
            <a:off x="1532875" y="4278975"/>
            <a:ext cx="1598965" cy="597031"/>
          </a:xfrm>
          <a:prstGeom prst="straightConnector1">
            <a:avLst/>
          </a:prstGeom>
          <a:noFill/>
          <a:ln w="9525" cap="flat" cmpd="sng">
            <a:solidFill>
              <a:schemeClr val="dk2"/>
            </a:solidFill>
            <a:prstDash val="solid"/>
            <a:round/>
            <a:headEnd type="none" w="med" len="med"/>
            <a:tailEnd type="triangle" w="med" len="med"/>
          </a:ln>
        </p:spPr>
      </p:cxnSp>
      <p:sp>
        <p:nvSpPr>
          <p:cNvPr id="431" name="Google Shape;431;p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31</a:t>
            </a:fld>
            <a:endParaRPr b="1"/>
          </a:p>
        </p:txBody>
      </p:sp>
      <p:cxnSp>
        <p:nvCxnSpPr>
          <p:cNvPr id="12" name="Google Shape;430;p43"/>
          <p:cNvCxnSpPr/>
          <p:nvPr/>
        </p:nvCxnSpPr>
        <p:spPr>
          <a:xfrm>
            <a:off x="1835696" y="4299942"/>
            <a:ext cx="2952328" cy="504056"/>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437" name="Google Shape;437;p44"/>
          <p:cNvSpPr txBox="1"/>
          <p:nvPr/>
        </p:nvSpPr>
        <p:spPr>
          <a:xfrm>
            <a:off x="261525" y="1179825"/>
            <a:ext cx="87432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t>Une fois votre demande complète, le statut change et l’état de saisie apparaît comme </a:t>
            </a:r>
            <a:r>
              <a:rPr lang="en" b="1" dirty="0" smtClean="0"/>
              <a:t>“Complet</a:t>
            </a:r>
            <a:r>
              <a:rPr lang="en" b="1" dirty="0"/>
              <a:t>”</a:t>
            </a:r>
            <a:endParaRPr b="1" dirty="0"/>
          </a:p>
        </p:txBody>
      </p:sp>
      <p:pic>
        <p:nvPicPr>
          <p:cNvPr id="439" name="Google Shape;439;p44"/>
          <p:cNvPicPr preferRelativeResize="0"/>
          <p:nvPr/>
        </p:nvPicPr>
        <p:blipFill>
          <a:blip r:embed="rId3">
            <a:alphaModFix/>
          </a:blip>
          <a:stretch>
            <a:fillRect/>
          </a:stretch>
        </p:blipFill>
        <p:spPr>
          <a:xfrm>
            <a:off x="152400" y="1715838"/>
            <a:ext cx="8839199" cy="1395100"/>
          </a:xfrm>
          <a:prstGeom prst="rect">
            <a:avLst/>
          </a:prstGeom>
          <a:noFill/>
          <a:ln>
            <a:noFill/>
          </a:ln>
        </p:spPr>
      </p:pic>
      <p:pic>
        <p:nvPicPr>
          <p:cNvPr id="440" name="Google Shape;440;p44"/>
          <p:cNvPicPr preferRelativeResize="0"/>
          <p:nvPr/>
        </p:nvPicPr>
        <p:blipFill>
          <a:blip r:embed="rId4">
            <a:alphaModFix/>
          </a:blip>
          <a:stretch>
            <a:fillRect/>
          </a:stretch>
        </p:blipFill>
        <p:spPr>
          <a:xfrm>
            <a:off x="5136050" y="2369750"/>
            <a:ext cx="817275" cy="263423"/>
          </a:xfrm>
          <a:prstGeom prst="rect">
            <a:avLst/>
          </a:prstGeom>
          <a:noFill/>
          <a:ln>
            <a:noFill/>
          </a:ln>
        </p:spPr>
      </p:pic>
      <p:cxnSp>
        <p:nvCxnSpPr>
          <p:cNvPr id="441" name="Google Shape;441;p44"/>
          <p:cNvCxnSpPr/>
          <p:nvPr/>
        </p:nvCxnSpPr>
        <p:spPr>
          <a:xfrm flipH="1">
            <a:off x="5768350" y="1554675"/>
            <a:ext cx="646500" cy="842700"/>
          </a:xfrm>
          <a:prstGeom prst="straightConnector1">
            <a:avLst/>
          </a:prstGeom>
          <a:noFill/>
          <a:ln w="9525" cap="flat" cmpd="sng">
            <a:solidFill>
              <a:schemeClr val="dk2"/>
            </a:solidFill>
            <a:prstDash val="solid"/>
            <a:round/>
            <a:headEnd type="none" w="med" len="med"/>
            <a:tailEnd type="triangle" w="med" len="med"/>
          </a:ln>
        </p:spPr>
      </p:cxnSp>
      <p:sp>
        <p:nvSpPr>
          <p:cNvPr id="442" name="Google Shape;442;p44"/>
          <p:cNvSpPr txBox="1"/>
          <p:nvPr/>
        </p:nvSpPr>
        <p:spPr>
          <a:xfrm>
            <a:off x="414100" y="3312775"/>
            <a:ext cx="8216400" cy="13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t>Une </a:t>
            </a:r>
            <a:r>
              <a:rPr lang="en" b="1" dirty="0"/>
              <a:t>fois votre demande complète, cliquez sur </a:t>
            </a:r>
            <a:r>
              <a:rPr lang="en" b="1" dirty="0" smtClean="0"/>
              <a:t> “SUIVANT” </a:t>
            </a:r>
            <a:r>
              <a:rPr lang="en" b="1" dirty="0"/>
              <a:t>pour passer à l’étape 5</a:t>
            </a:r>
            <a:endParaRPr b="1" dirty="0"/>
          </a:p>
        </p:txBody>
      </p:sp>
      <p:sp>
        <p:nvSpPr>
          <p:cNvPr id="443" name="Google Shape;443;p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32</a:t>
            </a:fld>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5/5</a:t>
            </a:r>
            <a:endParaRPr/>
          </a:p>
        </p:txBody>
      </p:sp>
      <p:sp>
        <p:nvSpPr>
          <p:cNvPr id="449" name="Google Shape;449;p45"/>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n°5 : Attestation et Soumission</a:t>
            </a:r>
            <a:endParaRPr sz="2400" b="1"/>
          </a:p>
        </p:txBody>
      </p:sp>
      <p:pic>
        <p:nvPicPr>
          <p:cNvPr id="451" name="Google Shape;451;p45"/>
          <p:cNvPicPr preferRelativeResize="0"/>
          <p:nvPr/>
        </p:nvPicPr>
        <p:blipFill>
          <a:blip r:embed="rId3">
            <a:alphaModFix/>
          </a:blip>
          <a:stretch>
            <a:fillRect/>
          </a:stretch>
        </p:blipFill>
        <p:spPr>
          <a:xfrm>
            <a:off x="152400" y="2310000"/>
            <a:ext cx="8839204" cy="630325"/>
          </a:xfrm>
          <a:prstGeom prst="rect">
            <a:avLst/>
          </a:prstGeom>
          <a:noFill/>
          <a:ln>
            <a:noFill/>
          </a:ln>
        </p:spPr>
      </p:pic>
      <p:sp>
        <p:nvSpPr>
          <p:cNvPr id="452" name="Google Shape;452;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33</a:t>
            </a:fld>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5/5</a:t>
            </a:r>
            <a:endParaRPr/>
          </a:p>
        </p:txBody>
      </p:sp>
      <p:pic>
        <p:nvPicPr>
          <p:cNvPr id="459" name="Google Shape;459;p46"/>
          <p:cNvPicPr preferRelativeResize="0"/>
          <p:nvPr/>
        </p:nvPicPr>
        <p:blipFill rotWithShape="1">
          <a:blip r:embed="rId3">
            <a:alphaModFix/>
          </a:blip>
          <a:srcRect/>
          <a:stretch/>
        </p:blipFill>
        <p:spPr>
          <a:xfrm>
            <a:off x="0" y="771550"/>
            <a:ext cx="9144001" cy="2601388"/>
          </a:xfrm>
          <a:prstGeom prst="rect">
            <a:avLst/>
          </a:prstGeom>
          <a:noFill/>
          <a:ln>
            <a:noFill/>
          </a:ln>
        </p:spPr>
      </p:pic>
      <p:sp>
        <p:nvSpPr>
          <p:cNvPr id="460" name="Google Shape;460;p46"/>
          <p:cNvSpPr txBox="1"/>
          <p:nvPr/>
        </p:nvSpPr>
        <p:spPr>
          <a:xfrm>
            <a:off x="174350" y="3674538"/>
            <a:ext cx="1518300" cy="74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Indiquez le lieu de réalisation de la demande</a:t>
            </a:r>
            <a:endParaRPr dirty="0"/>
          </a:p>
        </p:txBody>
      </p:sp>
      <p:cxnSp>
        <p:nvCxnSpPr>
          <p:cNvPr id="461" name="Google Shape;461;p46"/>
          <p:cNvCxnSpPr>
            <a:stCxn id="460" idx="0"/>
          </p:cNvCxnSpPr>
          <p:nvPr/>
        </p:nvCxnSpPr>
        <p:spPr>
          <a:xfrm rot="10800000" flipH="1">
            <a:off x="933500" y="2998938"/>
            <a:ext cx="214200" cy="675600"/>
          </a:xfrm>
          <a:prstGeom prst="straightConnector1">
            <a:avLst/>
          </a:prstGeom>
          <a:noFill/>
          <a:ln w="9525" cap="flat" cmpd="sng">
            <a:solidFill>
              <a:schemeClr val="dk2"/>
            </a:solidFill>
            <a:prstDash val="solid"/>
            <a:round/>
            <a:headEnd type="none" w="med" len="med"/>
            <a:tailEnd type="triangle" w="med" len="med"/>
          </a:ln>
        </p:spPr>
      </p:cxnSp>
      <p:sp>
        <p:nvSpPr>
          <p:cNvPr id="462" name="Google Shape;462;p46"/>
          <p:cNvSpPr txBox="1"/>
          <p:nvPr/>
        </p:nvSpPr>
        <p:spPr>
          <a:xfrm>
            <a:off x="5804600" y="1960038"/>
            <a:ext cx="27606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Sélectionnez l’option qui correspond à votre situation</a:t>
            </a:r>
            <a:endParaRPr/>
          </a:p>
        </p:txBody>
      </p:sp>
      <p:cxnSp>
        <p:nvCxnSpPr>
          <p:cNvPr id="463" name="Google Shape;463;p46"/>
          <p:cNvCxnSpPr>
            <a:stCxn id="462" idx="1"/>
          </p:cNvCxnSpPr>
          <p:nvPr/>
        </p:nvCxnSpPr>
        <p:spPr>
          <a:xfrm rot="10800000">
            <a:off x="1612700" y="2250738"/>
            <a:ext cx="4191900" cy="50700"/>
          </a:xfrm>
          <a:prstGeom prst="straightConnector1">
            <a:avLst/>
          </a:prstGeom>
          <a:noFill/>
          <a:ln w="9525" cap="flat" cmpd="sng">
            <a:solidFill>
              <a:schemeClr val="dk2"/>
            </a:solidFill>
            <a:prstDash val="solid"/>
            <a:round/>
            <a:headEnd type="none" w="med" len="med"/>
            <a:tailEnd type="triangle" w="med" len="med"/>
          </a:ln>
        </p:spPr>
      </p:cxnSp>
      <p:sp>
        <p:nvSpPr>
          <p:cNvPr id="464" name="Google Shape;464;p46"/>
          <p:cNvSpPr txBox="1"/>
          <p:nvPr/>
        </p:nvSpPr>
        <p:spPr>
          <a:xfrm>
            <a:off x="3595950" y="2395763"/>
            <a:ext cx="29643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Vérifiez que le montant demandé correspond à votre demande</a:t>
            </a:r>
            <a:endParaRPr/>
          </a:p>
        </p:txBody>
      </p:sp>
      <p:cxnSp>
        <p:nvCxnSpPr>
          <p:cNvPr id="465" name="Google Shape;465;p46"/>
          <p:cNvCxnSpPr/>
          <p:nvPr/>
        </p:nvCxnSpPr>
        <p:spPr>
          <a:xfrm rot="10800000">
            <a:off x="1692750" y="2512288"/>
            <a:ext cx="1954200" cy="79800"/>
          </a:xfrm>
          <a:prstGeom prst="straightConnector1">
            <a:avLst/>
          </a:prstGeom>
          <a:noFill/>
          <a:ln w="9525" cap="flat" cmpd="sng">
            <a:solidFill>
              <a:schemeClr val="dk2"/>
            </a:solidFill>
            <a:prstDash val="solid"/>
            <a:round/>
            <a:headEnd type="none" w="med" len="med"/>
            <a:tailEnd type="triangle" w="med" len="med"/>
          </a:ln>
        </p:spPr>
      </p:cxnSp>
      <p:sp>
        <p:nvSpPr>
          <p:cNvPr id="466" name="Google Shape;466;p46"/>
          <p:cNvSpPr txBox="1"/>
          <p:nvPr/>
        </p:nvSpPr>
        <p:spPr>
          <a:xfrm>
            <a:off x="1986938" y="3462038"/>
            <a:ext cx="3443400" cy="1184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Cliquez sur </a:t>
            </a:r>
            <a:r>
              <a:rPr lang="en" dirty="0" smtClean="0"/>
              <a:t>“VOIR LE RÉCAPITULATIF DE LA DEMANDE”. À </a:t>
            </a:r>
            <a:r>
              <a:rPr lang="en" dirty="0"/>
              <a:t>ce moment, une fenêtre apparaît avec le CERFA récapitulatif de demande de subvention : pensez à l’enregistrer pour le conserver.</a:t>
            </a:r>
            <a:endParaRPr dirty="0"/>
          </a:p>
          <a:p>
            <a:pPr marL="0" lvl="0" indent="0" algn="l" rtl="0">
              <a:spcBef>
                <a:spcPts val="0"/>
              </a:spcBef>
              <a:spcAft>
                <a:spcPts val="0"/>
              </a:spcAft>
              <a:buNone/>
            </a:pPr>
            <a:endParaRPr dirty="0"/>
          </a:p>
        </p:txBody>
      </p:sp>
      <p:cxnSp>
        <p:nvCxnSpPr>
          <p:cNvPr id="467" name="Google Shape;467;p46"/>
          <p:cNvCxnSpPr/>
          <p:nvPr/>
        </p:nvCxnSpPr>
        <p:spPr>
          <a:xfrm rot="10800000" flipH="1">
            <a:off x="3806775" y="3282263"/>
            <a:ext cx="501300" cy="305100"/>
          </a:xfrm>
          <a:prstGeom prst="straightConnector1">
            <a:avLst/>
          </a:prstGeom>
          <a:noFill/>
          <a:ln w="9525" cap="flat" cmpd="sng">
            <a:solidFill>
              <a:schemeClr val="dk2"/>
            </a:solidFill>
            <a:prstDash val="solid"/>
            <a:round/>
            <a:headEnd type="none" w="med" len="med"/>
            <a:tailEnd type="triangle" w="med" len="med"/>
          </a:ln>
        </p:spPr>
      </p:cxnSp>
      <p:pic>
        <p:nvPicPr>
          <p:cNvPr id="468" name="Google Shape;468;p46"/>
          <p:cNvPicPr preferRelativeResize="0"/>
          <p:nvPr/>
        </p:nvPicPr>
        <p:blipFill>
          <a:blip r:embed="rId4">
            <a:alphaModFix/>
          </a:blip>
          <a:stretch>
            <a:fillRect/>
          </a:stretch>
        </p:blipFill>
        <p:spPr>
          <a:xfrm>
            <a:off x="1351075" y="3014238"/>
            <a:ext cx="5819775" cy="238125"/>
          </a:xfrm>
          <a:prstGeom prst="rect">
            <a:avLst/>
          </a:prstGeom>
          <a:noFill/>
          <a:ln>
            <a:noFill/>
          </a:ln>
        </p:spPr>
      </p:pic>
      <p:sp>
        <p:nvSpPr>
          <p:cNvPr id="469" name="Google Shape;469;p46"/>
          <p:cNvSpPr txBox="1"/>
          <p:nvPr/>
        </p:nvSpPr>
        <p:spPr>
          <a:xfrm>
            <a:off x="5724128" y="3372938"/>
            <a:ext cx="3200722" cy="1362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dirty="0"/>
              <a:t>Cliquez à sur </a:t>
            </a:r>
            <a:r>
              <a:rPr lang="en" dirty="0" smtClean="0"/>
              <a:t>“TRANSMETTRE” </a:t>
            </a:r>
            <a:r>
              <a:rPr lang="en" dirty="0"/>
              <a:t>pour envoyer votre </a:t>
            </a:r>
            <a:r>
              <a:rPr lang="en" dirty="0" smtClean="0"/>
              <a:t>demande au service instructeur concerné. </a:t>
            </a:r>
            <a:r>
              <a:rPr lang="en" dirty="0"/>
              <a:t>Une fenêtre s’ouvre (vous pouvez à nouveau télécharger le CERFA). </a:t>
            </a:r>
            <a:endParaRPr lang="en" dirty="0" smtClean="0"/>
          </a:p>
          <a:p>
            <a:pPr marL="0" lvl="0" indent="0" algn="just" rtl="0">
              <a:spcBef>
                <a:spcPts val="0"/>
              </a:spcBef>
              <a:spcAft>
                <a:spcPts val="0"/>
              </a:spcAft>
              <a:buClr>
                <a:srgbClr val="000000"/>
              </a:buClr>
              <a:buSzPts val="1100"/>
              <a:buFont typeface="Arial"/>
              <a:buNone/>
            </a:pPr>
            <a:r>
              <a:rPr lang="en" dirty="0" smtClean="0"/>
              <a:t>Appuyez </a:t>
            </a:r>
            <a:r>
              <a:rPr lang="en" dirty="0"/>
              <a:t>ensuite sur </a:t>
            </a:r>
            <a:r>
              <a:rPr lang="en" dirty="0" smtClean="0"/>
              <a:t>“CONFIRMER LA TRANSMISSION”</a:t>
            </a:r>
            <a:endParaRPr dirty="0"/>
          </a:p>
        </p:txBody>
      </p:sp>
      <p:cxnSp>
        <p:nvCxnSpPr>
          <p:cNvPr id="470" name="Google Shape;470;p46"/>
          <p:cNvCxnSpPr/>
          <p:nvPr/>
        </p:nvCxnSpPr>
        <p:spPr>
          <a:xfrm rot="10800000" flipH="1">
            <a:off x="7787900" y="3289388"/>
            <a:ext cx="486900" cy="189000"/>
          </a:xfrm>
          <a:prstGeom prst="straightConnector1">
            <a:avLst/>
          </a:prstGeom>
          <a:noFill/>
          <a:ln w="9525" cap="flat" cmpd="sng">
            <a:solidFill>
              <a:schemeClr val="dk2"/>
            </a:solidFill>
            <a:prstDash val="solid"/>
            <a:round/>
            <a:headEnd type="none" w="med" len="med"/>
            <a:tailEnd type="triangle" w="med" len="med"/>
          </a:ln>
        </p:spPr>
      </p:cxnSp>
      <p:sp>
        <p:nvSpPr>
          <p:cNvPr id="471" name="Google Shape;471;p46"/>
          <p:cNvSpPr txBox="1">
            <a:spLocks noGrp="1"/>
          </p:cNvSpPr>
          <p:nvPr>
            <p:ph type="sldNum" idx="12"/>
          </p:nvPr>
        </p:nvSpPr>
        <p:spPr>
          <a:xfrm>
            <a:off x="8565191" y="477043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z="1100" b="1"/>
              <a:pPr marL="0" lvl="0" indent="0" algn="r" rtl="0">
                <a:spcBef>
                  <a:spcPts val="0"/>
                </a:spcBef>
                <a:spcAft>
                  <a:spcPts val="0"/>
                </a:spcAft>
                <a:buClr>
                  <a:srgbClr val="000000"/>
                </a:buClr>
                <a:buSzPts val="1100"/>
                <a:buFont typeface="Arial"/>
                <a:buNone/>
              </a:pPr>
              <a:t>34</a:t>
            </a:fld>
            <a:endParaRPr sz="11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 Compte Asso - </a:t>
            </a:r>
            <a:r>
              <a:rPr lang="en" dirty="0" smtClean="0"/>
              <a:t>suivi </a:t>
            </a:r>
            <a:r>
              <a:rPr lang="en" dirty="0"/>
              <a:t>des demandes </a:t>
            </a:r>
            <a:r>
              <a:rPr lang="en" dirty="0" smtClean="0"/>
              <a:t>terminées et transmises</a:t>
            </a:r>
            <a:endParaRPr dirty="0"/>
          </a:p>
        </p:txBody>
      </p:sp>
      <p:sp>
        <p:nvSpPr>
          <p:cNvPr id="478" name="Google Shape;478;p47"/>
          <p:cNvSpPr txBox="1"/>
          <p:nvPr/>
        </p:nvSpPr>
        <p:spPr>
          <a:xfrm>
            <a:off x="501275" y="1347614"/>
            <a:ext cx="8158500" cy="31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t>C’est terminé !!!</a:t>
            </a:r>
            <a:endParaRPr sz="2400" b="1" dirty="0"/>
          </a:p>
          <a:p>
            <a:pPr marL="0" lvl="0" indent="0" algn="just" rtl="0">
              <a:spcBef>
                <a:spcPts val="0"/>
              </a:spcBef>
              <a:spcAft>
                <a:spcPts val="0"/>
              </a:spcAft>
              <a:buNone/>
            </a:pPr>
            <a:endParaRPr sz="2400" b="1" dirty="0"/>
          </a:p>
          <a:p>
            <a:pPr marL="0" lvl="0" indent="0" algn="ctr" rtl="0">
              <a:spcBef>
                <a:spcPts val="0"/>
              </a:spcBef>
              <a:spcAft>
                <a:spcPts val="0"/>
              </a:spcAft>
              <a:buNone/>
            </a:pPr>
            <a:r>
              <a:rPr lang="en" dirty="0"/>
              <a:t>Votre demande de subvention est envoyée au service instructeur et vous êtes redirigé vers l’écran </a:t>
            </a:r>
            <a:r>
              <a:rPr lang="en" dirty="0" smtClean="0"/>
              <a:t>“SUIVI DES DOSSIERS” </a:t>
            </a:r>
            <a:r>
              <a:rPr lang="en" dirty="0"/>
              <a:t>de votre Compte Asso.</a:t>
            </a:r>
            <a:endParaRPr dirty="0"/>
          </a:p>
          <a:p>
            <a:pPr marL="0" lvl="0" indent="0" algn="ctr" rtl="0">
              <a:spcBef>
                <a:spcPts val="0"/>
              </a:spcBef>
              <a:spcAft>
                <a:spcPts val="0"/>
              </a:spcAft>
              <a:buNone/>
            </a:pPr>
            <a:r>
              <a:rPr lang="en" dirty="0"/>
              <a:t>Dans cet état, votre demande n’est plus </a:t>
            </a:r>
            <a:r>
              <a:rPr lang="en" dirty="0" smtClean="0"/>
              <a:t>modifiable.</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Vous pourrez suivre les changements d’étape directement depuis le </a:t>
            </a:r>
            <a:r>
              <a:rPr lang="en" dirty="0" smtClean="0"/>
              <a:t>Compte Asso.</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smtClean="0"/>
              <a:t>À </a:t>
            </a:r>
            <a:r>
              <a:rPr lang="en" dirty="0"/>
              <a:t>chaque changement ou demande de complément éventuel </a:t>
            </a:r>
            <a:r>
              <a:rPr lang="en" dirty="0" smtClean="0"/>
              <a:t>d’information de la part du serivce instructeur chargé de votre demande, </a:t>
            </a:r>
            <a:r>
              <a:rPr lang="en" dirty="0"/>
              <a:t>vous recevrez une notification sur l’adresse de messagerie que vous avez renseignée.</a:t>
            </a:r>
            <a:endParaRPr dirty="0"/>
          </a:p>
        </p:txBody>
      </p:sp>
      <p:sp>
        <p:nvSpPr>
          <p:cNvPr id="479" name="Google Shape;479;p4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35</a:t>
            </a:fld>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connexion</a:t>
            </a:r>
            <a:endParaRPr/>
          </a:p>
        </p:txBody>
      </p:sp>
      <p:sp>
        <p:nvSpPr>
          <p:cNvPr id="92" name="Google Shape;92;p16"/>
          <p:cNvSpPr txBox="1">
            <a:spLocks noGrp="1"/>
          </p:cNvSpPr>
          <p:nvPr>
            <p:ph type="body" idx="4294967295"/>
          </p:nvPr>
        </p:nvSpPr>
        <p:spPr>
          <a:xfrm>
            <a:off x="188875" y="690150"/>
            <a:ext cx="5891700" cy="39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Pour créer un compte, rendez-vous à l’adresse suivante : </a:t>
            </a:r>
            <a:r>
              <a:rPr lang="en" u="sng">
                <a:solidFill>
                  <a:schemeClr val="hlink"/>
                </a:solidFill>
                <a:hlinkClick r:id="rId3"/>
              </a:rPr>
              <a:t>https://lecompteasso.associations.gouv.fr/login</a:t>
            </a:r>
            <a:endParaRPr/>
          </a:p>
          <a:p>
            <a:pPr marL="0" lvl="0" indent="0" algn="l" rtl="0">
              <a:spcBef>
                <a:spcPts val="1600"/>
              </a:spcBef>
              <a:spcAft>
                <a:spcPts val="1600"/>
              </a:spcAft>
              <a:buNone/>
            </a:pPr>
            <a:endParaRPr/>
          </a:p>
        </p:txBody>
      </p:sp>
      <p:pic>
        <p:nvPicPr>
          <p:cNvPr id="94" name="Google Shape;94;p16"/>
          <p:cNvPicPr preferRelativeResize="0"/>
          <p:nvPr/>
        </p:nvPicPr>
        <p:blipFill>
          <a:blip r:embed="rId4">
            <a:alphaModFix/>
          </a:blip>
          <a:stretch>
            <a:fillRect/>
          </a:stretch>
        </p:blipFill>
        <p:spPr>
          <a:xfrm>
            <a:off x="294900" y="1607525"/>
            <a:ext cx="5679649" cy="3267200"/>
          </a:xfrm>
          <a:prstGeom prst="rect">
            <a:avLst/>
          </a:prstGeom>
          <a:noFill/>
          <a:ln>
            <a:noFill/>
          </a:ln>
        </p:spPr>
      </p:pic>
      <p:sp>
        <p:nvSpPr>
          <p:cNvPr id="95" name="Google Shape;95;p16"/>
          <p:cNvSpPr txBox="1"/>
          <p:nvPr/>
        </p:nvSpPr>
        <p:spPr>
          <a:xfrm>
            <a:off x="6385775" y="1816175"/>
            <a:ext cx="2491800" cy="1002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Si vous possédez déjà un compte, renseignez vos identifiants et cliquez sur le bouton “connexion”</a:t>
            </a:r>
            <a:endParaRPr/>
          </a:p>
        </p:txBody>
      </p:sp>
      <p:cxnSp>
        <p:nvCxnSpPr>
          <p:cNvPr id="96" name="Google Shape;96;p16"/>
          <p:cNvCxnSpPr>
            <a:stCxn id="95" idx="1"/>
          </p:cNvCxnSpPr>
          <p:nvPr/>
        </p:nvCxnSpPr>
        <p:spPr>
          <a:xfrm flipH="1">
            <a:off x="4010075" y="2317475"/>
            <a:ext cx="2375700" cy="261600"/>
          </a:xfrm>
          <a:prstGeom prst="straightConnector1">
            <a:avLst/>
          </a:prstGeom>
          <a:noFill/>
          <a:ln w="9525" cap="flat" cmpd="sng">
            <a:solidFill>
              <a:schemeClr val="dk2"/>
            </a:solidFill>
            <a:prstDash val="solid"/>
            <a:round/>
            <a:headEnd type="none" w="med" len="med"/>
            <a:tailEnd type="triangle" w="med" len="med"/>
          </a:ln>
        </p:spPr>
      </p:cxnSp>
      <p:cxnSp>
        <p:nvCxnSpPr>
          <p:cNvPr id="97" name="Google Shape;97;p16"/>
          <p:cNvCxnSpPr>
            <a:stCxn id="95" idx="1"/>
          </p:cNvCxnSpPr>
          <p:nvPr/>
        </p:nvCxnSpPr>
        <p:spPr>
          <a:xfrm flipH="1">
            <a:off x="4598675" y="2317475"/>
            <a:ext cx="1787100" cy="632100"/>
          </a:xfrm>
          <a:prstGeom prst="straightConnector1">
            <a:avLst/>
          </a:prstGeom>
          <a:noFill/>
          <a:ln w="9525" cap="flat" cmpd="sng">
            <a:solidFill>
              <a:schemeClr val="dk2"/>
            </a:solidFill>
            <a:prstDash val="solid"/>
            <a:round/>
            <a:headEnd type="none" w="med" len="med"/>
            <a:tailEnd type="triangle" w="med" len="med"/>
          </a:ln>
        </p:spPr>
      </p:cxnSp>
      <p:cxnSp>
        <p:nvCxnSpPr>
          <p:cNvPr id="98" name="Google Shape;98;p16"/>
          <p:cNvCxnSpPr>
            <a:stCxn id="95" idx="1"/>
          </p:cNvCxnSpPr>
          <p:nvPr/>
        </p:nvCxnSpPr>
        <p:spPr>
          <a:xfrm flipH="1">
            <a:off x="4918175" y="2317475"/>
            <a:ext cx="1467600" cy="1358400"/>
          </a:xfrm>
          <a:prstGeom prst="straightConnector1">
            <a:avLst/>
          </a:prstGeom>
          <a:noFill/>
          <a:ln w="9525" cap="flat" cmpd="sng">
            <a:solidFill>
              <a:schemeClr val="dk2"/>
            </a:solidFill>
            <a:prstDash val="solid"/>
            <a:round/>
            <a:headEnd type="none" w="med" len="med"/>
            <a:tailEnd type="triangle" w="med" len="med"/>
          </a:ln>
        </p:spPr>
      </p:cxnSp>
      <p:sp>
        <p:nvSpPr>
          <p:cNvPr id="99" name="Google Shape;99;p16"/>
          <p:cNvSpPr txBox="1"/>
          <p:nvPr/>
        </p:nvSpPr>
        <p:spPr>
          <a:xfrm>
            <a:off x="6480075" y="2903025"/>
            <a:ext cx="2491800" cy="1358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Si vous avez oublié votre mot de passe, cliquez sur ce bouton puis renseignez votre email dans la page suivante. Enfin, suivez la procédure indiquée</a:t>
            </a:r>
            <a:endParaRPr/>
          </a:p>
        </p:txBody>
      </p:sp>
      <p:cxnSp>
        <p:nvCxnSpPr>
          <p:cNvPr id="100" name="Google Shape;100;p16"/>
          <p:cNvCxnSpPr>
            <a:stCxn id="99" idx="1"/>
          </p:cNvCxnSpPr>
          <p:nvPr/>
        </p:nvCxnSpPr>
        <p:spPr>
          <a:xfrm rot="10800000">
            <a:off x="2391375" y="3332325"/>
            <a:ext cx="4088700" cy="249900"/>
          </a:xfrm>
          <a:prstGeom prst="straightConnector1">
            <a:avLst/>
          </a:prstGeom>
          <a:noFill/>
          <a:ln w="9525" cap="flat" cmpd="sng">
            <a:solidFill>
              <a:schemeClr val="dk2"/>
            </a:solidFill>
            <a:prstDash val="solid"/>
            <a:round/>
            <a:headEnd type="none" w="med" len="med"/>
            <a:tailEnd type="triangle" w="med" len="med"/>
          </a:ln>
        </p:spPr>
      </p:cxnSp>
      <p:sp>
        <p:nvSpPr>
          <p:cNvPr id="101" name="Google Shape;101;p16"/>
          <p:cNvSpPr txBox="1"/>
          <p:nvPr/>
        </p:nvSpPr>
        <p:spPr>
          <a:xfrm>
            <a:off x="6480075" y="4261425"/>
            <a:ext cx="2491800" cy="837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Si vous n’avez pas de compte, cliquez ici (voir diapo suivante)</a:t>
            </a:r>
            <a:endParaRPr/>
          </a:p>
        </p:txBody>
      </p:sp>
      <p:cxnSp>
        <p:nvCxnSpPr>
          <p:cNvPr id="102" name="Google Shape;102;p16"/>
          <p:cNvCxnSpPr>
            <a:stCxn id="101" idx="1"/>
          </p:cNvCxnSpPr>
          <p:nvPr/>
        </p:nvCxnSpPr>
        <p:spPr>
          <a:xfrm rot="10800000">
            <a:off x="5044575" y="4598625"/>
            <a:ext cx="1435500" cy="81300"/>
          </a:xfrm>
          <a:prstGeom prst="straightConnector1">
            <a:avLst/>
          </a:prstGeom>
          <a:noFill/>
          <a:ln w="9525" cap="flat" cmpd="sng">
            <a:solidFill>
              <a:schemeClr val="dk2"/>
            </a:solidFill>
            <a:prstDash val="solid"/>
            <a:round/>
            <a:headEnd type="none" w="med" len="med"/>
            <a:tailEnd type="triangle" w="med" len="med"/>
          </a:ln>
        </p:spPr>
      </p:cxnSp>
      <p:sp>
        <p:nvSpPr>
          <p:cNvPr id="103" name="Google Shape;103;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a:t>
            </a:fld>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création de compte</a:t>
            </a:r>
            <a:endParaRPr/>
          </a:p>
        </p:txBody>
      </p:sp>
      <p:sp>
        <p:nvSpPr>
          <p:cNvPr id="109" name="Google Shape;109;p17"/>
          <p:cNvSpPr txBox="1">
            <a:spLocks noGrp="1"/>
          </p:cNvSpPr>
          <p:nvPr>
            <p:ph type="body" idx="4294967295"/>
          </p:nvPr>
        </p:nvSpPr>
        <p:spPr>
          <a:xfrm>
            <a:off x="210100" y="704300"/>
            <a:ext cx="5891700" cy="39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11" name="Google Shape;111;p17"/>
          <p:cNvSpPr txBox="1"/>
          <p:nvPr/>
        </p:nvSpPr>
        <p:spPr>
          <a:xfrm>
            <a:off x="6224350" y="1247350"/>
            <a:ext cx="2491800" cy="1002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Renseignez tous les champs puis cliquez sur </a:t>
            </a:r>
            <a:r>
              <a:rPr lang="en" dirty="0" smtClean="0"/>
              <a:t>“CRÉER CE COMPTE”</a:t>
            </a:r>
            <a:endParaRPr dirty="0"/>
          </a:p>
        </p:txBody>
      </p:sp>
      <p:pic>
        <p:nvPicPr>
          <p:cNvPr id="112" name="Google Shape;112;p17"/>
          <p:cNvPicPr preferRelativeResize="0"/>
          <p:nvPr/>
        </p:nvPicPr>
        <p:blipFill>
          <a:blip r:embed="rId3">
            <a:alphaModFix/>
          </a:blip>
          <a:stretch>
            <a:fillRect/>
          </a:stretch>
        </p:blipFill>
        <p:spPr>
          <a:xfrm>
            <a:off x="154074" y="803000"/>
            <a:ext cx="5168184" cy="4219650"/>
          </a:xfrm>
          <a:prstGeom prst="rect">
            <a:avLst/>
          </a:prstGeom>
          <a:noFill/>
          <a:ln>
            <a:noFill/>
          </a:ln>
        </p:spPr>
      </p:pic>
      <p:cxnSp>
        <p:nvCxnSpPr>
          <p:cNvPr id="113" name="Google Shape;113;p17"/>
          <p:cNvCxnSpPr>
            <a:stCxn id="111" idx="1"/>
          </p:cNvCxnSpPr>
          <p:nvPr/>
        </p:nvCxnSpPr>
        <p:spPr>
          <a:xfrm flipH="1">
            <a:off x="4685050" y="1748650"/>
            <a:ext cx="1539300" cy="1905300"/>
          </a:xfrm>
          <a:prstGeom prst="straightConnector1">
            <a:avLst/>
          </a:prstGeom>
          <a:noFill/>
          <a:ln w="9525" cap="flat" cmpd="sng">
            <a:solidFill>
              <a:schemeClr val="dk2"/>
            </a:solidFill>
            <a:prstDash val="solid"/>
            <a:round/>
            <a:headEnd type="none" w="med" len="med"/>
            <a:tailEnd type="triangle" w="med" len="med"/>
          </a:ln>
        </p:spPr>
      </p:cxnSp>
      <p:sp>
        <p:nvSpPr>
          <p:cNvPr id="114" name="Google Shape;114;p17"/>
          <p:cNvSpPr txBox="1"/>
          <p:nvPr/>
        </p:nvSpPr>
        <p:spPr>
          <a:xfrm>
            <a:off x="5695350" y="3141275"/>
            <a:ext cx="3309300" cy="183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Ensuite, rendez-vous sur votre boîte de messagerie (selon l’adresse mail déclarée) et cliquez sur le lien de validation envoyé</a:t>
            </a:r>
            <a:endParaRPr dirty="0"/>
          </a:p>
          <a:p>
            <a:pPr marL="0" lvl="0" indent="0" algn="ctr" rtl="0">
              <a:spcBef>
                <a:spcPts val="0"/>
              </a:spcBef>
              <a:spcAft>
                <a:spcPts val="0"/>
              </a:spcAft>
              <a:buNone/>
            </a:pPr>
            <a:r>
              <a:rPr lang="en" b="1" dirty="0"/>
              <a:t>ATTENTION</a:t>
            </a:r>
            <a:endParaRPr b="1" dirty="0"/>
          </a:p>
          <a:p>
            <a:pPr marL="0" lvl="0" indent="0" algn="ctr" rtl="0">
              <a:spcBef>
                <a:spcPts val="0"/>
              </a:spcBef>
              <a:spcAft>
                <a:spcPts val="0"/>
              </a:spcAft>
              <a:buNone/>
            </a:pPr>
            <a:r>
              <a:rPr lang="en" b="1" dirty="0"/>
              <a:t>il est possible que le mail ait été placé dans le dossier indésirable (spam)</a:t>
            </a:r>
            <a:endParaRPr b="1" dirty="0"/>
          </a:p>
        </p:txBody>
      </p:sp>
      <p:sp>
        <p:nvSpPr>
          <p:cNvPr id="115" name="Google Shape;11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5</a:t>
            </a:fld>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ajouter une association</a:t>
            </a:r>
            <a:endParaRPr/>
          </a:p>
        </p:txBody>
      </p:sp>
      <p:pic>
        <p:nvPicPr>
          <p:cNvPr id="121" name="Google Shape;121;p18"/>
          <p:cNvPicPr preferRelativeResize="0"/>
          <p:nvPr/>
        </p:nvPicPr>
        <p:blipFill>
          <a:blip r:embed="rId3">
            <a:alphaModFix/>
          </a:blip>
          <a:stretch>
            <a:fillRect/>
          </a:stretch>
        </p:blipFill>
        <p:spPr>
          <a:xfrm>
            <a:off x="152400" y="771450"/>
            <a:ext cx="8839199" cy="1136626"/>
          </a:xfrm>
          <a:prstGeom prst="rect">
            <a:avLst/>
          </a:prstGeom>
          <a:noFill/>
          <a:ln>
            <a:noFill/>
          </a:ln>
        </p:spPr>
      </p:pic>
      <p:sp>
        <p:nvSpPr>
          <p:cNvPr id="122" name="Google Shape;122;p18"/>
          <p:cNvSpPr txBox="1"/>
          <p:nvPr/>
        </p:nvSpPr>
        <p:spPr>
          <a:xfrm>
            <a:off x="424500" y="1910250"/>
            <a:ext cx="8185800" cy="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Saisir le numéro RNA (</a:t>
            </a:r>
            <a:r>
              <a:rPr lang="en" dirty="0" smtClean="0"/>
              <a:t>W.....……. </a:t>
            </a:r>
            <a:r>
              <a:rPr lang="en" dirty="0"/>
              <a:t>de votre association puis cliquez sur la loupe</a:t>
            </a:r>
            <a:endParaRPr dirty="0"/>
          </a:p>
          <a:p>
            <a:pPr marL="0" lvl="0" indent="0" algn="l" rtl="0">
              <a:spcBef>
                <a:spcPts val="0"/>
              </a:spcBef>
              <a:spcAft>
                <a:spcPts val="0"/>
              </a:spcAft>
              <a:buNone/>
            </a:pPr>
            <a:r>
              <a:rPr lang="en" dirty="0"/>
              <a:t>Pour savoir </a:t>
            </a:r>
            <a:r>
              <a:rPr lang="en" dirty="0" smtClean="0"/>
              <a:t>où </a:t>
            </a:r>
            <a:r>
              <a:rPr lang="en" dirty="0"/>
              <a:t>trouver ces informations, reportez-vous au document Foire Aux Questions</a:t>
            </a:r>
            <a:endParaRPr dirty="0"/>
          </a:p>
        </p:txBody>
      </p:sp>
      <p:cxnSp>
        <p:nvCxnSpPr>
          <p:cNvPr id="123" name="Google Shape;123;p18"/>
          <p:cNvCxnSpPr/>
          <p:nvPr/>
        </p:nvCxnSpPr>
        <p:spPr>
          <a:xfrm rot="10800000" flipH="1">
            <a:off x="6827350" y="1641425"/>
            <a:ext cx="1577700" cy="47400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18"/>
          <p:cNvCxnSpPr/>
          <p:nvPr/>
        </p:nvCxnSpPr>
        <p:spPr>
          <a:xfrm rot="10800000">
            <a:off x="1570650" y="1655600"/>
            <a:ext cx="424500" cy="353700"/>
          </a:xfrm>
          <a:prstGeom prst="straightConnector1">
            <a:avLst/>
          </a:prstGeom>
          <a:noFill/>
          <a:ln w="9525" cap="flat" cmpd="sng">
            <a:solidFill>
              <a:schemeClr val="dk2"/>
            </a:solidFill>
            <a:prstDash val="solid"/>
            <a:round/>
            <a:headEnd type="none" w="med" len="med"/>
            <a:tailEnd type="triangle" w="med" len="med"/>
          </a:ln>
        </p:spPr>
      </p:cxnSp>
      <p:sp>
        <p:nvSpPr>
          <p:cNvPr id="125" name="Google Shape;125;p18"/>
          <p:cNvSpPr txBox="1"/>
          <p:nvPr/>
        </p:nvSpPr>
        <p:spPr>
          <a:xfrm>
            <a:off x="7046100" y="2691025"/>
            <a:ext cx="1945500" cy="191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t>Vérifiez qu’il s’agit bien de votre association, indiquez si le SIREN qui s’affiche est bien celui de votre association puis cliquez sur </a:t>
            </a:r>
            <a:r>
              <a:rPr lang="en" dirty="0" smtClean="0"/>
              <a:t>“VALIDER”.</a:t>
            </a:r>
            <a:endParaRPr dirty="0"/>
          </a:p>
          <a:p>
            <a:pPr marL="0" lvl="0" indent="0" algn="just" rtl="0">
              <a:spcBef>
                <a:spcPts val="0"/>
              </a:spcBef>
              <a:spcAft>
                <a:spcPts val="0"/>
              </a:spcAft>
              <a:buNone/>
            </a:pPr>
            <a:endParaRPr dirty="0"/>
          </a:p>
        </p:txBody>
      </p:sp>
      <p:pic>
        <p:nvPicPr>
          <p:cNvPr id="126" name="Google Shape;126;p18"/>
          <p:cNvPicPr preferRelativeResize="0"/>
          <p:nvPr/>
        </p:nvPicPr>
        <p:blipFill>
          <a:blip r:embed="rId4">
            <a:alphaModFix/>
          </a:blip>
          <a:stretch>
            <a:fillRect/>
          </a:stretch>
        </p:blipFill>
        <p:spPr>
          <a:xfrm>
            <a:off x="152400" y="2665350"/>
            <a:ext cx="6720650" cy="1961447"/>
          </a:xfrm>
          <a:prstGeom prst="rect">
            <a:avLst/>
          </a:prstGeom>
          <a:noFill/>
          <a:ln>
            <a:noFill/>
          </a:ln>
        </p:spPr>
      </p:pic>
      <p:cxnSp>
        <p:nvCxnSpPr>
          <p:cNvPr id="127" name="Google Shape;127;p18"/>
          <p:cNvCxnSpPr>
            <a:stCxn id="125" idx="1"/>
          </p:cNvCxnSpPr>
          <p:nvPr/>
        </p:nvCxnSpPr>
        <p:spPr>
          <a:xfrm flipH="1">
            <a:off x="4067400" y="3646075"/>
            <a:ext cx="2978700" cy="734100"/>
          </a:xfrm>
          <a:prstGeom prst="straightConnector1">
            <a:avLst/>
          </a:prstGeom>
          <a:noFill/>
          <a:ln w="9525" cap="flat" cmpd="sng">
            <a:solidFill>
              <a:schemeClr val="dk2"/>
            </a:solidFill>
            <a:prstDash val="solid"/>
            <a:round/>
            <a:headEnd type="none" w="med" len="med"/>
            <a:tailEnd type="triangle" w="med" len="med"/>
          </a:ln>
        </p:spPr>
      </p:cxnSp>
      <p:sp>
        <p:nvSpPr>
          <p:cNvPr id="128" name="Google Shape;128;p18"/>
          <p:cNvSpPr txBox="1"/>
          <p:nvPr/>
        </p:nvSpPr>
        <p:spPr>
          <a:xfrm>
            <a:off x="152275" y="4577500"/>
            <a:ext cx="6720600" cy="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dirty="0"/>
              <a:t>Si le SIREN n’est pas le bon, contactez l’assistance via le lien qui s’affiche </a:t>
            </a:r>
            <a:r>
              <a:rPr lang="en" dirty="0" smtClean="0"/>
              <a:t>après avoir cliqué sur “Non</a:t>
            </a:r>
            <a:r>
              <a:rPr lang="en" dirty="0"/>
              <a:t>”</a:t>
            </a:r>
            <a:endParaRPr dirty="0"/>
          </a:p>
        </p:txBody>
      </p:sp>
      <p:cxnSp>
        <p:nvCxnSpPr>
          <p:cNvPr id="129" name="Google Shape;129;p18"/>
          <p:cNvCxnSpPr/>
          <p:nvPr/>
        </p:nvCxnSpPr>
        <p:spPr>
          <a:xfrm rot="10800000">
            <a:off x="382050" y="4244850"/>
            <a:ext cx="84900" cy="431700"/>
          </a:xfrm>
          <a:prstGeom prst="straightConnector1">
            <a:avLst/>
          </a:prstGeom>
          <a:noFill/>
          <a:ln w="9525" cap="flat" cmpd="sng">
            <a:solidFill>
              <a:schemeClr val="dk2"/>
            </a:solidFill>
            <a:prstDash val="solid"/>
            <a:round/>
            <a:headEnd type="none" w="med" len="med"/>
            <a:tailEnd type="triangle" w="med" len="med"/>
          </a:ln>
        </p:spPr>
      </p:cxnSp>
      <p:sp>
        <p:nvSpPr>
          <p:cNvPr id="131" name="Google Shape;131;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6</a:t>
            </a:fld>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pic>
        <p:nvPicPr>
          <p:cNvPr id="137" name="Google Shape;137;p19"/>
          <p:cNvPicPr preferRelativeResize="0"/>
          <p:nvPr/>
        </p:nvPicPr>
        <p:blipFill>
          <a:blip r:embed="rId3">
            <a:alphaModFix/>
          </a:blip>
          <a:stretch>
            <a:fillRect/>
          </a:stretch>
        </p:blipFill>
        <p:spPr>
          <a:xfrm>
            <a:off x="786300" y="-530625"/>
            <a:ext cx="7507103" cy="5143500"/>
          </a:xfrm>
          <a:prstGeom prst="rect">
            <a:avLst/>
          </a:prstGeom>
          <a:noFill/>
          <a:ln>
            <a:noFill/>
          </a:ln>
        </p:spPr>
      </p:pic>
      <p:sp>
        <p:nvSpPr>
          <p:cNvPr id="138" name="Google Shape;138;p19"/>
          <p:cNvSpPr txBox="1"/>
          <p:nvPr/>
        </p:nvSpPr>
        <p:spPr>
          <a:xfrm>
            <a:off x="2442100" y="2889325"/>
            <a:ext cx="4195500" cy="119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Avant de demander une subvention, il est impératif de vérifier et compléter les informations administratives de votre association. Pour ce faire, il convient de cliquer sur l'icône “i” sur la gauche.</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40" name="Google Shape;140;p19"/>
          <p:cNvPicPr preferRelativeResize="0"/>
          <p:nvPr/>
        </p:nvPicPr>
        <p:blipFill>
          <a:blip r:embed="rId4">
            <a:alphaModFix/>
          </a:blip>
          <a:stretch>
            <a:fillRect/>
          </a:stretch>
        </p:blipFill>
        <p:spPr>
          <a:xfrm>
            <a:off x="530319" y="2804424"/>
            <a:ext cx="1551825" cy="1365601"/>
          </a:xfrm>
          <a:prstGeom prst="rect">
            <a:avLst/>
          </a:prstGeom>
          <a:noFill/>
          <a:ln>
            <a:noFill/>
          </a:ln>
        </p:spPr>
      </p:pic>
      <p:pic>
        <p:nvPicPr>
          <p:cNvPr id="141" name="Google Shape;141;p19"/>
          <p:cNvPicPr preferRelativeResize="0"/>
          <p:nvPr/>
        </p:nvPicPr>
        <p:blipFill>
          <a:blip r:embed="rId4">
            <a:alphaModFix/>
          </a:blip>
          <a:stretch>
            <a:fillRect/>
          </a:stretch>
        </p:blipFill>
        <p:spPr>
          <a:xfrm>
            <a:off x="6944994" y="2804424"/>
            <a:ext cx="1551825" cy="1365601"/>
          </a:xfrm>
          <a:prstGeom prst="rect">
            <a:avLst/>
          </a:prstGeom>
          <a:noFill/>
          <a:ln>
            <a:noFill/>
          </a:ln>
        </p:spPr>
      </p:pic>
      <p:cxnSp>
        <p:nvCxnSpPr>
          <p:cNvPr id="142" name="Google Shape;142;p19"/>
          <p:cNvCxnSpPr/>
          <p:nvPr/>
        </p:nvCxnSpPr>
        <p:spPr>
          <a:xfrm rot="10800000">
            <a:off x="1583850" y="1983300"/>
            <a:ext cx="1358400" cy="1009800"/>
          </a:xfrm>
          <a:prstGeom prst="straightConnector1">
            <a:avLst/>
          </a:prstGeom>
          <a:noFill/>
          <a:ln w="9525" cap="flat" cmpd="sng">
            <a:solidFill>
              <a:srgbClr val="FF0000"/>
            </a:solidFill>
            <a:prstDash val="solid"/>
            <a:round/>
            <a:headEnd type="none" w="med" len="med"/>
            <a:tailEnd type="triangle" w="med" len="med"/>
          </a:ln>
        </p:spPr>
      </p:cxnSp>
      <p:sp>
        <p:nvSpPr>
          <p:cNvPr id="143" name="Google Shape;143;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7</a:t>
            </a:fld>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sp>
        <p:nvSpPr>
          <p:cNvPr id="149" name="Google Shape;149;p20"/>
          <p:cNvSpPr txBox="1"/>
          <p:nvPr/>
        </p:nvSpPr>
        <p:spPr>
          <a:xfrm>
            <a:off x="185725" y="3736575"/>
            <a:ext cx="8826600" cy="1032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000000"/>
              </a:buClr>
              <a:buSzPts val="1100"/>
              <a:buFont typeface="Arial"/>
              <a:buNone/>
            </a:pPr>
            <a:r>
              <a:rPr lang="en" sz="1200" dirty="0"/>
              <a:t>Afin d’effectuer un changement au sein de votre association, que ce soit pour modifier vos statuts ou la liste des dirigeants, vous pouvez :</a:t>
            </a:r>
            <a:endParaRPr sz="1200" dirty="0"/>
          </a:p>
          <a:p>
            <a:pPr marL="457200" lvl="0" indent="-298450" algn="just" rtl="0">
              <a:lnSpc>
                <a:spcPct val="115000"/>
              </a:lnSpc>
              <a:spcBef>
                <a:spcPts val="1200"/>
              </a:spcBef>
              <a:spcAft>
                <a:spcPts val="0"/>
              </a:spcAft>
              <a:buSzPts val="1100"/>
              <a:buChar char="●"/>
            </a:pPr>
            <a:r>
              <a:rPr lang="en" sz="1100" dirty="0"/>
              <a:t>	</a:t>
            </a:r>
            <a:r>
              <a:rPr lang="en" sz="1000" dirty="0"/>
              <a:t>Utiliser 	le service en ligne : 	</a:t>
            </a:r>
            <a:r>
              <a:rPr lang="en" sz="1000" u="sng" dirty="0">
                <a:solidFill>
                  <a:schemeClr val="hlink"/>
                </a:solidFill>
                <a:hlinkClick r:id="rId3"/>
              </a:rPr>
              <a:t>https://www.service-public.fr/associations/vosdroits/R37933</a:t>
            </a:r>
            <a:endParaRPr sz="1100" dirty="0"/>
          </a:p>
          <a:p>
            <a:pPr marL="457200" lvl="0" indent="-298450" algn="just" rtl="0">
              <a:lnSpc>
                <a:spcPct val="115000"/>
              </a:lnSpc>
              <a:spcBef>
                <a:spcPts val="0"/>
              </a:spcBef>
              <a:spcAft>
                <a:spcPts val="0"/>
              </a:spcAft>
              <a:buSzPts val="1100"/>
              <a:buChar char="●"/>
            </a:pPr>
            <a:r>
              <a:rPr lang="en" sz="1100" dirty="0"/>
              <a:t>	</a:t>
            </a:r>
            <a:r>
              <a:rPr lang="en" sz="1000" dirty="0"/>
              <a:t>Contacter 	le greffe des associations </a:t>
            </a:r>
            <a:r>
              <a:rPr lang="en" sz="1000" dirty="0" smtClean="0"/>
              <a:t>dont vous dépendez</a:t>
            </a:r>
            <a:endParaRPr sz="1000" dirty="0"/>
          </a:p>
          <a:p>
            <a:pPr marL="0" lvl="0" indent="0" algn="l" rtl="0">
              <a:spcBef>
                <a:spcPts val="1200"/>
              </a:spcBef>
              <a:spcAft>
                <a:spcPts val="0"/>
              </a:spcAft>
              <a:buNone/>
            </a:pPr>
            <a:endParaRPr dirty="0"/>
          </a:p>
        </p:txBody>
      </p:sp>
      <p:pic>
        <p:nvPicPr>
          <p:cNvPr id="151" name="Google Shape;151;p20"/>
          <p:cNvPicPr preferRelativeResize="0"/>
          <p:nvPr/>
        </p:nvPicPr>
        <p:blipFill>
          <a:blip r:embed="rId4">
            <a:alphaModFix/>
          </a:blip>
          <a:stretch>
            <a:fillRect/>
          </a:stretch>
        </p:blipFill>
        <p:spPr>
          <a:xfrm>
            <a:off x="185725" y="1361301"/>
            <a:ext cx="8772525" cy="2257425"/>
          </a:xfrm>
          <a:prstGeom prst="rect">
            <a:avLst/>
          </a:prstGeom>
          <a:noFill/>
          <a:ln>
            <a:noFill/>
          </a:ln>
        </p:spPr>
      </p:pic>
      <p:sp>
        <p:nvSpPr>
          <p:cNvPr id="152" name="Google Shape;152;p20"/>
          <p:cNvSpPr txBox="1"/>
          <p:nvPr/>
        </p:nvSpPr>
        <p:spPr>
          <a:xfrm>
            <a:off x="559400" y="806400"/>
            <a:ext cx="6741900" cy="61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Ces champs ne sont pas modifiables dans le Compte Asso. Adressez-vous au greffe ou à l’INSEE pour apporter des </a:t>
            </a:r>
            <a:r>
              <a:rPr lang="en" dirty="0" smtClean="0"/>
              <a:t>modifications (voir FAQ)</a:t>
            </a:r>
            <a:endParaRPr dirty="0"/>
          </a:p>
        </p:txBody>
      </p:sp>
      <p:sp>
        <p:nvSpPr>
          <p:cNvPr id="153" name="Google Shape;153;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8</a:t>
            </a:fld>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sp>
        <p:nvSpPr>
          <p:cNvPr id="160" name="Google Shape;160;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9</a:t>
            </a:fld>
            <a:endParaRPr b="1"/>
          </a:p>
        </p:txBody>
      </p:sp>
      <p:pic>
        <p:nvPicPr>
          <p:cNvPr id="161" name="Google Shape;161;p21"/>
          <p:cNvPicPr preferRelativeResize="0"/>
          <p:nvPr/>
        </p:nvPicPr>
        <p:blipFill>
          <a:blip r:embed="rId3">
            <a:alphaModFix/>
          </a:blip>
          <a:stretch>
            <a:fillRect/>
          </a:stretch>
        </p:blipFill>
        <p:spPr>
          <a:xfrm>
            <a:off x="0" y="2221050"/>
            <a:ext cx="9143999" cy="1542233"/>
          </a:xfrm>
          <a:prstGeom prst="rect">
            <a:avLst/>
          </a:prstGeom>
          <a:noFill/>
          <a:ln>
            <a:noFill/>
          </a:ln>
        </p:spPr>
      </p:pic>
      <p:sp>
        <p:nvSpPr>
          <p:cNvPr id="162" name="Google Shape;162;p21"/>
          <p:cNvSpPr txBox="1"/>
          <p:nvPr/>
        </p:nvSpPr>
        <p:spPr>
          <a:xfrm>
            <a:off x="72850" y="7576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d’adhérents</a:t>
            </a:r>
            <a:endParaRPr/>
          </a:p>
        </p:txBody>
      </p:sp>
      <p:cxnSp>
        <p:nvCxnSpPr>
          <p:cNvPr id="163" name="Google Shape;163;p21"/>
          <p:cNvCxnSpPr/>
          <p:nvPr/>
        </p:nvCxnSpPr>
        <p:spPr>
          <a:xfrm>
            <a:off x="743100" y="1566375"/>
            <a:ext cx="80100" cy="1071000"/>
          </a:xfrm>
          <a:prstGeom prst="straightConnector1">
            <a:avLst/>
          </a:prstGeom>
          <a:noFill/>
          <a:ln w="9525" cap="flat" cmpd="sng">
            <a:solidFill>
              <a:schemeClr val="dk2"/>
            </a:solidFill>
            <a:prstDash val="solid"/>
            <a:round/>
            <a:headEnd type="none" w="med" len="med"/>
            <a:tailEnd type="triangle" w="med" len="med"/>
          </a:ln>
        </p:spPr>
      </p:cxnSp>
      <p:sp>
        <p:nvSpPr>
          <p:cNvPr id="164" name="Google Shape;164;p21"/>
          <p:cNvSpPr txBox="1"/>
          <p:nvPr/>
        </p:nvSpPr>
        <p:spPr>
          <a:xfrm>
            <a:off x="1201500" y="38970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Déclinez le genre de vos adhérents si vous en avez la possibilité</a:t>
            </a:r>
            <a:endParaRPr/>
          </a:p>
        </p:txBody>
      </p:sp>
      <p:cxnSp>
        <p:nvCxnSpPr>
          <p:cNvPr id="165" name="Google Shape;165;p21"/>
          <p:cNvCxnSpPr>
            <a:stCxn id="164" idx="0"/>
          </p:cNvCxnSpPr>
          <p:nvPr/>
        </p:nvCxnSpPr>
        <p:spPr>
          <a:xfrm rot="10800000">
            <a:off x="1850400" y="3074475"/>
            <a:ext cx="65100" cy="822600"/>
          </a:xfrm>
          <a:prstGeom prst="straightConnector1">
            <a:avLst/>
          </a:prstGeom>
          <a:noFill/>
          <a:ln w="9525" cap="flat" cmpd="sng">
            <a:solidFill>
              <a:schemeClr val="dk2"/>
            </a:solidFill>
            <a:prstDash val="solid"/>
            <a:round/>
            <a:headEnd type="none" w="med" len="med"/>
            <a:tailEnd type="triangle" w="med" len="med"/>
          </a:ln>
        </p:spPr>
      </p:cxnSp>
      <p:cxnSp>
        <p:nvCxnSpPr>
          <p:cNvPr id="166" name="Google Shape;166;p21"/>
          <p:cNvCxnSpPr>
            <a:stCxn id="164" idx="0"/>
          </p:cNvCxnSpPr>
          <p:nvPr/>
        </p:nvCxnSpPr>
        <p:spPr>
          <a:xfrm rot="10800000" flipH="1">
            <a:off x="1915500" y="3088875"/>
            <a:ext cx="969600" cy="80820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21"/>
          <p:cNvSpPr txBox="1"/>
          <p:nvPr/>
        </p:nvSpPr>
        <p:spPr>
          <a:xfrm>
            <a:off x="2455100" y="822075"/>
            <a:ext cx="2353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bénévoles (ponctuels, réguliers, administrateurs</a:t>
            </a:r>
            <a:endParaRPr/>
          </a:p>
        </p:txBody>
      </p:sp>
      <p:cxnSp>
        <p:nvCxnSpPr>
          <p:cNvPr id="168" name="Google Shape;168;p21"/>
          <p:cNvCxnSpPr/>
          <p:nvPr/>
        </p:nvCxnSpPr>
        <p:spPr>
          <a:xfrm>
            <a:off x="3569850" y="1595500"/>
            <a:ext cx="167700" cy="1056300"/>
          </a:xfrm>
          <a:prstGeom prst="straightConnector1">
            <a:avLst/>
          </a:prstGeom>
          <a:noFill/>
          <a:ln w="9525" cap="flat" cmpd="sng">
            <a:solidFill>
              <a:schemeClr val="dk2"/>
            </a:solidFill>
            <a:prstDash val="solid"/>
            <a:round/>
            <a:headEnd type="none" w="med" len="med"/>
            <a:tailEnd type="triangle" w="med" len="med"/>
          </a:ln>
        </p:spPr>
      </p:cxnSp>
      <p:sp>
        <p:nvSpPr>
          <p:cNvPr id="169" name="Google Shape;169;p21"/>
          <p:cNvSpPr txBox="1"/>
          <p:nvPr/>
        </p:nvSpPr>
        <p:spPr>
          <a:xfrm>
            <a:off x="2919775" y="3763275"/>
            <a:ext cx="32145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volontaires (service civique, européens, etc.)</a:t>
            </a:r>
            <a:endParaRPr/>
          </a:p>
          <a:p>
            <a:pPr marL="0" lvl="0" indent="0" algn="ctr" rtl="0">
              <a:spcBef>
                <a:spcPts val="0"/>
              </a:spcBef>
              <a:spcAft>
                <a:spcPts val="0"/>
              </a:spcAft>
              <a:buNone/>
            </a:pPr>
            <a:r>
              <a:rPr lang="en"/>
              <a:t>ATTENTION</a:t>
            </a:r>
            <a:endParaRPr/>
          </a:p>
          <a:p>
            <a:pPr marL="0" lvl="0" indent="0" algn="ctr" rtl="0">
              <a:spcBef>
                <a:spcPts val="0"/>
              </a:spcBef>
              <a:spcAft>
                <a:spcPts val="0"/>
              </a:spcAft>
              <a:buNone/>
            </a:pPr>
            <a:r>
              <a:rPr lang="en"/>
              <a:t>Un volontaire n’est pas un bénévole</a:t>
            </a:r>
            <a:endParaRPr/>
          </a:p>
        </p:txBody>
      </p:sp>
      <p:cxnSp>
        <p:nvCxnSpPr>
          <p:cNvPr id="170" name="Google Shape;170;p21"/>
          <p:cNvCxnSpPr>
            <a:stCxn id="169" idx="0"/>
          </p:cNvCxnSpPr>
          <p:nvPr/>
        </p:nvCxnSpPr>
        <p:spPr>
          <a:xfrm rot="10800000">
            <a:off x="4430425" y="3081675"/>
            <a:ext cx="96600" cy="681600"/>
          </a:xfrm>
          <a:prstGeom prst="straightConnector1">
            <a:avLst/>
          </a:prstGeom>
          <a:noFill/>
          <a:ln w="9525" cap="flat" cmpd="sng">
            <a:solidFill>
              <a:schemeClr val="dk2"/>
            </a:solidFill>
            <a:prstDash val="solid"/>
            <a:round/>
            <a:headEnd type="none" w="med" len="med"/>
            <a:tailEnd type="triangle" w="med" len="med"/>
          </a:ln>
        </p:spPr>
      </p:cxnSp>
      <p:sp>
        <p:nvSpPr>
          <p:cNvPr id="171" name="Google Shape;171;p21"/>
          <p:cNvSpPr txBox="1"/>
          <p:nvPr/>
        </p:nvSpPr>
        <p:spPr>
          <a:xfrm>
            <a:off x="4808300" y="901000"/>
            <a:ext cx="28047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salariés éventuels et leur équivalence en Temps Plein Travaillé (ETPT)</a:t>
            </a:r>
            <a:endParaRPr/>
          </a:p>
        </p:txBody>
      </p:sp>
      <p:cxnSp>
        <p:nvCxnSpPr>
          <p:cNvPr id="172" name="Google Shape;172;p21"/>
          <p:cNvCxnSpPr/>
          <p:nvPr/>
        </p:nvCxnSpPr>
        <p:spPr>
          <a:xfrm flipH="1">
            <a:off x="5274700" y="1930625"/>
            <a:ext cx="772200" cy="677700"/>
          </a:xfrm>
          <a:prstGeom prst="straightConnector1">
            <a:avLst/>
          </a:prstGeom>
          <a:noFill/>
          <a:ln w="9525" cap="flat" cmpd="sng">
            <a:solidFill>
              <a:schemeClr val="dk2"/>
            </a:solidFill>
            <a:prstDash val="solid"/>
            <a:round/>
            <a:headEnd type="none" w="med" len="med"/>
            <a:tailEnd type="triangle" w="med" len="med"/>
          </a:ln>
        </p:spPr>
      </p:cxnSp>
      <p:cxnSp>
        <p:nvCxnSpPr>
          <p:cNvPr id="173" name="Google Shape;173;p21"/>
          <p:cNvCxnSpPr/>
          <p:nvPr/>
        </p:nvCxnSpPr>
        <p:spPr>
          <a:xfrm flipH="1">
            <a:off x="6025125" y="1923350"/>
            <a:ext cx="109200" cy="655800"/>
          </a:xfrm>
          <a:prstGeom prst="straightConnector1">
            <a:avLst/>
          </a:prstGeom>
          <a:noFill/>
          <a:ln w="9525" cap="flat" cmpd="sng">
            <a:solidFill>
              <a:schemeClr val="dk2"/>
            </a:solidFill>
            <a:prstDash val="solid"/>
            <a:round/>
            <a:headEnd type="none" w="med" len="med"/>
            <a:tailEnd type="triangle" w="med" len="med"/>
          </a:ln>
        </p:spPr>
      </p:cxnSp>
      <p:sp>
        <p:nvSpPr>
          <p:cNvPr id="174" name="Google Shape;174;p21"/>
          <p:cNvSpPr txBox="1"/>
          <p:nvPr/>
        </p:nvSpPr>
        <p:spPr>
          <a:xfrm>
            <a:off x="6600600" y="3897075"/>
            <a:ext cx="1740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personne mise à disposition (fonctionnaire)</a:t>
            </a:r>
            <a:endParaRPr/>
          </a:p>
        </p:txBody>
      </p:sp>
      <p:cxnSp>
        <p:nvCxnSpPr>
          <p:cNvPr id="175" name="Google Shape;175;p21"/>
          <p:cNvCxnSpPr>
            <a:stCxn id="174" idx="0"/>
          </p:cNvCxnSpPr>
          <p:nvPr/>
        </p:nvCxnSpPr>
        <p:spPr>
          <a:xfrm rot="10800000" flipH="1">
            <a:off x="7470600" y="3045375"/>
            <a:ext cx="273900" cy="851700"/>
          </a:xfrm>
          <a:prstGeom prst="straightConnector1">
            <a:avLst/>
          </a:prstGeom>
          <a:noFill/>
          <a:ln w="9525" cap="flat" cmpd="sng">
            <a:solidFill>
              <a:schemeClr val="dk2"/>
            </a:solidFill>
            <a:prstDash val="solid"/>
            <a:round/>
            <a:headEnd type="none" w="med" len="med"/>
            <a:tailEnd type="triangle" w="med" len="med"/>
          </a:ln>
        </p:spPr>
      </p:cxnSp>
      <p:sp>
        <p:nvSpPr>
          <p:cNvPr id="176" name="Google Shape;176;p21"/>
          <p:cNvSpPr txBox="1"/>
          <p:nvPr/>
        </p:nvSpPr>
        <p:spPr>
          <a:xfrm>
            <a:off x="7716000" y="13360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Cliquez ici </a:t>
            </a:r>
            <a:r>
              <a:rPr lang="en" dirty="0" smtClean="0"/>
              <a:t>pour entrer </a:t>
            </a:r>
            <a:r>
              <a:rPr lang="en" dirty="0"/>
              <a:t>les données</a:t>
            </a:r>
            <a:endParaRPr dirty="0"/>
          </a:p>
        </p:txBody>
      </p:sp>
      <p:cxnSp>
        <p:nvCxnSpPr>
          <p:cNvPr id="177" name="Google Shape;177;p21"/>
          <p:cNvCxnSpPr/>
          <p:nvPr/>
        </p:nvCxnSpPr>
        <p:spPr>
          <a:xfrm>
            <a:off x="8341800" y="2090925"/>
            <a:ext cx="371700" cy="82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5e313731-7871-4d33-b7a3-d10d8da4235e">
      <Terms xmlns="http://schemas.microsoft.com/office/infopath/2007/PartnerControls"/>
    </TaxKeywordTaxHTField>
    <TaxCatchAll xmlns="c77c3cba-cbd7-48ea-a3c8-6c65bffa54c3">
      <Value>1</Value>
    </TaxCatchAll>
    <PACo_NiveauDeConfidentialiteTaxHTField0 xmlns="25d071f0-b3bb-43ea-bff6-a0e32a8747d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FCA1124A00A4389D84A19DFB397BC" ma:contentTypeVersion="0" ma:contentTypeDescription="Crée un document." ma:contentTypeScope="" ma:versionID="b8cfe09314459ef21f07648621d4dc5c">
  <xsd:schema xmlns:xsd="http://www.w3.org/2001/XMLSchema" xmlns:xs="http://www.w3.org/2001/XMLSchema" xmlns:p="http://schemas.microsoft.com/office/2006/metadata/properties" xmlns:ns2="25d071f0-b3bb-43ea-bff6-a0e32a8747d3" xmlns:ns3="c77c3cba-cbd7-48ea-a3c8-6c65bffa54c3" xmlns:ns4="5e313731-7871-4d33-b7a3-d10d8da4235e" targetNamespace="http://schemas.microsoft.com/office/2006/metadata/properties" ma:root="true" ma:fieldsID="00e63907d5c08968885e3b20cb3ea1a6" ns2:_="" ns3:_="" ns4:_="">
    <xsd:import namespace="25d071f0-b3bb-43ea-bff6-a0e32a8747d3"/>
    <xsd:import namespace="c77c3cba-cbd7-48ea-a3c8-6c65bffa54c3"/>
    <xsd:import namespace="5e313731-7871-4d33-b7a3-d10d8da4235e"/>
    <xsd:element name="properties">
      <xsd:complexType>
        <xsd:sequence>
          <xsd:element name="documentManagement">
            <xsd:complexType>
              <xsd:all>
                <xsd:element ref="ns2:PACo_NiveauDeConfidentialiteTaxHTField0" minOccurs="0"/>
                <xsd:element ref="ns3:TaxCatchAll" minOccurs="0"/>
                <xsd:element ref="ns3:TaxCatchAllLabel" minOccurs="0"/>
                <xsd:element ref="ns4: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071f0-b3bb-43ea-bff6-a0e32a8747d3" elementFormDefault="qualified">
    <xsd:import namespace="http://schemas.microsoft.com/office/2006/documentManagement/types"/>
    <xsd:import namespace="http://schemas.microsoft.com/office/infopath/2007/PartnerControls"/>
    <xsd:element name="PACo_NiveauDeConfidentialiteTaxHTField0" ma:index="8"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7c3cba-cbd7-48ea-a3c8-6c65bffa54c3"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b80207d0-6047-4da0-9c16-2ae31aff394a}" ma:internalName="TaxCatchAll" ma:showField="CatchAllData" ma:web="c77c3cba-cbd7-48ea-a3c8-6c65bffa54c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80207d0-6047-4da0-9c16-2ae31aff394a}" ma:internalName="TaxCatchAllLabel" ma:readOnly="true" ma:showField="CatchAllDataLabel" ma:web="c77c3cba-cbd7-48ea-a3c8-6c65bffa54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313731-7871-4d33-b7a3-d10d8da4235e"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Mots clés d’entreprise" ma:fieldId="{23f27201-bee3-471e-b2e7-b64fd8b7ca38}" ma:taxonomyMulti="true" ma:sspId="624bd1e1-bb4f-4cf0-a57e-44630b9c7bb2"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Props1.xml><?xml version="1.0" encoding="utf-8"?>
<ds:datastoreItem xmlns:ds="http://schemas.openxmlformats.org/officeDocument/2006/customXml" ds:itemID="{70B34F21-3C7C-47EB-BF50-5E9847B736FA}">
  <ds:schemaRefs>
    <ds:schemaRef ds:uri="http://purl.org/dc/terms/"/>
    <ds:schemaRef ds:uri="5e313731-7871-4d33-b7a3-d10d8da4235e"/>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77c3cba-cbd7-48ea-a3c8-6c65bffa54c3"/>
    <ds:schemaRef ds:uri="25d071f0-b3bb-43ea-bff6-a0e32a8747d3"/>
    <ds:schemaRef ds:uri="http://schemas.microsoft.com/office/2006/metadata/properties"/>
  </ds:schemaRefs>
</ds:datastoreItem>
</file>

<file path=customXml/itemProps2.xml><?xml version="1.0" encoding="utf-8"?>
<ds:datastoreItem xmlns:ds="http://schemas.openxmlformats.org/officeDocument/2006/customXml" ds:itemID="{7975DCFC-6C59-4BAA-ADB3-D0703EFC4865}">
  <ds:schemaRefs>
    <ds:schemaRef ds:uri="http://schemas.microsoft.com/sharepoint/v3/contenttype/forms"/>
  </ds:schemaRefs>
</ds:datastoreItem>
</file>

<file path=customXml/itemProps3.xml><?xml version="1.0" encoding="utf-8"?>
<ds:datastoreItem xmlns:ds="http://schemas.openxmlformats.org/officeDocument/2006/customXml" ds:itemID="{F537B5D2-6257-400D-9FDB-F5C0A0BB8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071f0-b3bb-43ea-bff6-a0e32a8747d3"/>
    <ds:schemaRef ds:uri="c77c3cba-cbd7-48ea-a3c8-6c65bffa54c3"/>
    <ds:schemaRef ds:uri="5e313731-7871-4d33-b7a3-d10d8da423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9B1D91-2E56-4F29-AF6F-845E5752C7C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87</TotalTime>
  <Words>2036</Words>
  <Application>Microsoft Office PowerPoint</Application>
  <PresentationFormat>Affichage à l'écran (16:9)</PresentationFormat>
  <Paragraphs>191</Paragraphs>
  <Slides>35</Slides>
  <Notes>35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35</vt:i4>
      </vt:variant>
    </vt:vector>
  </HeadingPairs>
  <TitlesOfParts>
    <vt:vector size="38" baseType="lpstr">
      <vt:lpstr>Roboto</vt:lpstr>
      <vt:lpstr>Arial</vt:lpstr>
      <vt:lpstr>Material</vt:lpstr>
      <vt:lpstr>Le “Compte Asso”</vt:lpstr>
      <vt:lpstr>Une procédure dématérialisée</vt:lpstr>
      <vt:lpstr>Une procédure dématérialisée</vt:lpstr>
      <vt:lpstr>Le Compte Asso - connexion</vt:lpstr>
      <vt:lpstr>Le Compte Asso - création de compte</vt:lpstr>
      <vt:lpstr>Le Compte Asso - ajouter une association</vt:lpstr>
      <vt:lpstr>Le Compte Asso - compléter les informations administratives</vt:lpstr>
      <vt:lpstr>Le Compte Asso - compléter les informations administratives</vt:lpstr>
      <vt:lpstr>Le Compte Asso - compléter les informations administratives</vt:lpstr>
      <vt:lpstr>Le Compte Asso - compléter les informations administratives</vt:lpstr>
      <vt:lpstr>Le Compte Asso - saisir une nouvelle demande de subvention</vt:lpstr>
      <vt:lpstr>Le Compte Asso - saisir une nouvelle demande de subvention</vt:lpstr>
      <vt:lpstr>Le Compte Asso - saisir une nouvelle demande de subvention 1/5</vt:lpstr>
      <vt:lpstr>Le Compte Asso - saisir une nouvelle demande de subvention 1/5</vt:lpstr>
      <vt:lpstr>Le Compte Asso - saisir une nouvelle demande de subvention 2/5</vt:lpstr>
      <vt:lpstr>Le Compte Asso - saisir une nouvelle demande de subvention 2/5</vt:lpstr>
      <vt:lpstr>Le Compte Asso - saisir une nouvelle demande de subvention 2/5</vt:lpstr>
      <vt:lpstr>Le Compte Asso - saisir une nouvelle demande de subvention 3/5</vt:lpstr>
      <vt:lpstr>Le Compte Asso - saisir une nouvelle demande de subvention 3/5</vt:lpstr>
      <vt:lpstr>Le Compte Asso - saisir une nouvelle demande de subvention 3/5</vt:lpstr>
      <vt:lpstr>Le Compte Asso - saisir une nouvelle demande de subvention 3/5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5/5</vt:lpstr>
      <vt:lpstr>Le Compte Asso - saisir une nouvelle demande de subvention 5/5</vt:lpstr>
      <vt:lpstr>Le Compte Asso - suivi des demandes terminées et transmises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“Compte Asso”</dc:title>
  <dc:creator>Valérie DAO-DUY</dc:creator>
  <cp:lastModifiedBy>cedet1</cp:lastModifiedBy>
  <cp:revision>11</cp:revision>
  <dcterms:modified xsi:type="dcterms:W3CDTF">2022-08-16T12:05:43Z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0x0101000B5FCA1124A00A4389D84A19DFB397BC</vt:lpwstr>
  </property>
  <property fmtid="{D5CDD505-2E9C-101B-9397-08002B2CF9AE}" pid="3" name="PACo_NiveauDeConfidentialite">
    <vt:lpwstr>1;#Public|43a73bf0-6fa9-439e-9f01-0c858cc75030</vt:lpwstr>
  </property>
  <property fmtid="{D5CDD505-2E9C-101B-9397-08002B2CF9AE}" pid="4" name="TaxKeyword">
    <vt:lpwstr/>
  </property>
</Properties>
</file>