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5"/>
  </p:sldMasterIdLst>
  <p:notesMasterIdLst>
    <p:notesMasterId r:id="rId52"/>
  </p:notesMasterIdLst>
  <p:sldIdLst>
    <p:sldId id="256" r:id="rId6"/>
    <p:sldId id="258" r:id="rId7"/>
    <p:sldId id="291" r:id="rId8"/>
    <p:sldId id="259" r:id="rId9"/>
    <p:sldId id="292" r:id="rId10"/>
    <p:sldId id="293" r:id="rId11"/>
    <p:sldId id="260" r:id="rId12"/>
    <p:sldId id="262" r:id="rId13"/>
    <p:sldId id="335" r:id="rId14"/>
    <p:sldId id="302" r:id="rId15"/>
    <p:sldId id="304" r:id="rId16"/>
    <p:sldId id="340" r:id="rId17"/>
    <p:sldId id="301" r:id="rId18"/>
    <p:sldId id="300" r:id="rId19"/>
    <p:sldId id="337" r:id="rId20"/>
    <p:sldId id="299" r:id="rId21"/>
    <p:sldId id="264" r:id="rId22"/>
    <p:sldId id="297" r:id="rId23"/>
    <p:sldId id="338" r:id="rId24"/>
    <p:sldId id="341" r:id="rId25"/>
    <p:sldId id="332" r:id="rId26"/>
    <p:sldId id="267" r:id="rId27"/>
    <p:sldId id="268" r:id="rId28"/>
    <p:sldId id="269" r:id="rId29"/>
    <p:sldId id="333" r:id="rId30"/>
    <p:sldId id="334"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339" r:id="rId47"/>
    <p:sldId id="287" r:id="rId48"/>
    <p:sldId id="288" r:id="rId49"/>
    <p:sldId id="289" r:id="rId50"/>
    <p:sldId id="290" r:id="rId51"/>
  </p:sldIdLst>
  <p:sldSz cx="9144000" cy="5143500" type="screen16x9"/>
  <p:notesSz cx="6858000" cy="9144000"/>
  <p:embeddedFontLst>
    <p:embeddedFont>
      <p:font typeface="Calibri" panose="020F050202020403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tion par défaut" id="{4219C5AB-D477-4C76-A8E2-3B094D28DA1F}">
          <p14:sldIdLst>
            <p14:sldId id="256"/>
            <p14:sldId id="258"/>
            <p14:sldId id="291"/>
            <p14:sldId id="259"/>
            <p14:sldId id="292"/>
            <p14:sldId id="293"/>
            <p14:sldId id="260"/>
            <p14:sldId id="262"/>
            <p14:sldId id="335"/>
            <p14:sldId id="302"/>
            <p14:sldId id="304"/>
            <p14:sldId id="340"/>
            <p14:sldId id="301"/>
            <p14:sldId id="300"/>
            <p14:sldId id="337"/>
            <p14:sldId id="299"/>
            <p14:sldId id="264"/>
            <p14:sldId id="297"/>
            <p14:sldId id="338"/>
            <p14:sldId id="341"/>
            <p14:sldId id="332"/>
            <p14:sldId id="267"/>
            <p14:sldId id="268"/>
            <p14:sldId id="269"/>
            <p14:sldId id="333"/>
            <p14:sldId id="334"/>
            <p14:sldId id="270"/>
            <p14:sldId id="271"/>
            <p14:sldId id="272"/>
            <p14:sldId id="273"/>
            <p14:sldId id="274"/>
            <p14:sldId id="275"/>
            <p14:sldId id="276"/>
            <p14:sldId id="277"/>
            <p14:sldId id="278"/>
            <p14:sldId id="279"/>
            <p14:sldId id="280"/>
            <p14:sldId id="281"/>
            <p14:sldId id="282"/>
            <p14:sldId id="283"/>
            <p14:sldId id="284"/>
            <p14:sldId id="339"/>
            <p14:sldId id="287"/>
            <p14:sldId id="288"/>
            <p14:sldId id="289"/>
            <p14:sldId id="29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0BE"/>
    <a:srgbClr val="E1000F"/>
    <a:srgbClr val="000091"/>
    <a:srgbClr val="FF6F4C"/>
    <a:srgbClr val="169B62"/>
    <a:srgbClr val="006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67"/>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font" Target="fonts/font3.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1.fntdata"/><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4.fntdata"/><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693195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b8da3cf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b8da3cf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5183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b8da3cf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b8da3cf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56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b8da3cf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b8da3cf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29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b8da3cf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b8da3cf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184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ab8da3cf2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ab8da3cf2_0_8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ab8da3cf2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ab8da3cf2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45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4a757f940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4a757f940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a757f940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4a757f940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ab8da3cf2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ab8da3cf2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ab8da3cf2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ab8da3cf2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7460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ab8da3cf2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ab8da3cf2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ab8da3cf2_0_8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ab8da3cf2_0_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519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4a757f940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4a757f940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a757f94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a757f94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a757f940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a757f940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4a757f94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4a757f94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a757f9408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a757f940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4a757f940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4a757f940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a757f940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a757f940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a757f940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a757f940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4a757f9408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4a757f9408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ab8da3cf2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ab8da3cf2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4a757f9408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4a757f9408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4a757f940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4a757f940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a757f940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4a757f940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4a757f9408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4a757f9408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4a757f9408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4a757f9408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4a757f940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4a757f940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4a757f9408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4a757f940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4a757f9408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4a757f9408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4a757f9408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4a757f9408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4a757f940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4a757f940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ab8da3cf2_0_7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ab8da3cf2_0_7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ab8da3cf2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ab8da3cf2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ab8da3cf2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ab8da3cf2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b8da3cf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b8da3cf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b8da3cf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b8da3cf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457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4ab8da3cf2_0_8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4ab8da3cf2_0_8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53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23"/>
            <a:ext cx="7772400" cy="1102519"/>
          </a:xfrm>
        </p:spPr>
        <p:txBody>
          <a:bodyPr/>
          <a:lstStyle/>
          <a:p>
            <a:r>
              <a:rPr lang="fr-FR"/>
              <a:t>Cliquez pour modifier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154783"/>
            <a:ext cx="2057400" cy="32908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154783"/>
            <a:ext cx="6019800" cy="32908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noAutofit/>
          </a:bodyPr>
          <a:lstStyle>
            <a:lvl1pPr algn="l">
              <a:defRPr sz="3200" b="1" cap="all"/>
            </a:lvl1pPr>
          </a:lstStyle>
          <a:p>
            <a:r>
              <a:rPr lang="fr-FR" dirty="0"/>
              <a:t>Cliquez pour modifier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900115"/>
            <a:ext cx="4038600" cy="254555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900115"/>
            <a:ext cx="4038600" cy="254555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05979"/>
            <a:ext cx="8229600" cy="85725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151335"/>
            <a:ext cx="4040188"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33" y="1151335"/>
            <a:ext cx="4041775" cy="47982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6" name="Espace réservé du contenu 5"/>
          <p:cNvSpPr>
            <a:spLocks noGrp="1"/>
          </p:cNvSpPr>
          <p:nvPr>
            <p:ph sz="quarter" idx="4"/>
          </p:nvPr>
        </p:nvSpPr>
        <p:spPr>
          <a:xfrm>
            <a:off x="4645033"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e la date 6"/>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9" y="204787"/>
            <a:ext cx="3008313" cy="871538"/>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04792"/>
            <a:ext cx="5111750" cy="438983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1"/>
            <a:ext cx="5486400" cy="425054"/>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7BDD3A6-78D6-49BD-B297-F2949B9D62B5}" type="datetimeFigureOut">
              <a:rPr lang="fr-FR" smtClean="0"/>
              <a:pPr/>
              <a:t>16/12/2024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51470"/>
            <a:ext cx="8229600" cy="85725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987574"/>
            <a:ext cx="8229600" cy="3394472"/>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7BDD3A6-78D6-49BD-B297-F2949B9D62B5}" type="datetimeFigureOut">
              <a:rPr lang="fr-FR" smtClean="0"/>
              <a:pPr/>
              <a:t>16/12/2024</a:t>
            </a:fld>
            <a:endParaRPr lang="fr-FR"/>
          </a:p>
        </p:txBody>
      </p:sp>
      <p:sp>
        <p:nvSpPr>
          <p:cNvPr id="5" name="Espace réservé du pied de page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2400" b="1" kern="1200">
          <a:solidFill>
            <a:srgbClr val="00009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insee.fr/fr/information/1401387"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service-public.fr/particuliers/vosdroits/R127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lecompteasso.associations.gouv.fr/logi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2" y="1446388"/>
            <a:ext cx="9144000" cy="106680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fr-FR" sz="3200" dirty="0">
                <a:solidFill>
                  <a:srgbClr val="000091"/>
                </a:solidFill>
                <a:latin typeface="Arial" panose="020B0604020202020204" pitchFamily="34" charset="0"/>
                <a:cs typeface="Arial" panose="020B0604020202020204" pitchFamily="34" charset="0"/>
              </a:rPr>
              <a:t/>
            </a:r>
            <a:br>
              <a:rPr lang="fr-FR" sz="3200" dirty="0">
                <a:solidFill>
                  <a:srgbClr val="000091"/>
                </a:solidFill>
                <a:latin typeface="Arial" panose="020B0604020202020204" pitchFamily="34" charset="0"/>
                <a:cs typeface="Arial" panose="020B0604020202020204" pitchFamily="34" charset="0"/>
              </a:rPr>
            </a:br>
            <a:r>
              <a:rPr lang="fr-FR" dirty="0">
                <a:solidFill>
                  <a:srgbClr val="000091"/>
                </a:solidFill>
                <a:latin typeface="Arial" panose="020B0604020202020204" pitchFamily="34" charset="0"/>
                <a:cs typeface="Arial" panose="020B0604020202020204" pitchFamily="34" charset="0"/>
              </a:rPr>
              <a:t>Guide d’usage et pas à pas </a:t>
            </a:r>
            <a:br>
              <a:rPr lang="fr-FR" dirty="0">
                <a:solidFill>
                  <a:srgbClr val="000091"/>
                </a:solidFill>
                <a:latin typeface="Arial" panose="020B0604020202020204" pitchFamily="34" charset="0"/>
                <a:cs typeface="Arial" panose="020B0604020202020204" pitchFamily="34" charset="0"/>
              </a:rPr>
            </a:br>
            <a:r>
              <a:rPr lang="fr-FR" dirty="0">
                <a:solidFill>
                  <a:srgbClr val="000091"/>
                </a:solidFill>
                <a:latin typeface="Arial" panose="020B0604020202020204" pitchFamily="34" charset="0"/>
                <a:cs typeface="Arial" panose="020B0604020202020204" pitchFamily="34" charset="0"/>
              </a:rPr>
              <a:t>pour déposer </a:t>
            </a:r>
            <a:r>
              <a:rPr lang="en" dirty="0">
                <a:solidFill>
                  <a:srgbClr val="000091"/>
                </a:solidFill>
                <a:latin typeface="Arial" panose="020B0604020202020204" pitchFamily="34" charset="0"/>
                <a:cs typeface="Arial" panose="020B0604020202020204" pitchFamily="34" charset="0"/>
              </a:rPr>
              <a:t>des demandes de subvention </a:t>
            </a:r>
            <a:br>
              <a:rPr lang="en" dirty="0">
                <a:solidFill>
                  <a:srgbClr val="000091"/>
                </a:solidFill>
                <a:latin typeface="Arial" panose="020B0604020202020204" pitchFamily="34" charset="0"/>
                <a:cs typeface="Arial" panose="020B0604020202020204" pitchFamily="34" charset="0"/>
              </a:rPr>
            </a:br>
            <a:r>
              <a:rPr lang="fr-FR" dirty="0">
                <a:solidFill>
                  <a:srgbClr val="000091"/>
                </a:solidFill>
                <a:latin typeface="Arial" panose="020B0604020202020204" pitchFamily="34" charset="0"/>
                <a:cs typeface="Arial" panose="020B0604020202020204" pitchFamily="34" charset="0"/>
              </a:rPr>
              <a:t>sur le Compte Asso</a:t>
            </a:r>
            <a:endParaRPr dirty="0">
              <a:solidFill>
                <a:srgbClr val="000091"/>
              </a:solidFill>
              <a:latin typeface="Arial" panose="020B0604020202020204" pitchFamily="34" charset="0"/>
              <a:cs typeface="Arial" panose="020B0604020202020204" pitchFamily="34" charset="0"/>
            </a:endParaRPr>
          </a:p>
        </p:txBody>
      </p:sp>
      <p:sp>
        <p:nvSpPr>
          <p:cNvPr id="68" name="Google Shape;68;p13"/>
          <p:cNvSpPr txBox="1">
            <a:spLocks noGrp="1"/>
          </p:cNvSpPr>
          <p:nvPr>
            <p:ph type="subTitle" idx="1"/>
          </p:nvPr>
        </p:nvSpPr>
        <p:spPr>
          <a:xfrm>
            <a:off x="1371600" y="4176464"/>
            <a:ext cx="6400800" cy="84355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000" dirty="0">
                <a:solidFill>
                  <a:schemeClr val="tx1"/>
                </a:solidFill>
              </a:rPr>
              <a:t>Guide pratique et illustré à l’usage des associations</a:t>
            </a:r>
          </a:p>
          <a:p>
            <a:pPr marL="0" lvl="0" indent="0" rtl="0">
              <a:spcBef>
                <a:spcPts val="0"/>
              </a:spcBef>
              <a:spcAft>
                <a:spcPts val="0"/>
              </a:spcAft>
              <a:buNone/>
            </a:pPr>
            <a:r>
              <a:rPr lang="en" sz="1200" dirty="0">
                <a:solidFill>
                  <a:schemeClr val="tx1"/>
                </a:solidFill>
              </a:rPr>
              <a:t>DRAJES et SDJES Pays de la Lo</a:t>
            </a:r>
            <a:r>
              <a:rPr lang="fr-FR" sz="1200" dirty="0">
                <a:solidFill>
                  <a:schemeClr val="tx1"/>
                </a:solidFill>
              </a:rPr>
              <a:t>ire - </a:t>
            </a:r>
            <a:r>
              <a:rPr lang="fr-FR" sz="1200" dirty="0" smtClean="0">
                <a:solidFill>
                  <a:schemeClr val="tx1"/>
                </a:solidFill>
              </a:rPr>
              <a:t>2025</a:t>
            </a:r>
            <a:endParaRPr lang="fr-FR" sz="1200" dirty="0">
              <a:solidFill>
                <a:schemeClr val="tx1"/>
              </a:solidFill>
            </a:endParaRPr>
          </a:p>
          <a:p>
            <a:pPr marL="0" lvl="0" indent="0" rtl="0">
              <a:spcBef>
                <a:spcPts val="0"/>
              </a:spcBef>
              <a:spcAft>
                <a:spcPts val="0"/>
              </a:spcAft>
              <a:buNone/>
            </a:pPr>
            <a:endParaRPr sz="2000" dirty="0">
              <a:solidFill>
                <a:schemeClr val="tx1"/>
              </a:solidFill>
            </a:endParaRPr>
          </a:p>
        </p:txBody>
      </p:sp>
      <p:pic>
        <p:nvPicPr>
          <p:cNvPr id="7" name="Picture 2">
            <a:extLst>
              <a:ext uri="{FF2B5EF4-FFF2-40B4-BE49-F238E27FC236}">
                <a16:creationId xmlns:a16="http://schemas.microsoft.com/office/drawing/2014/main" id="{6F51FA37-CE40-4676-B540-34DB797EB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3478"/>
            <a:ext cx="3810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 7">
            <a:extLst>
              <a:ext uri="{FF2B5EF4-FFF2-40B4-BE49-F238E27FC236}">
                <a16:creationId xmlns:a16="http://schemas.microsoft.com/office/drawing/2014/main" id="{5D73227E-6DC1-4314-94B2-0E0D74958162}"/>
              </a:ext>
            </a:extLst>
          </p:cNvPr>
          <p:cNvPicPr>
            <a:picLocks noChangeAspect="1"/>
          </p:cNvPicPr>
          <p:nvPr/>
        </p:nvPicPr>
        <p:blipFill>
          <a:blip r:embed="rId4"/>
          <a:stretch>
            <a:fillRect/>
          </a:stretch>
        </p:blipFill>
        <p:spPr>
          <a:xfrm>
            <a:off x="2390468" y="2962032"/>
            <a:ext cx="4363059" cy="8383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3" name="Google Shape;153;p2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10</a:t>
            </a:fld>
            <a:endParaRPr b="1"/>
          </a:p>
        </p:txBody>
      </p:sp>
      <p:sp>
        <p:nvSpPr>
          <p:cNvPr id="152" name="Google Shape;152;p20"/>
          <p:cNvSpPr txBox="1"/>
          <p:nvPr/>
        </p:nvSpPr>
        <p:spPr>
          <a:xfrm>
            <a:off x="1446768" y="679418"/>
            <a:ext cx="6095032" cy="318490"/>
          </a:xfrm>
          <a:prstGeom prst="rect">
            <a:avLst/>
          </a:prstGeom>
          <a:noFill/>
          <a:ln>
            <a:noFill/>
          </a:ln>
        </p:spPr>
        <p:txBody>
          <a:bodyPr spcFirstLastPara="1" wrap="square" lIns="91425" tIns="91425" rIns="91425" bIns="91425" anchor="t" anchorCtr="0">
            <a:noAutofit/>
          </a:bodyPr>
          <a:lstStyle/>
          <a:p>
            <a:r>
              <a:rPr lang="fr-FR" sz="1200" dirty="0">
                <a:latin typeface="Arial" panose="020B0604020202020204" pitchFamily="34" charset="0"/>
                <a:cs typeface="Arial" panose="020B0604020202020204" pitchFamily="34" charset="0"/>
              </a:rPr>
              <a:t>En cliquant sur ce bouton, on accède aux informations du siège social de l’association </a:t>
            </a:r>
            <a:endParaRPr sz="1200" dirty="0">
              <a:latin typeface="Arial" panose="020B0604020202020204" pitchFamily="34" charset="0"/>
              <a:cs typeface="Arial" panose="020B0604020202020204" pitchFamily="34" charset="0"/>
            </a:endParaRPr>
          </a:p>
        </p:txBody>
      </p:sp>
      <p:grpSp>
        <p:nvGrpSpPr>
          <p:cNvPr id="2" name="Groupe 1">
            <a:extLst>
              <a:ext uri="{FF2B5EF4-FFF2-40B4-BE49-F238E27FC236}">
                <a16:creationId xmlns:a16="http://schemas.microsoft.com/office/drawing/2014/main" id="{6DAF59E2-60A7-43E3-8A1E-868F9D7F4E14}"/>
              </a:ext>
            </a:extLst>
          </p:cNvPr>
          <p:cNvGrpSpPr/>
          <p:nvPr/>
        </p:nvGrpSpPr>
        <p:grpSpPr>
          <a:xfrm>
            <a:off x="3088223" y="1618266"/>
            <a:ext cx="5688632" cy="717643"/>
            <a:chOff x="1649969" y="879744"/>
            <a:chExt cx="5688632" cy="717643"/>
          </a:xfrm>
        </p:grpSpPr>
        <p:pic>
          <p:nvPicPr>
            <p:cNvPr id="3" name="Image 2">
              <a:extLst>
                <a:ext uri="{FF2B5EF4-FFF2-40B4-BE49-F238E27FC236}">
                  <a16:creationId xmlns:a16="http://schemas.microsoft.com/office/drawing/2014/main" id="{4B9EFF6F-19B8-4EA0-B09A-74A4E6FD1586}"/>
                </a:ext>
              </a:extLst>
            </p:cNvPr>
            <p:cNvPicPr>
              <a:picLocks noChangeAspect="1"/>
            </p:cNvPicPr>
            <p:nvPr/>
          </p:nvPicPr>
          <p:blipFill>
            <a:blip r:embed="rId3"/>
            <a:stretch>
              <a:fillRect/>
            </a:stretch>
          </p:blipFill>
          <p:spPr>
            <a:xfrm>
              <a:off x="1649969" y="879744"/>
              <a:ext cx="5688632" cy="717643"/>
            </a:xfrm>
            <a:prstGeom prst="rect">
              <a:avLst/>
            </a:prstGeom>
          </p:spPr>
        </p:pic>
        <p:sp>
          <p:nvSpPr>
            <p:cNvPr id="7" name="Rectangle 6">
              <a:extLst>
                <a:ext uri="{FF2B5EF4-FFF2-40B4-BE49-F238E27FC236}">
                  <a16:creationId xmlns:a16="http://schemas.microsoft.com/office/drawing/2014/main" id="{82047237-2BBF-419A-A672-AF01F54E4196}"/>
                </a:ext>
              </a:extLst>
            </p:cNvPr>
            <p:cNvSpPr/>
            <p:nvPr/>
          </p:nvSpPr>
          <p:spPr>
            <a:xfrm>
              <a:off x="3347705" y="1179349"/>
              <a:ext cx="864096"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C6B46935-476C-4CBC-886D-E4A81110FBE3}"/>
                </a:ext>
              </a:extLst>
            </p:cNvPr>
            <p:cNvSpPr/>
            <p:nvPr/>
          </p:nvSpPr>
          <p:spPr>
            <a:xfrm>
              <a:off x="3959934" y="967793"/>
              <a:ext cx="1800200" cy="2924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A18C268-A25B-478E-816F-5BC19C160FCE}"/>
                </a:ext>
              </a:extLst>
            </p:cNvPr>
            <p:cNvSpPr/>
            <p:nvPr/>
          </p:nvSpPr>
          <p:spPr>
            <a:xfrm>
              <a:off x="6474505" y="1199312"/>
              <a:ext cx="545767"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pic>
        <p:nvPicPr>
          <p:cNvPr id="9" name="Image 8">
            <a:extLst>
              <a:ext uri="{FF2B5EF4-FFF2-40B4-BE49-F238E27FC236}">
                <a16:creationId xmlns:a16="http://schemas.microsoft.com/office/drawing/2014/main" id="{A7F34CB4-FDAE-4384-9A69-CBB0CCA4F104}"/>
              </a:ext>
            </a:extLst>
          </p:cNvPr>
          <p:cNvPicPr>
            <a:picLocks noChangeAspect="1"/>
          </p:cNvPicPr>
          <p:nvPr/>
        </p:nvPicPr>
        <p:blipFill>
          <a:blip r:embed="rId4"/>
          <a:stretch>
            <a:fillRect/>
          </a:stretch>
        </p:blipFill>
        <p:spPr>
          <a:xfrm>
            <a:off x="269009" y="1277586"/>
            <a:ext cx="2521814" cy="2836255"/>
          </a:xfrm>
          <a:prstGeom prst="rect">
            <a:avLst/>
          </a:prstGeom>
        </p:spPr>
      </p:pic>
      <p:cxnSp>
        <p:nvCxnSpPr>
          <p:cNvPr id="11" name="Connecteur droit avec flèche 10">
            <a:extLst>
              <a:ext uri="{FF2B5EF4-FFF2-40B4-BE49-F238E27FC236}">
                <a16:creationId xmlns:a16="http://schemas.microsoft.com/office/drawing/2014/main" id="{15E91828-A545-4B97-8D5F-56314B731D7F}"/>
              </a:ext>
            </a:extLst>
          </p:cNvPr>
          <p:cNvCxnSpPr>
            <a:cxnSpLocks/>
            <a:stCxn id="152" idx="2"/>
          </p:cNvCxnSpPr>
          <p:nvPr/>
        </p:nvCxnSpPr>
        <p:spPr>
          <a:xfrm flipH="1">
            <a:off x="3563888" y="997908"/>
            <a:ext cx="930396" cy="85462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Google Shape;136;p19">
            <a:extLst>
              <a:ext uri="{FF2B5EF4-FFF2-40B4-BE49-F238E27FC236}">
                <a16:creationId xmlns:a16="http://schemas.microsoft.com/office/drawing/2014/main" id="{8818F704-F70F-4E97-9C2C-1B85947BF1D7}"/>
              </a:ext>
            </a:extLst>
          </p:cNvPr>
          <p:cNvSpPr txBox="1">
            <a:spLocks/>
          </p:cNvSpPr>
          <p:nvPr/>
        </p:nvSpPr>
        <p:spPr>
          <a:xfrm>
            <a:off x="-67645" y="35556"/>
            <a:ext cx="9123859" cy="589320"/>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2400" b="1" kern="1200">
                <a:solidFill>
                  <a:schemeClr val="accent1"/>
                </a:solidFill>
                <a:latin typeface="+mj-lt"/>
                <a:ea typeface="+mj-ea"/>
                <a:cs typeface="+mj-cs"/>
              </a:defRPr>
            </a:lvl1pPr>
          </a:lstStyle>
          <a:p>
            <a:pPr>
              <a:spcBef>
                <a:spcPts val="0"/>
              </a:spcBef>
              <a:buClrTx/>
              <a:buFontTx/>
            </a:pPr>
            <a:r>
              <a:rPr lang="fr-FR" dirty="0">
                <a:solidFill>
                  <a:srgbClr val="000091"/>
                </a:solidFill>
                <a:latin typeface="Arial" panose="020B0604020202020204" pitchFamily="34" charset="0"/>
                <a:cs typeface="Arial" panose="020B0604020202020204" pitchFamily="34" charset="0"/>
              </a:rPr>
              <a:t>Compléter les informations de son association</a:t>
            </a:r>
          </a:p>
        </p:txBody>
      </p:sp>
      <p:pic>
        <p:nvPicPr>
          <p:cNvPr id="6" name="Image 5">
            <a:extLst>
              <a:ext uri="{FF2B5EF4-FFF2-40B4-BE49-F238E27FC236}">
                <a16:creationId xmlns:a16="http://schemas.microsoft.com/office/drawing/2014/main" id="{2E84E010-8D08-4829-9AEB-433BC6A05B9A}"/>
              </a:ext>
            </a:extLst>
          </p:cNvPr>
          <p:cNvPicPr>
            <a:picLocks noChangeAspect="1"/>
          </p:cNvPicPr>
          <p:nvPr/>
        </p:nvPicPr>
        <p:blipFill>
          <a:blip r:embed="rId5"/>
          <a:stretch>
            <a:fillRect/>
          </a:stretch>
        </p:blipFill>
        <p:spPr>
          <a:xfrm>
            <a:off x="300811" y="4163157"/>
            <a:ext cx="1877435" cy="604107"/>
          </a:xfrm>
          <a:prstGeom prst="rect">
            <a:avLst/>
          </a:prstGeom>
        </p:spPr>
      </p:pic>
    </p:spTree>
    <p:extLst>
      <p:ext uri="{BB962C8B-B14F-4D97-AF65-F5344CB8AC3E}">
        <p14:creationId xmlns:p14="http://schemas.microsoft.com/office/powerpoint/2010/main" val="305417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3" name="Google Shape;153;p2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11</a:t>
            </a:fld>
            <a:endParaRPr b="1"/>
          </a:p>
        </p:txBody>
      </p:sp>
      <p:sp>
        <p:nvSpPr>
          <p:cNvPr id="152" name="Google Shape;152;p20"/>
          <p:cNvSpPr txBox="1"/>
          <p:nvPr/>
        </p:nvSpPr>
        <p:spPr>
          <a:xfrm>
            <a:off x="299462" y="748674"/>
            <a:ext cx="8387337" cy="318490"/>
          </a:xfrm>
          <a:prstGeom prst="rect">
            <a:avLst/>
          </a:prstGeom>
          <a:noFill/>
          <a:ln>
            <a:noFill/>
          </a:ln>
        </p:spPr>
        <p:txBody>
          <a:bodyPr spcFirstLastPara="1" wrap="square" lIns="91425" tIns="91425" rIns="91425" bIns="91425" anchor="t" anchorCtr="0">
            <a:noAutofit/>
          </a:bodyPr>
          <a:lstStyle/>
          <a:p>
            <a:r>
              <a:rPr lang="fr-FR" sz="1200" dirty="0">
                <a:latin typeface="Arial" panose="020B0604020202020204" pitchFamily="34" charset="0"/>
                <a:cs typeface="Arial" panose="020B0604020202020204" pitchFamily="34" charset="0"/>
              </a:rPr>
              <a:t>En cliquant sur ce bouton, on accède aux informations de l’établissement secondaire (ou antenne ou section…) qui est sous la responsabilité du siège social </a:t>
            </a:r>
            <a:endParaRPr sz="1200" dirty="0">
              <a:latin typeface="Arial" panose="020B0604020202020204" pitchFamily="34" charset="0"/>
              <a:cs typeface="Arial" panose="020B0604020202020204" pitchFamily="34" charset="0"/>
            </a:endParaRPr>
          </a:p>
        </p:txBody>
      </p:sp>
      <p:grpSp>
        <p:nvGrpSpPr>
          <p:cNvPr id="5" name="Groupe 4">
            <a:extLst>
              <a:ext uri="{FF2B5EF4-FFF2-40B4-BE49-F238E27FC236}">
                <a16:creationId xmlns:a16="http://schemas.microsoft.com/office/drawing/2014/main" id="{D68D8F4C-B58C-48B6-83F6-1A356651B459}"/>
              </a:ext>
            </a:extLst>
          </p:cNvPr>
          <p:cNvGrpSpPr/>
          <p:nvPr/>
        </p:nvGrpSpPr>
        <p:grpSpPr>
          <a:xfrm>
            <a:off x="738312" y="1997726"/>
            <a:ext cx="7430144" cy="1087903"/>
            <a:chOff x="299463" y="1736282"/>
            <a:chExt cx="7430144" cy="1087903"/>
          </a:xfrm>
        </p:grpSpPr>
        <p:pic>
          <p:nvPicPr>
            <p:cNvPr id="12" name="Image 11">
              <a:extLst>
                <a:ext uri="{FF2B5EF4-FFF2-40B4-BE49-F238E27FC236}">
                  <a16:creationId xmlns:a16="http://schemas.microsoft.com/office/drawing/2014/main" id="{02C2C3BD-4978-4E42-8135-721226514732}"/>
                </a:ext>
              </a:extLst>
            </p:cNvPr>
            <p:cNvPicPr>
              <a:picLocks noChangeAspect="1"/>
            </p:cNvPicPr>
            <p:nvPr/>
          </p:nvPicPr>
          <p:blipFill>
            <a:blip r:embed="rId3"/>
            <a:stretch>
              <a:fillRect/>
            </a:stretch>
          </p:blipFill>
          <p:spPr>
            <a:xfrm>
              <a:off x="299463" y="1736282"/>
              <a:ext cx="7430144" cy="1087903"/>
            </a:xfrm>
            <a:prstGeom prst="rect">
              <a:avLst/>
            </a:prstGeom>
          </p:spPr>
        </p:pic>
        <p:sp>
          <p:nvSpPr>
            <p:cNvPr id="6" name="Rectangle 5">
              <a:extLst>
                <a:ext uri="{FF2B5EF4-FFF2-40B4-BE49-F238E27FC236}">
                  <a16:creationId xmlns:a16="http://schemas.microsoft.com/office/drawing/2014/main" id="{838949CC-734F-4F7A-9C38-EEA0783E8640}"/>
                </a:ext>
              </a:extLst>
            </p:cNvPr>
            <p:cNvSpPr/>
            <p:nvPr/>
          </p:nvSpPr>
          <p:spPr>
            <a:xfrm>
              <a:off x="4014535" y="2064209"/>
              <a:ext cx="1541512"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1958B5E4-97DC-4497-9ED9-931E57E967D4}"/>
                </a:ext>
              </a:extLst>
            </p:cNvPr>
            <p:cNvSpPr/>
            <p:nvPr/>
          </p:nvSpPr>
          <p:spPr>
            <a:xfrm>
              <a:off x="2699792" y="2336185"/>
              <a:ext cx="1541512"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2C2F0D75-FF09-48B9-8060-8D956E4BFCF3}"/>
                </a:ext>
              </a:extLst>
            </p:cNvPr>
            <p:cNvSpPr/>
            <p:nvPr/>
          </p:nvSpPr>
          <p:spPr>
            <a:xfrm>
              <a:off x="6732241" y="2373262"/>
              <a:ext cx="720080" cy="1984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13" name="Google Shape;136;p19">
            <a:extLst>
              <a:ext uri="{FF2B5EF4-FFF2-40B4-BE49-F238E27FC236}">
                <a16:creationId xmlns:a16="http://schemas.microsoft.com/office/drawing/2014/main" id="{60FD51C2-DA20-496F-95EC-80D1C83C86A1}"/>
              </a:ext>
            </a:extLst>
          </p:cNvPr>
          <p:cNvSpPr txBox="1">
            <a:spLocks/>
          </p:cNvSpPr>
          <p:nvPr/>
        </p:nvSpPr>
        <p:spPr>
          <a:xfrm>
            <a:off x="107504" y="102391"/>
            <a:ext cx="8928992" cy="638417"/>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2400" b="1" kern="1200">
                <a:solidFill>
                  <a:schemeClr val="accent1"/>
                </a:solidFill>
                <a:latin typeface="+mj-lt"/>
                <a:ea typeface="+mj-ea"/>
                <a:cs typeface="+mj-cs"/>
              </a:defRPr>
            </a:lvl1pPr>
          </a:lstStyle>
          <a:p>
            <a:pPr>
              <a:spcBef>
                <a:spcPts val="0"/>
              </a:spcBef>
              <a:buClrTx/>
              <a:buFontTx/>
            </a:pPr>
            <a:r>
              <a:rPr lang="fr-FR" dirty="0">
                <a:solidFill>
                  <a:srgbClr val="000091"/>
                </a:solidFill>
                <a:latin typeface="Arial" panose="020B0604020202020204" pitchFamily="34" charset="0"/>
                <a:cs typeface="Arial" panose="020B0604020202020204" pitchFamily="34" charset="0"/>
              </a:rPr>
              <a:t>Compléter les informations de son association</a:t>
            </a:r>
          </a:p>
        </p:txBody>
      </p:sp>
      <p:cxnSp>
        <p:nvCxnSpPr>
          <p:cNvPr id="4" name="Connecteur droit avec flèche 3">
            <a:extLst>
              <a:ext uri="{FF2B5EF4-FFF2-40B4-BE49-F238E27FC236}">
                <a16:creationId xmlns:a16="http://schemas.microsoft.com/office/drawing/2014/main" id="{FB875DEA-4F73-46B0-8637-9A15B9F05CF8}"/>
              </a:ext>
            </a:extLst>
          </p:cNvPr>
          <p:cNvCxnSpPr>
            <a:cxnSpLocks/>
            <a:stCxn id="152" idx="2"/>
          </p:cNvCxnSpPr>
          <p:nvPr/>
        </p:nvCxnSpPr>
        <p:spPr>
          <a:xfrm flipH="1">
            <a:off x="1475656" y="1067164"/>
            <a:ext cx="3017475" cy="13665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676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1FB3D-16AE-4B38-AB44-DFF604DA12BA}"/>
              </a:ext>
            </a:extLst>
          </p:cNvPr>
          <p:cNvSpPr>
            <a:spLocks noGrp="1"/>
          </p:cNvSpPr>
          <p:nvPr>
            <p:ph type="title"/>
          </p:nvPr>
        </p:nvSpPr>
        <p:spPr/>
        <p:txBody>
          <a:bodyPr/>
          <a:lstStyle/>
          <a:p>
            <a:r>
              <a:rPr lang="fr-FR" dirty="0"/>
              <a:t>Compléter les informations de son association</a:t>
            </a:r>
          </a:p>
        </p:txBody>
      </p:sp>
      <p:sp>
        <p:nvSpPr>
          <p:cNvPr id="3" name="Espace réservé du contenu 2">
            <a:extLst>
              <a:ext uri="{FF2B5EF4-FFF2-40B4-BE49-F238E27FC236}">
                <a16:creationId xmlns:a16="http://schemas.microsoft.com/office/drawing/2014/main" id="{F6C2C0AC-6A84-4143-857A-A0AA214D8E4F}"/>
              </a:ext>
            </a:extLst>
          </p:cNvPr>
          <p:cNvSpPr>
            <a:spLocks noGrp="1"/>
          </p:cNvSpPr>
          <p:nvPr>
            <p:ph idx="1"/>
          </p:nvPr>
        </p:nvSpPr>
        <p:spPr/>
        <p:txBody>
          <a:bodyPr>
            <a:normAutofit/>
          </a:bodyPr>
          <a:lstStyle/>
          <a:p>
            <a:pPr marL="0" indent="0">
              <a:buNone/>
            </a:pPr>
            <a:r>
              <a:rPr lang="fr-FR" sz="1400" dirty="0"/>
              <a:t>Les informations administratives de l’association se décomposent en </a:t>
            </a:r>
            <a:r>
              <a:rPr lang="fr-FR" sz="1400" b="1" dirty="0">
                <a:solidFill>
                  <a:srgbClr val="E1000F"/>
                </a:solidFill>
              </a:rPr>
              <a:t>11 sous-rubriques</a:t>
            </a:r>
            <a:r>
              <a:rPr lang="fr-FR" sz="1400" dirty="0"/>
              <a:t>:</a:t>
            </a:r>
          </a:p>
          <a:p>
            <a:pPr marL="0" indent="0">
              <a:buNone/>
            </a:pPr>
            <a:endParaRPr lang="fr-FR" sz="1400" dirty="0"/>
          </a:p>
          <a:p>
            <a:pPr>
              <a:buFont typeface="+mj-lt"/>
              <a:buAutoNum type="arabicPeriod"/>
            </a:pPr>
            <a:r>
              <a:rPr lang="fr-FR" sz="1400" b="1" dirty="0"/>
              <a:t>Identité</a:t>
            </a:r>
          </a:p>
          <a:p>
            <a:pPr>
              <a:buFont typeface="+mj-lt"/>
              <a:buAutoNum type="arabicPeriod"/>
            </a:pPr>
            <a:r>
              <a:rPr lang="fr-FR" sz="1400" b="1" dirty="0"/>
              <a:t>Adresse et coordonnées</a:t>
            </a:r>
          </a:p>
          <a:p>
            <a:pPr>
              <a:buFont typeface="+mj-lt"/>
              <a:buAutoNum type="arabicPeriod"/>
            </a:pPr>
            <a:r>
              <a:rPr lang="fr-FR" sz="1400" b="1" dirty="0"/>
              <a:t>Activités</a:t>
            </a:r>
          </a:p>
          <a:p>
            <a:pPr>
              <a:buFont typeface="+mj-lt"/>
              <a:buAutoNum type="arabicPeriod"/>
            </a:pPr>
            <a:r>
              <a:rPr lang="fr-FR" sz="1400" b="1" dirty="0"/>
              <a:t>Composition</a:t>
            </a:r>
          </a:p>
          <a:p>
            <a:pPr>
              <a:buFont typeface="+mj-lt"/>
              <a:buAutoNum type="arabicPeriod"/>
            </a:pPr>
            <a:r>
              <a:rPr lang="fr-FR" sz="1400" b="1" dirty="0"/>
              <a:t>Affiliations et adhérents personnes morales</a:t>
            </a:r>
          </a:p>
          <a:p>
            <a:pPr>
              <a:buFont typeface="+mj-lt"/>
              <a:buAutoNum type="arabicPeriod"/>
            </a:pPr>
            <a:r>
              <a:rPr lang="fr-FR" sz="1400" b="1" dirty="0"/>
              <a:t>Personnes physiques</a:t>
            </a:r>
          </a:p>
          <a:p>
            <a:pPr>
              <a:buFont typeface="+mj-lt"/>
              <a:buAutoNum type="arabicPeriod"/>
            </a:pPr>
            <a:r>
              <a:rPr lang="fr-FR" sz="1400" b="1" dirty="0"/>
              <a:t>Agréments</a:t>
            </a:r>
          </a:p>
          <a:p>
            <a:pPr>
              <a:buFont typeface="+mj-lt"/>
              <a:buAutoNum type="arabicPeriod"/>
            </a:pPr>
            <a:r>
              <a:rPr lang="fr-FR" sz="1400" b="1" dirty="0"/>
              <a:t>Moyens humains</a:t>
            </a:r>
          </a:p>
          <a:p>
            <a:pPr>
              <a:buFont typeface="+mj-lt"/>
              <a:buAutoNum type="arabicPeriod"/>
            </a:pPr>
            <a:r>
              <a:rPr lang="fr-FR" sz="1400" b="1" dirty="0"/>
              <a:t>Coordonnées bancaires</a:t>
            </a:r>
          </a:p>
          <a:p>
            <a:pPr>
              <a:buFont typeface="+mj-lt"/>
              <a:buAutoNum type="arabicPeriod"/>
            </a:pPr>
            <a:r>
              <a:rPr lang="fr-FR" sz="1400" b="1" dirty="0"/>
              <a:t>Comptes</a:t>
            </a:r>
          </a:p>
          <a:p>
            <a:pPr>
              <a:buFont typeface="+mj-lt"/>
              <a:buAutoNum type="arabicPeriod"/>
            </a:pPr>
            <a:r>
              <a:rPr lang="fr-FR" sz="1400" b="1" dirty="0"/>
              <a:t>Documents</a:t>
            </a:r>
          </a:p>
          <a:p>
            <a:pPr>
              <a:buFont typeface="+mj-lt"/>
              <a:buAutoNum type="arabicPeriod"/>
            </a:pPr>
            <a:endParaRPr lang="fr-FR" sz="1400" dirty="0"/>
          </a:p>
        </p:txBody>
      </p:sp>
      <p:sp>
        <p:nvSpPr>
          <p:cNvPr id="4" name="Espace réservé du numéro de diapositive 3">
            <a:extLst>
              <a:ext uri="{FF2B5EF4-FFF2-40B4-BE49-F238E27FC236}">
                <a16:creationId xmlns:a16="http://schemas.microsoft.com/office/drawing/2014/main" id="{79786615-82ED-4852-873D-7FB7BE5EB0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12</a:t>
            </a:fld>
            <a:endParaRPr lang="fr-FR"/>
          </a:p>
        </p:txBody>
      </p:sp>
    </p:spTree>
    <p:extLst>
      <p:ext uri="{BB962C8B-B14F-4D97-AF65-F5344CB8AC3E}">
        <p14:creationId xmlns:p14="http://schemas.microsoft.com/office/powerpoint/2010/main" val="3323179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2" name="Groupe 1">
            <a:extLst>
              <a:ext uri="{FF2B5EF4-FFF2-40B4-BE49-F238E27FC236}">
                <a16:creationId xmlns:a16="http://schemas.microsoft.com/office/drawing/2014/main" id="{9E40530B-8140-443B-BE06-691DF88AE270}"/>
              </a:ext>
            </a:extLst>
          </p:cNvPr>
          <p:cNvGrpSpPr/>
          <p:nvPr/>
        </p:nvGrpSpPr>
        <p:grpSpPr>
          <a:xfrm>
            <a:off x="1475656" y="1735095"/>
            <a:ext cx="5868144" cy="3254734"/>
            <a:chOff x="1187624" y="1533179"/>
            <a:chExt cx="6660232" cy="3530096"/>
          </a:xfrm>
        </p:grpSpPr>
        <p:pic>
          <p:nvPicPr>
            <p:cNvPr id="3" name="Image 2">
              <a:extLst>
                <a:ext uri="{FF2B5EF4-FFF2-40B4-BE49-F238E27FC236}">
                  <a16:creationId xmlns:a16="http://schemas.microsoft.com/office/drawing/2014/main" id="{D63773BE-45AC-4764-9E3D-E1AC9A1FB588}"/>
                </a:ext>
              </a:extLst>
            </p:cNvPr>
            <p:cNvPicPr>
              <a:picLocks noChangeAspect="1"/>
            </p:cNvPicPr>
            <p:nvPr/>
          </p:nvPicPr>
          <p:blipFill>
            <a:blip r:embed="rId3"/>
            <a:stretch>
              <a:fillRect/>
            </a:stretch>
          </p:blipFill>
          <p:spPr>
            <a:xfrm>
              <a:off x="1187624" y="1533179"/>
              <a:ext cx="6660232" cy="3530096"/>
            </a:xfrm>
            <a:prstGeom prst="rect">
              <a:avLst/>
            </a:prstGeom>
          </p:spPr>
        </p:pic>
        <p:sp>
          <p:nvSpPr>
            <p:cNvPr id="4" name="Rectangle 3">
              <a:extLst>
                <a:ext uri="{FF2B5EF4-FFF2-40B4-BE49-F238E27FC236}">
                  <a16:creationId xmlns:a16="http://schemas.microsoft.com/office/drawing/2014/main" id="{FA0ADC10-5239-4B6F-B4CB-A7A78FFD1129}"/>
                </a:ext>
              </a:extLst>
            </p:cNvPr>
            <p:cNvSpPr/>
            <p:nvPr/>
          </p:nvSpPr>
          <p:spPr>
            <a:xfrm>
              <a:off x="7380312" y="1699702"/>
              <a:ext cx="467544" cy="799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083FF7C-2B43-4F92-97D4-C4C7A7FA4989}"/>
                </a:ext>
              </a:extLst>
            </p:cNvPr>
            <p:cNvSpPr/>
            <p:nvPr/>
          </p:nvSpPr>
          <p:spPr>
            <a:xfrm>
              <a:off x="1511660" y="2021299"/>
              <a:ext cx="504056" cy="1725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AA9B55CA-79A9-4E13-9867-308F24438141}"/>
                </a:ext>
              </a:extLst>
            </p:cNvPr>
            <p:cNvSpPr/>
            <p:nvPr/>
          </p:nvSpPr>
          <p:spPr>
            <a:xfrm>
              <a:off x="4752020" y="2093307"/>
              <a:ext cx="432048" cy="1004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24EB800D-1EEE-4406-A50C-B33BA6F29893}"/>
                </a:ext>
              </a:extLst>
            </p:cNvPr>
            <p:cNvSpPr/>
            <p:nvPr/>
          </p:nvSpPr>
          <p:spPr>
            <a:xfrm>
              <a:off x="4771818" y="2410872"/>
              <a:ext cx="648072" cy="10049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16A7C6E2-452E-4DB6-804D-5B9970F6B5E1}"/>
                </a:ext>
              </a:extLst>
            </p:cNvPr>
            <p:cNvSpPr/>
            <p:nvPr/>
          </p:nvSpPr>
          <p:spPr>
            <a:xfrm>
              <a:off x="1511660" y="3706882"/>
              <a:ext cx="648072"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EA023ACF-0F74-43FE-B989-A4B950F313A9}"/>
                </a:ext>
              </a:extLst>
            </p:cNvPr>
            <p:cNvSpPr/>
            <p:nvPr/>
          </p:nvSpPr>
          <p:spPr>
            <a:xfrm>
              <a:off x="4778208" y="3676196"/>
              <a:ext cx="648072"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251BDEA0-2590-4AE7-B669-1A6C5D22A4FA}"/>
                </a:ext>
              </a:extLst>
            </p:cNvPr>
            <p:cNvSpPr/>
            <p:nvPr/>
          </p:nvSpPr>
          <p:spPr>
            <a:xfrm>
              <a:off x="1511660" y="4011910"/>
              <a:ext cx="648072"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C82B7708-5F5B-487D-A86F-9DC063A59DBA}"/>
                </a:ext>
              </a:extLst>
            </p:cNvPr>
            <p:cNvSpPr/>
            <p:nvPr/>
          </p:nvSpPr>
          <p:spPr>
            <a:xfrm>
              <a:off x="1483888" y="2380124"/>
              <a:ext cx="525672" cy="12859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A26A53FA-EDB7-4AFD-A388-114EF3CD3AED}"/>
                </a:ext>
              </a:extLst>
            </p:cNvPr>
            <p:cNvSpPr/>
            <p:nvPr/>
          </p:nvSpPr>
          <p:spPr>
            <a:xfrm flipV="1">
              <a:off x="4746317" y="2732335"/>
              <a:ext cx="525672" cy="9659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148" name="Google Shape;148;p20"/>
          <p:cNvSpPr txBox="1">
            <a:spLocks noGrp="1"/>
          </p:cNvSpPr>
          <p:nvPr>
            <p:ph type="title"/>
          </p:nvPr>
        </p:nvSpPr>
        <p:spPr>
          <a:xfrm>
            <a:off x="457200" y="51470"/>
            <a:ext cx="8229600" cy="61929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dirty="0"/>
              <a:t>1 - Identité de l’association</a:t>
            </a:r>
            <a:endParaRPr dirty="0"/>
          </a:p>
        </p:txBody>
      </p:sp>
      <p:sp>
        <p:nvSpPr>
          <p:cNvPr id="153" name="Google Shape;153;p2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13</a:t>
            </a:fld>
            <a:endParaRPr b="1"/>
          </a:p>
        </p:txBody>
      </p:sp>
      <p:sp>
        <p:nvSpPr>
          <p:cNvPr id="152" name="Google Shape;152;p20"/>
          <p:cNvSpPr txBox="1"/>
          <p:nvPr/>
        </p:nvSpPr>
        <p:spPr>
          <a:xfrm>
            <a:off x="251520" y="457857"/>
            <a:ext cx="8640960" cy="619295"/>
          </a:xfrm>
          <a:prstGeom prst="rect">
            <a:avLst/>
          </a:prstGeom>
          <a:noFill/>
          <a:ln>
            <a:noFill/>
          </a:ln>
        </p:spPr>
        <p:txBody>
          <a:bodyPr spcFirstLastPara="1" wrap="square" lIns="91425" tIns="91425" rIns="91425" bIns="91425" anchor="t" anchorCtr="0">
            <a:noAutofit/>
          </a:bodyPr>
          <a:lstStyle/>
          <a:p>
            <a:r>
              <a:rPr lang="fr-FR" sz="1200" dirty="0">
                <a:latin typeface="Arial" panose="020B0604020202020204" pitchFamily="34" charset="0"/>
                <a:cs typeface="Arial" panose="020B0604020202020204" pitchFamily="34" charset="0"/>
              </a:rPr>
              <a:t>Afin de </a:t>
            </a:r>
            <a:r>
              <a:rPr lang="en" sz="1200" dirty="0">
                <a:latin typeface="Arial" panose="020B0604020202020204" pitchFamily="34" charset="0"/>
                <a:cs typeface="Arial" panose="020B0604020202020204" pitchFamily="34" charset="0"/>
              </a:rPr>
              <a:t>mettre à jour les déclarations administratives obligatoires de l’association, un lien </a:t>
            </a:r>
            <a:r>
              <a:rPr lang="fr-FR" sz="1200" dirty="0">
                <a:latin typeface="Arial" panose="020B0604020202020204" pitchFamily="34" charset="0"/>
                <a:cs typeface="Arial" panose="020B0604020202020204" pitchFamily="34" charset="0"/>
              </a:rPr>
              <a:t>dans </a:t>
            </a:r>
            <a:r>
              <a:rPr lang="fr-FR" sz="1200" dirty="0" err="1">
                <a:latin typeface="Arial" panose="020B0604020202020204" pitchFamily="34" charset="0"/>
                <a:cs typeface="Arial" panose="020B0604020202020204" pitchFamily="34" charset="0"/>
              </a:rPr>
              <a:t>LeCompteAsso</a:t>
            </a:r>
            <a:r>
              <a:rPr lang="fr-FR" sz="1200" dirty="0">
                <a:latin typeface="Arial" panose="020B0604020202020204" pitchFamily="34" charset="0"/>
                <a:cs typeface="Arial" panose="020B0604020202020204" pitchFamily="34" charset="0"/>
              </a:rPr>
              <a:t> vous redirige</a:t>
            </a:r>
            <a:r>
              <a:rPr lang="en" sz="1200" dirty="0">
                <a:latin typeface="Arial" panose="020B0604020202020204" pitchFamily="34" charset="0"/>
                <a:cs typeface="Arial" panose="020B0604020202020204" pitchFamily="34" charset="0"/>
              </a:rPr>
              <a:t> vers le site de service-public.fr (greffe des associations en préfecture) . </a:t>
            </a:r>
            <a:r>
              <a:rPr lang="fr-FR" sz="1200" dirty="0">
                <a:latin typeface="Arial" panose="020B0604020202020204" pitchFamily="34" charset="0"/>
                <a:cs typeface="Arial" panose="020B0604020202020204" pitchFamily="34" charset="0"/>
              </a:rPr>
              <a:t>Toutefois le lien vers l’INSEE n’est pas actif ; il vous faut aller directement sur : </a:t>
            </a:r>
            <a:r>
              <a:rPr lang="fr-FR" sz="1200" u="sng" dirty="0">
                <a:latin typeface="Arial" panose="020B0604020202020204" pitchFamily="34" charset="0"/>
                <a:cs typeface="Arial" panose="020B0604020202020204" pitchFamily="34" charset="0"/>
                <a:hlinkClick r:id="rId4"/>
              </a:rPr>
              <a:t>https://www.insee.fr/fr/information/1401387</a:t>
            </a:r>
            <a:r>
              <a:rPr lang="fr-FR" sz="1200" dirty="0">
                <a:latin typeface="Arial" panose="020B0604020202020204" pitchFamily="34" charset="0"/>
                <a:cs typeface="Arial" panose="020B0604020202020204" pitchFamily="34" charset="0"/>
              </a:rPr>
              <a:t> </a:t>
            </a:r>
            <a:r>
              <a:rPr lang="en" sz="1200" dirty="0">
                <a:solidFill>
                  <a:srgbClr val="FF0000"/>
                </a:solidFill>
                <a:latin typeface="Arial" panose="020B0604020202020204" pitchFamily="34" charset="0"/>
                <a:cs typeface="Arial" panose="020B0604020202020204" pitchFamily="34" charset="0"/>
              </a:rPr>
              <a:t>(voir fiche “déclarations obligatoires </a:t>
            </a:r>
            <a:r>
              <a:rPr lang="fr-FR" sz="1200" dirty="0">
                <a:solidFill>
                  <a:srgbClr val="FF0000"/>
                </a:solidFill>
                <a:latin typeface="Arial" panose="020B0604020202020204" pitchFamily="34" charset="0"/>
                <a:cs typeface="Arial" panose="020B0604020202020204" pitchFamily="34" charset="0"/>
              </a:rPr>
              <a:t>pour une association » et la vidéo associée</a:t>
            </a:r>
            <a:r>
              <a:rPr lang="en" sz="1200" dirty="0">
                <a:solidFill>
                  <a:srgbClr val="FF0000"/>
                </a:solidFill>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2B37ECFE-5CB8-4BC9-8FD9-2E9456F6874D}"/>
              </a:ext>
            </a:extLst>
          </p:cNvPr>
          <p:cNvSpPr txBox="1"/>
          <p:nvPr/>
        </p:nvSpPr>
        <p:spPr>
          <a:xfrm>
            <a:off x="583670" y="1384016"/>
            <a:ext cx="4140967" cy="276999"/>
          </a:xfrm>
          <a:prstGeom prst="rect">
            <a:avLst/>
          </a:prstGeom>
          <a:noFill/>
        </p:spPr>
        <p:txBody>
          <a:bodyPr wrap="square" rtlCol="0">
            <a:spAutoFit/>
          </a:bodyPr>
          <a:lstStyle/>
          <a:p>
            <a:r>
              <a:rPr lang="fr-FR" sz="1200" b="1" dirty="0">
                <a:solidFill>
                  <a:srgbClr val="169B62"/>
                </a:solidFill>
              </a:rPr>
              <a:t>Données extraites de vos déclarations en Préfecture</a:t>
            </a:r>
          </a:p>
        </p:txBody>
      </p:sp>
      <p:sp>
        <p:nvSpPr>
          <p:cNvPr id="18" name="ZoneTexte 17">
            <a:extLst>
              <a:ext uri="{FF2B5EF4-FFF2-40B4-BE49-F238E27FC236}">
                <a16:creationId xmlns:a16="http://schemas.microsoft.com/office/drawing/2014/main" id="{325C3450-6889-492E-BF7D-B9E3FC9C9BD2}"/>
              </a:ext>
            </a:extLst>
          </p:cNvPr>
          <p:cNvSpPr txBox="1"/>
          <p:nvPr/>
        </p:nvSpPr>
        <p:spPr>
          <a:xfrm>
            <a:off x="4664504" y="1373202"/>
            <a:ext cx="3852428" cy="276999"/>
          </a:xfrm>
          <a:prstGeom prst="rect">
            <a:avLst/>
          </a:prstGeom>
          <a:noFill/>
        </p:spPr>
        <p:txBody>
          <a:bodyPr wrap="square" rtlCol="0">
            <a:spAutoFit/>
          </a:bodyPr>
          <a:lstStyle/>
          <a:p>
            <a:r>
              <a:rPr lang="fr-FR" sz="1200" b="1" dirty="0">
                <a:solidFill>
                  <a:srgbClr val="FF6F4C"/>
                </a:solidFill>
              </a:rPr>
              <a:t>Données extraites de vos déclarations à l’INSEE</a:t>
            </a:r>
          </a:p>
        </p:txBody>
      </p:sp>
      <p:cxnSp>
        <p:nvCxnSpPr>
          <p:cNvPr id="9" name="Connecteur droit avec flèche 8">
            <a:extLst>
              <a:ext uri="{FF2B5EF4-FFF2-40B4-BE49-F238E27FC236}">
                <a16:creationId xmlns:a16="http://schemas.microsoft.com/office/drawing/2014/main" id="{6C73CED6-CE44-4D34-903D-FED90BF76969}"/>
              </a:ext>
            </a:extLst>
          </p:cNvPr>
          <p:cNvCxnSpPr>
            <a:cxnSpLocks/>
            <a:stCxn id="7" idx="2"/>
          </p:cNvCxnSpPr>
          <p:nvPr/>
        </p:nvCxnSpPr>
        <p:spPr>
          <a:xfrm flipH="1">
            <a:off x="2163824" y="1661015"/>
            <a:ext cx="490330" cy="432292"/>
          </a:xfrm>
          <a:prstGeom prst="straightConnector1">
            <a:avLst/>
          </a:prstGeom>
          <a:ln w="19050">
            <a:solidFill>
              <a:srgbClr val="169B6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235F7A6D-FA9A-49B0-9D69-A3AB11E2E6E5}"/>
              </a:ext>
            </a:extLst>
          </p:cNvPr>
          <p:cNvCxnSpPr>
            <a:cxnSpLocks/>
            <a:stCxn id="18" idx="2"/>
          </p:cNvCxnSpPr>
          <p:nvPr/>
        </p:nvCxnSpPr>
        <p:spPr>
          <a:xfrm flipH="1">
            <a:off x="5184068" y="1650201"/>
            <a:ext cx="1406650" cy="443106"/>
          </a:xfrm>
          <a:prstGeom prst="straightConnector1">
            <a:avLst/>
          </a:prstGeom>
          <a:ln w="19050">
            <a:solidFill>
              <a:srgbClr val="FF6F4C"/>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F0DBDD65-5265-428B-B2B7-5BABE156D166}"/>
              </a:ext>
            </a:extLst>
          </p:cNvPr>
          <p:cNvCxnSpPr>
            <a:cxnSpLocks/>
            <a:stCxn id="7" idx="2"/>
          </p:cNvCxnSpPr>
          <p:nvPr/>
        </p:nvCxnSpPr>
        <p:spPr>
          <a:xfrm flipH="1">
            <a:off x="2273849" y="1661015"/>
            <a:ext cx="380305" cy="910735"/>
          </a:xfrm>
          <a:prstGeom prst="straightConnector1">
            <a:avLst/>
          </a:prstGeom>
          <a:ln w="19050">
            <a:solidFill>
              <a:srgbClr val="169B6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BE603AB6-2B5E-4CF1-B186-22BF6D3DAADF}"/>
              </a:ext>
            </a:extLst>
          </p:cNvPr>
          <p:cNvCxnSpPr>
            <a:cxnSpLocks/>
            <a:stCxn id="7" idx="2"/>
          </p:cNvCxnSpPr>
          <p:nvPr/>
        </p:nvCxnSpPr>
        <p:spPr>
          <a:xfrm>
            <a:off x="2654154" y="1661015"/>
            <a:ext cx="289283" cy="1658745"/>
          </a:xfrm>
          <a:prstGeom prst="straightConnector1">
            <a:avLst/>
          </a:prstGeom>
          <a:ln w="19050">
            <a:solidFill>
              <a:srgbClr val="169B6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EC830A6D-CE00-468F-84C2-F100925291AA}"/>
              </a:ext>
            </a:extLst>
          </p:cNvPr>
          <p:cNvCxnSpPr>
            <a:cxnSpLocks/>
            <a:stCxn id="18" idx="2"/>
          </p:cNvCxnSpPr>
          <p:nvPr/>
        </p:nvCxnSpPr>
        <p:spPr>
          <a:xfrm flipH="1">
            <a:off x="5352136" y="1650201"/>
            <a:ext cx="1238582" cy="708680"/>
          </a:xfrm>
          <a:prstGeom prst="straightConnector1">
            <a:avLst/>
          </a:prstGeom>
          <a:ln w="19050">
            <a:solidFill>
              <a:srgbClr val="FF6F4C"/>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F24FCA70-3560-4CF9-AA07-83ADF3A78AE5}"/>
              </a:ext>
            </a:extLst>
          </p:cNvPr>
          <p:cNvCxnSpPr>
            <a:cxnSpLocks/>
            <a:stCxn id="18" idx="2"/>
          </p:cNvCxnSpPr>
          <p:nvPr/>
        </p:nvCxnSpPr>
        <p:spPr>
          <a:xfrm flipH="1">
            <a:off x="6084168" y="1650201"/>
            <a:ext cx="506550" cy="1575601"/>
          </a:xfrm>
          <a:prstGeom prst="straightConnector1">
            <a:avLst/>
          </a:prstGeom>
          <a:ln w="19050">
            <a:solidFill>
              <a:srgbClr val="FF6F4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50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0" y="-1865"/>
            <a:ext cx="9144000" cy="777287"/>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dirty="0">
                <a:solidFill>
                  <a:srgbClr val="3F3CA6"/>
                </a:solidFill>
              </a:rPr>
              <a:t>2 - Adresse et coordonnées</a:t>
            </a:r>
            <a:endParaRPr dirty="0">
              <a:solidFill>
                <a:srgbClr val="3F3CA6"/>
              </a:solidFill>
            </a:endParaRPr>
          </a:p>
        </p:txBody>
      </p:sp>
      <p:sp>
        <p:nvSpPr>
          <p:cNvPr id="153" name="Google Shape;153;p20"/>
          <p:cNvSpPr txBox="1">
            <a:spLocks noGrp="1"/>
          </p:cNvSpPr>
          <p:nvPr>
            <p:ph type="sldNum" sz="quarter" idx="12"/>
          </p:nvPr>
        </p:nvSpPr>
        <p:spPr>
          <a:xfrm>
            <a:off x="6565220" y="4287640"/>
            <a:ext cx="2133600" cy="273844"/>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14</a:t>
            </a:fld>
            <a:endParaRPr b="1"/>
          </a:p>
        </p:txBody>
      </p:sp>
      <p:sp>
        <p:nvSpPr>
          <p:cNvPr id="7" name="ZoneTexte 6">
            <a:extLst>
              <a:ext uri="{FF2B5EF4-FFF2-40B4-BE49-F238E27FC236}">
                <a16:creationId xmlns:a16="http://schemas.microsoft.com/office/drawing/2014/main" id="{2B37ECFE-5CB8-4BC9-8FD9-2E9456F6874D}"/>
              </a:ext>
            </a:extLst>
          </p:cNvPr>
          <p:cNvSpPr txBox="1"/>
          <p:nvPr/>
        </p:nvSpPr>
        <p:spPr>
          <a:xfrm>
            <a:off x="642366" y="802935"/>
            <a:ext cx="4140967" cy="276999"/>
          </a:xfrm>
          <a:prstGeom prst="rect">
            <a:avLst/>
          </a:prstGeom>
          <a:noFill/>
        </p:spPr>
        <p:txBody>
          <a:bodyPr wrap="square" rtlCol="0">
            <a:spAutoFit/>
          </a:bodyPr>
          <a:lstStyle/>
          <a:p>
            <a:r>
              <a:rPr lang="fr-FR" sz="1200" b="1" dirty="0">
                <a:solidFill>
                  <a:srgbClr val="169B62"/>
                </a:solidFill>
              </a:rPr>
              <a:t>Données extraites de vos déclarations en Préfecture</a:t>
            </a:r>
          </a:p>
        </p:txBody>
      </p:sp>
      <p:sp>
        <p:nvSpPr>
          <p:cNvPr id="18" name="ZoneTexte 17">
            <a:extLst>
              <a:ext uri="{FF2B5EF4-FFF2-40B4-BE49-F238E27FC236}">
                <a16:creationId xmlns:a16="http://schemas.microsoft.com/office/drawing/2014/main" id="{325C3450-6889-492E-BF7D-B9E3FC9C9BD2}"/>
              </a:ext>
            </a:extLst>
          </p:cNvPr>
          <p:cNvSpPr txBox="1"/>
          <p:nvPr/>
        </p:nvSpPr>
        <p:spPr>
          <a:xfrm>
            <a:off x="4764040" y="782583"/>
            <a:ext cx="3852428" cy="276999"/>
          </a:xfrm>
          <a:prstGeom prst="rect">
            <a:avLst/>
          </a:prstGeom>
          <a:noFill/>
          <a:ln>
            <a:noFill/>
          </a:ln>
        </p:spPr>
        <p:txBody>
          <a:bodyPr wrap="square" rtlCol="0">
            <a:spAutoFit/>
          </a:bodyPr>
          <a:lstStyle/>
          <a:p>
            <a:r>
              <a:rPr lang="fr-FR" sz="1200" b="1" dirty="0">
                <a:solidFill>
                  <a:srgbClr val="FF6F4C"/>
                </a:solidFill>
              </a:rPr>
              <a:t>Données extraites de vos déclarations à l’INSEE</a:t>
            </a:r>
          </a:p>
        </p:txBody>
      </p:sp>
      <p:pic>
        <p:nvPicPr>
          <p:cNvPr id="8" name="Image 7">
            <a:extLst>
              <a:ext uri="{FF2B5EF4-FFF2-40B4-BE49-F238E27FC236}">
                <a16:creationId xmlns:a16="http://schemas.microsoft.com/office/drawing/2014/main" id="{96A0EB54-2993-4E89-9684-7FC2F97E41CA}"/>
              </a:ext>
            </a:extLst>
          </p:cNvPr>
          <p:cNvPicPr>
            <a:picLocks noChangeAspect="1"/>
          </p:cNvPicPr>
          <p:nvPr/>
        </p:nvPicPr>
        <p:blipFill>
          <a:blip r:embed="rId3"/>
          <a:stretch>
            <a:fillRect/>
          </a:stretch>
        </p:blipFill>
        <p:spPr>
          <a:xfrm>
            <a:off x="436712" y="1059582"/>
            <a:ext cx="8270576" cy="3529414"/>
          </a:xfrm>
          <a:prstGeom prst="rect">
            <a:avLst/>
          </a:prstGeom>
        </p:spPr>
      </p:pic>
      <p:cxnSp>
        <p:nvCxnSpPr>
          <p:cNvPr id="25" name="Connecteur droit avec flèche 24">
            <a:extLst>
              <a:ext uri="{FF2B5EF4-FFF2-40B4-BE49-F238E27FC236}">
                <a16:creationId xmlns:a16="http://schemas.microsoft.com/office/drawing/2014/main" id="{D37FA698-5BBE-4DCC-AC06-894BD9F38A18}"/>
              </a:ext>
            </a:extLst>
          </p:cNvPr>
          <p:cNvCxnSpPr>
            <a:cxnSpLocks/>
          </p:cNvCxnSpPr>
          <p:nvPr/>
        </p:nvCxnSpPr>
        <p:spPr>
          <a:xfrm flipH="1">
            <a:off x="2488345" y="1059582"/>
            <a:ext cx="57430" cy="917473"/>
          </a:xfrm>
          <a:prstGeom prst="straightConnector1">
            <a:avLst/>
          </a:prstGeom>
          <a:ln w="12700">
            <a:solidFill>
              <a:srgbClr val="169B6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0725521A-174F-47F7-8232-2222B6E8AB21}"/>
              </a:ext>
            </a:extLst>
          </p:cNvPr>
          <p:cNvCxnSpPr>
            <a:cxnSpLocks/>
          </p:cNvCxnSpPr>
          <p:nvPr/>
        </p:nvCxnSpPr>
        <p:spPr>
          <a:xfrm>
            <a:off x="5952172" y="1059582"/>
            <a:ext cx="108992" cy="842105"/>
          </a:xfrm>
          <a:prstGeom prst="straightConnector1">
            <a:avLst/>
          </a:prstGeom>
          <a:ln w="12700">
            <a:solidFill>
              <a:srgbClr val="FF6F4C"/>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852A414-A19A-4CA6-8546-721C1A2D70B9}"/>
              </a:ext>
            </a:extLst>
          </p:cNvPr>
          <p:cNvSpPr/>
          <p:nvPr/>
        </p:nvSpPr>
        <p:spPr>
          <a:xfrm>
            <a:off x="839604" y="2219039"/>
            <a:ext cx="1296144"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82225C7F-92FF-493B-B4E4-17710B5BC22D}"/>
              </a:ext>
            </a:extLst>
          </p:cNvPr>
          <p:cNvSpPr/>
          <p:nvPr/>
        </p:nvSpPr>
        <p:spPr>
          <a:xfrm>
            <a:off x="4872052" y="2225509"/>
            <a:ext cx="1296144" cy="4320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A4F794AF-5EBC-4A85-A34F-43C94E57986C}"/>
              </a:ext>
            </a:extLst>
          </p:cNvPr>
          <p:cNvSpPr/>
          <p:nvPr/>
        </p:nvSpPr>
        <p:spPr>
          <a:xfrm>
            <a:off x="6168196" y="1059582"/>
            <a:ext cx="2448272" cy="1684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E2ECA2FA-DC3B-4C67-A314-C3F92A0151C1}"/>
              </a:ext>
            </a:extLst>
          </p:cNvPr>
          <p:cNvSpPr/>
          <p:nvPr/>
        </p:nvSpPr>
        <p:spPr>
          <a:xfrm>
            <a:off x="4790228" y="3831702"/>
            <a:ext cx="1449976" cy="132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B34FED2A-A04F-4142-AC9B-F873C8F2E2A2}"/>
              </a:ext>
            </a:extLst>
          </p:cNvPr>
          <p:cNvSpPr/>
          <p:nvPr/>
        </p:nvSpPr>
        <p:spPr>
          <a:xfrm>
            <a:off x="4790228" y="4316322"/>
            <a:ext cx="1449976" cy="132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B8EF46F4-5ED7-4450-9DBB-D4BDF89D66CC}"/>
              </a:ext>
            </a:extLst>
          </p:cNvPr>
          <p:cNvSpPr/>
          <p:nvPr/>
        </p:nvSpPr>
        <p:spPr>
          <a:xfrm>
            <a:off x="839604" y="4316322"/>
            <a:ext cx="1449976" cy="132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D482B902-5962-4B2C-93B3-C90685B04F93}"/>
              </a:ext>
            </a:extLst>
          </p:cNvPr>
          <p:cNvSpPr/>
          <p:nvPr/>
        </p:nvSpPr>
        <p:spPr>
          <a:xfrm>
            <a:off x="839604" y="3831702"/>
            <a:ext cx="1449976" cy="1326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01048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0" y="86350"/>
            <a:ext cx="9117360" cy="683563"/>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dirty="0">
                <a:solidFill>
                  <a:srgbClr val="3F3CA6"/>
                </a:solidFill>
              </a:rPr>
              <a:t>3, 4, 5, 6 et 7 - Activités, composition, affiliations et adhérents, personnes physiques et agréments</a:t>
            </a:r>
            <a:endParaRPr dirty="0">
              <a:solidFill>
                <a:srgbClr val="3F3CA6"/>
              </a:solidFill>
            </a:endParaRPr>
          </a:p>
        </p:txBody>
      </p:sp>
      <p:sp>
        <p:nvSpPr>
          <p:cNvPr id="153" name="Google Shape;153;p2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15</a:t>
            </a:fld>
            <a:endParaRPr b="1"/>
          </a:p>
        </p:txBody>
      </p:sp>
      <p:sp>
        <p:nvSpPr>
          <p:cNvPr id="16" name="ZoneTexte 15">
            <a:extLst>
              <a:ext uri="{FF2B5EF4-FFF2-40B4-BE49-F238E27FC236}">
                <a16:creationId xmlns:a16="http://schemas.microsoft.com/office/drawing/2014/main" id="{B550D6A9-B5E7-45AE-97A6-9C55FBF2BDB6}"/>
              </a:ext>
            </a:extLst>
          </p:cNvPr>
          <p:cNvSpPr txBox="1"/>
          <p:nvPr/>
        </p:nvSpPr>
        <p:spPr>
          <a:xfrm>
            <a:off x="467544" y="3507854"/>
            <a:ext cx="7848873" cy="738664"/>
          </a:xfrm>
          <a:prstGeom prst="rect">
            <a:avLst/>
          </a:prstGeom>
          <a:noFill/>
        </p:spPr>
        <p:txBody>
          <a:bodyPr wrap="square" rtlCol="0">
            <a:spAutoFit/>
          </a:bodyPr>
          <a:lstStyle/>
          <a:p>
            <a:r>
              <a:rPr lang="fr-FR" dirty="0"/>
              <a:t>Les activités, la composition, les affiliations, le nom des personnes habilitées par les statuts à représenter légalement l’association et déclarées en Préfecture apparaissent automatiquement dans </a:t>
            </a:r>
            <a:r>
              <a:rPr lang="fr-FR" dirty="0" err="1"/>
              <a:t>LeCompteAsso</a:t>
            </a:r>
            <a:r>
              <a:rPr lang="fr-FR" dirty="0"/>
              <a:t> ainsi que les agréments en lien avec le répertoire RNA. </a:t>
            </a:r>
          </a:p>
        </p:txBody>
      </p:sp>
      <p:pic>
        <p:nvPicPr>
          <p:cNvPr id="5" name="Image 4">
            <a:extLst>
              <a:ext uri="{FF2B5EF4-FFF2-40B4-BE49-F238E27FC236}">
                <a16:creationId xmlns:a16="http://schemas.microsoft.com/office/drawing/2014/main" id="{2D01E509-98AF-4816-B661-3CE53A345BBF}"/>
              </a:ext>
            </a:extLst>
          </p:cNvPr>
          <p:cNvPicPr>
            <a:picLocks noChangeAspect="1"/>
          </p:cNvPicPr>
          <p:nvPr/>
        </p:nvPicPr>
        <p:blipFill>
          <a:blip r:embed="rId3"/>
          <a:stretch>
            <a:fillRect/>
          </a:stretch>
        </p:blipFill>
        <p:spPr>
          <a:xfrm>
            <a:off x="2267744" y="1013389"/>
            <a:ext cx="3970391" cy="2319472"/>
          </a:xfrm>
          <a:prstGeom prst="rect">
            <a:avLst/>
          </a:prstGeom>
        </p:spPr>
      </p:pic>
    </p:spTree>
    <p:extLst>
      <p:ext uri="{BB962C8B-B14F-4D97-AF65-F5344CB8AC3E}">
        <p14:creationId xmlns:p14="http://schemas.microsoft.com/office/powerpoint/2010/main" val="1074716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26640" y="86351"/>
            <a:ext cx="9144000" cy="43204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dirty="0">
                <a:solidFill>
                  <a:srgbClr val="3F3CA6"/>
                </a:solidFill>
              </a:rPr>
              <a:t>6 - Personnes physiques</a:t>
            </a:r>
            <a:endParaRPr dirty="0">
              <a:solidFill>
                <a:srgbClr val="3F3CA6"/>
              </a:solidFill>
            </a:endParaRPr>
          </a:p>
        </p:txBody>
      </p:sp>
      <p:sp>
        <p:nvSpPr>
          <p:cNvPr id="153" name="Google Shape;153;p2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16</a:t>
            </a:fld>
            <a:endParaRPr b="1"/>
          </a:p>
        </p:txBody>
      </p:sp>
      <p:pic>
        <p:nvPicPr>
          <p:cNvPr id="3" name="Image 2">
            <a:extLst>
              <a:ext uri="{FF2B5EF4-FFF2-40B4-BE49-F238E27FC236}">
                <a16:creationId xmlns:a16="http://schemas.microsoft.com/office/drawing/2014/main" id="{8A9CB6A7-F6BC-4C54-A38B-32716380416D}"/>
              </a:ext>
            </a:extLst>
          </p:cNvPr>
          <p:cNvPicPr>
            <a:picLocks noChangeAspect="1"/>
          </p:cNvPicPr>
          <p:nvPr/>
        </p:nvPicPr>
        <p:blipFill>
          <a:blip r:embed="rId3"/>
          <a:stretch>
            <a:fillRect/>
          </a:stretch>
        </p:blipFill>
        <p:spPr>
          <a:xfrm>
            <a:off x="141048" y="805821"/>
            <a:ext cx="8827841" cy="1685213"/>
          </a:xfrm>
          <a:prstGeom prst="rect">
            <a:avLst/>
          </a:prstGeom>
        </p:spPr>
      </p:pic>
      <p:sp>
        <p:nvSpPr>
          <p:cNvPr id="4" name="Rectangle 3">
            <a:extLst>
              <a:ext uri="{FF2B5EF4-FFF2-40B4-BE49-F238E27FC236}">
                <a16:creationId xmlns:a16="http://schemas.microsoft.com/office/drawing/2014/main" id="{A01F7363-40E3-4355-A0A5-9D0B577E329D}"/>
              </a:ext>
            </a:extLst>
          </p:cNvPr>
          <p:cNvSpPr/>
          <p:nvPr/>
        </p:nvSpPr>
        <p:spPr>
          <a:xfrm>
            <a:off x="3538126" y="1692630"/>
            <a:ext cx="1152128"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066C9D13-614D-45FF-9752-B0E64A0E7DEC}"/>
              </a:ext>
            </a:extLst>
          </p:cNvPr>
          <p:cNvSpPr/>
          <p:nvPr/>
        </p:nvSpPr>
        <p:spPr>
          <a:xfrm>
            <a:off x="2627784" y="1692630"/>
            <a:ext cx="792088"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3CDEF07C-3F0B-4E8C-AF52-398E52462E99}"/>
              </a:ext>
            </a:extLst>
          </p:cNvPr>
          <p:cNvSpPr/>
          <p:nvPr/>
        </p:nvSpPr>
        <p:spPr>
          <a:xfrm>
            <a:off x="1064067" y="1620622"/>
            <a:ext cx="521990" cy="1440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6" name="Connecteur droit avec flèche 5">
            <a:extLst>
              <a:ext uri="{FF2B5EF4-FFF2-40B4-BE49-F238E27FC236}">
                <a16:creationId xmlns:a16="http://schemas.microsoft.com/office/drawing/2014/main" id="{4BD704AF-9AF2-4490-B66D-B67159068DAE}"/>
              </a:ext>
            </a:extLst>
          </p:cNvPr>
          <p:cNvCxnSpPr>
            <a:cxnSpLocks/>
            <a:stCxn id="7" idx="0"/>
          </p:cNvCxnSpPr>
          <p:nvPr/>
        </p:nvCxnSpPr>
        <p:spPr>
          <a:xfrm flipV="1">
            <a:off x="7562533" y="1908654"/>
            <a:ext cx="681875" cy="11008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34468E29-09C0-47E8-8A51-A1E12DB64CF5}"/>
              </a:ext>
            </a:extLst>
          </p:cNvPr>
          <p:cNvSpPr txBox="1"/>
          <p:nvPr/>
        </p:nvSpPr>
        <p:spPr>
          <a:xfrm>
            <a:off x="6156176" y="3009504"/>
            <a:ext cx="2812713" cy="738664"/>
          </a:xfrm>
          <a:prstGeom prst="rect">
            <a:avLst/>
          </a:prstGeom>
          <a:noFill/>
        </p:spPr>
        <p:txBody>
          <a:bodyPr wrap="square" rtlCol="0">
            <a:spAutoFit/>
          </a:bodyPr>
          <a:lstStyle/>
          <a:p>
            <a:r>
              <a:rPr lang="fr-FR" dirty="0"/>
              <a:t>Modifier les informations concernant les personnes déclarées en Préfecture</a:t>
            </a:r>
          </a:p>
        </p:txBody>
      </p:sp>
      <p:sp>
        <p:nvSpPr>
          <p:cNvPr id="16" name="ZoneTexte 15">
            <a:extLst>
              <a:ext uri="{FF2B5EF4-FFF2-40B4-BE49-F238E27FC236}">
                <a16:creationId xmlns:a16="http://schemas.microsoft.com/office/drawing/2014/main" id="{B550D6A9-B5E7-45AE-97A6-9C55FBF2BDB6}"/>
              </a:ext>
            </a:extLst>
          </p:cNvPr>
          <p:cNvSpPr txBox="1"/>
          <p:nvPr/>
        </p:nvSpPr>
        <p:spPr>
          <a:xfrm>
            <a:off x="175110" y="2590301"/>
            <a:ext cx="3967911" cy="1169551"/>
          </a:xfrm>
          <a:prstGeom prst="rect">
            <a:avLst/>
          </a:prstGeom>
          <a:noFill/>
        </p:spPr>
        <p:txBody>
          <a:bodyPr wrap="square" rtlCol="0">
            <a:spAutoFit/>
          </a:bodyPr>
          <a:lstStyle/>
          <a:p>
            <a:r>
              <a:rPr lang="fr-FR" b="1" dirty="0"/>
              <a:t>Les noms des personnes habilitées par les statuts à représenter légalement l’association et déclarées en Préfecture apparaissent automatiquement dans </a:t>
            </a:r>
            <a:r>
              <a:rPr lang="fr-FR" b="1" dirty="0" err="1"/>
              <a:t>LeCompteAsso</a:t>
            </a:r>
            <a:r>
              <a:rPr lang="fr-FR" b="1" dirty="0"/>
              <a:t>.</a:t>
            </a:r>
          </a:p>
        </p:txBody>
      </p:sp>
      <p:cxnSp>
        <p:nvCxnSpPr>
          <p:cNvPr id="17" name="Connecteur droit avec flèche 16">
            <a:extLst>
              <a:ext uri="{FF2B5EF4-FFF2-40B4-BE49-F238E27FC236}">
                <a16:creationId xmlns:a16="http://schemas.microsoft.com/office/drawing/2014/main" id="{CD2E6B49-41FA-4D20-9FC5-0B972DD84BA1}"/>
              </a:ext>
            </a:extLst>
          </p:cNvPr>
          <p:cNvCxnSpPr>
            <a:cxnSpLocks/>
            <a:stCxn id="16" idx="3"/>
          </p:cNvCxnSpPr>
          <p:nvPr/>
        </p:nvCxnSpPr>
        <p:spPr>
          <a:xfrm flipV="1">
            <a:off x="4143021" y="1836646"/>
            <a:ext cx="1293075" cy="13384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ZoneTexte 25">
            <a:extLst>
              <a:ext uri="{FF2B5EF4-FFF2-40B4-BE49-F238E27FC236}">
                <a16:creationId xmlns:a16="http://schemas.microsoft.com/office/drawing/2014/main" id="{97C195BD-6A82-4F77-A507-3B8A8730DA62}"/>
              </a:ext>
            </a:extLst>
          </p:cNvPr>
          <p:cNvSpPr txBox="1"/>
          <p:nvPr/>
        </p:nvSpPr>
        <p:spPr>
          <a:xfrm>
            <a:off x="175109" y="3748168"/>
            <a:ext cx="3964842" cy="523220"/>
          </a:xfrm>
          <a:prstGeom prst="rect">
            <a:avLst/>
          </a:prstGeom>
          <a:noFill/>
        </p:spPr>
        <p:txBody>
          <a:bodyPr wrap="square" rtlCol="0">
            <a:spAutoFit/>
          </a:bodyPr>
          <a:lstStyle/>
          <a:p>
            <a:r>
              <a:rPr lang="fr-FR" dirty="0"/>
              <a:t>Ajouter ou modifier le statut de la personne qui valide le Compte d’Engagement Citoyen</a:t>
            </a:r>
          </a:p>
        </p:txBody>
      </p:sp>
      <p:sp>
        <p:nvSpPr>
          <p:cNvPr id="27" name="ZoneTexte 26">
            <a:extLst>
              <a:ext uri="{FF2B5EF4-FFF2-40B4-BE49-F238E27FC236}">
                <a16:creationId xmlns:a16="http://schemas.microsoft.com/office/drawing/2014/main" id="{13A35B02-109E-4B08-8AC4-7380D85317A2}"/>
              </a:ext>
            </a:extLst>
          </p:cNvPr>
          <p:cNvSpPr txBox="1"/>
          <p:nvPr/>
        </p:nvSpPr>
        <p:spPr>
          <a:xfrm>
            <a:off x="175109" y="4244044"/>
            <a:ext cx="3964843" cy="523220"/>
          </a:xfrm>
          <a:prstGeom prst="rect">
            <a:avLst/>
          </a:prstGeom>
          <a:noFill/>
        </p:spPr>
        <p:txBody>
          <a:bodyPr wrap="square" rtlCol="0">
            <a:spAutoFit/>
          </a:bodyPr>
          <a:lstStyle/>
          <a:p>
            <a:r>
              <a:rPr lang="fr-FR" dirty="0"/>
              <a:t>Ajouter ou modifier le nom de la personnes gestionnaire des publications internet</a:t>
            </a:r>
          </a:p>
        </p:txBody>
      </p:sp>
      <p:cxnSp>
        <p:nvCxnSpPr>
          <p:cNvPr id="18" name="Connecteur droit avec flèche 17">
            <a:extLst>
              <a:ext uri="{FF2B5EF4-FFF2-40B4-BE49-F238E27FC236}">
                <a16:creationId xmlns:a16="http://schemas.microsoft.com/office/drawing/2014/main" id="{D58597B7-D4C8-454E-AB9D-6059DE452F47}"/>
              </a:ext>
            </a:extLst>
          </p:cNvPr>
          <p:cNvCxnSpPr>
            <a:cxnSpLocks/>
            <a:stCxn id="26" idx="3"/>
          </p:cNvCxnSpPr>
          <p:nvPr/>
        </p:nvCxnSpPr>
        <p:spPr>
          <a:xfrm flipV="1">
            <a:off x="4139951" y="1846014"/>
            <a:ext cx="2230995" cy="21637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6F9EB41B-803A-426F-AE35-B6DEACCEAD93}"/>
              </a:ext>
            </a:extLst>
          </p:cNvPr>
          <p:cNvCxnSpPr>
            <a:cxnSpLocks/>
            <a:stCxn id="27" idx="3"/>
          </p:cNvCxnSpPr>
          <p:nvPr/>
        </p:nvCxnSpPr>
        <p:spPr>
          <a:xfrm flipV="1">
            <a:off x="4139952" y="1836646"/>
            <a:ext cx="3193111" cy="26690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994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1"/>
          <p:cNvSpPr txBox="1">
            <a:spLocks noGrp="1"/>
          </p:cNvSpPr>
          <p:nvPr>
            <p:ph type="title"/>
          </p:nvPr>
        </p:nvSpPr>
        <p:spPr>
          <a:xfrm>
            <a:off x="0" y="51470"/>
            <a:ext cx="9143998" cy="636812"/>
          </a:xfrm>
          <a:prstGeom prst="rect">
            <a:avLst/>
          </a:prstGeom>
        </p:spPr>
        <p:txBody>
          <a:bodyPr spcFirstLastPara="1" wrap="square" lIns="91425" tIns="91425" rIns="91425" bIns="91425" anchor="ctr" anchorCtr="0">
            <a:noAutofit/>
          </a:bodyPr>
          <a:lstStyle/>
          <a:p>
            <a:pPr>
              <a:spcBef>
                <a:spcPts val="0"/>
              </a:spcBef>
            </a:pPr>
            <a:r>
              <a:rPr lang="fr-FR" dirty="0">
                <a:solidFill>
                  <a:srgbClr val="3F3CA6"/>
                </a:solidFill>
              </a:rPr>
              <a:t>8 - Moyens humains</a:t>
            </a:r>
            <a:endParaRPr dirty="0">
              <a:solidFill>
                <a:srgbClr val="3F3CA6"/>
              </a:solidFill>
            </a:endParaRPr>
          </a:p>
        </p:txBody>
      </p:sp>
      <p:sp>
        <p:nvSpPr>
          <p:cNvPr id="160" name="Google Shape;160;p2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latin typeface="Arial" panose="020B0604020202020204" pitchFamily="34" charset="0"/>
                <a:cs typeface="Arial" panose="020B0604020202020204" pitchFamily="34" charset="0"/>
              </a:rPr>
              <a:pPr marL="0" lvl="0" indent="0" algn="r" rtl="0">
                <a:spcBef>
                  <a:spcPts val="0"/>
                </a:spcBef>
                <a:spcAft>
                  <a:spcPts val="0"/>
                </a:spcAft>
                <a:buClr>
                  <a:srgbClr val="000000"/>
                </a:buClr>
                <a:buSzPts val="1100"/>
                <a:buFont typeface="Arial"/>
                <a:buNone/>
              </a:pPr>
              <a:t>17</a:t>
            </a:fld>
            <a:endParaRPr b="1">
              <a:latin typeface="Arial" panose="020B0604020202020204" pitchFamily="34" charset="0"/>
              <a:cs typeface="Arial" panose="020B0604020202020204" pitchFamily="34" charset="0"/>
            </a:endParaRPr>
          </a:p>
        </p:txBody>
      </p:sp>
      <p:sp>
        <p:nvSpPr>
          <p:cNvPr id="162" name="Google Shape;162;p21"/>
          <p:cNvSpPr txBox="1"/>
          <p:nvPr/>
        </p:nvSpPr>
        <p:spPr>
          <a:xfrm>
            <a:off x="72850" y="757675"/>
            <a:ext cx="1428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Arial" panose="020B0604020202020204" pitchFamily="34" charset="0"/>
                <a:cs typeface="Arial" panose="020B0604020202020204" pitchFamily="34" charset="0"/>
              </a:rPr>
              <a:t>Indiquez ici le nombre d’adhérents</a:t>
            </a:r>
            <a:endParaRPr sz="1200" dirty="0">
              <a:latin typeface="Arial" panose="020B0604020202020204" pitchFamily="34" charset="0"/>
              <a:cs typeface="Arial" panose="020B0604020202020204" pitchFamily="34" charset="0"/>
            </a:endParaRPr>
          </a:p>
        </p:txBody>
      </p:sp>
      <p:sp>
        <p:nvSpPr>
          <p:cNvPr id="164" name="Google Shape;164;p21"/>
          <p:cNvSpPr txBox="1"/>
          <p:nvPr/>
        </p:nvSpPr>
        <p:spPr>
          <a:xfrm>
            <a:off x="1201500" y="3897075"/>
            <a:ext cx="1428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Arial" panose="020B0604020202020204" pitchFamily="34" charset="0"/>
                <a:cs typeface="Arial" panose="020B0604020202020204" pitchFamily="34" charset="0"/>
              </a:rPr>
              <a:t>Déclinez le genre de vos adhérents si vous en avez la possibilité</a:t>
            </a:r>
            <a:endParaRPr sz="1200">
              <a:latin typeface="Arial" panose="020B0604020202020204" pitchFamily="34" charset="0"/>
              <a:cs typeface="Arial" panose="020B0604020202020204" pitchFamily="34" charset="0"/>
            </a:endParaRPr>
          </a:p>
        </p:txBody>
      </p:sp>
      <p:sp>
        <p:nvSpPr>
          <p:cNvPr id="167" name="Google Shape;167;p21"/>
          <p:cNvSpPr txBox="1"/>
          <p:nvPr/>
        </p:nvSpPr>
        <p:spPr>
          <a:xfrm>
            <a:off x="2455100" y="822075"/>
            <a:ext cx="23532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Arial" panose="020B0604020202020204" pitchFamily="34" charset="0"/>
                <a:cs typeface="Arial" panose="020B0604020202020204" pitchFamily="34" charset="0"/>
              </a:rPr>
              <a:t>Indiquez ici le nombre de bénévoles (ponctuels, réguliers, administrateurs)</a:t>
            </a:r>
            <a:endParaRPr sz="1200" dirty="0">
              <a:latin typeface="Arial" panose="020B0604020202020204" pitchFamily="34" charset="0"/>
              <a:cs typeface="Arial" panose="020B0604020202020204" pitchFamily="34" charset="0"/>
            </a:endParaRPr>
          </a:p>
        </p:txBody>
      </p:sp>
      <p:sp>
        <p:nvSpPr>
          <p:cNvPr id="169" name="Google Shape;169;p21"/>
          <p:cNvSpPr txBox="1"/>
          <p:nvPr/>
        </p:nvSpPr>
        <p:spPr>
          <a:xfrm>
            <a:off x="2919775" y="3763274"/>
            <a:ext cx="3214500" cy="75269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Arial" panose="020B0604020202020204" pitchFamily="34" charset="0"/>
                <a:cs typeface="Arial" panose="020B0604020202020204" pitchFamily="34" charset="0"/>
              </a:rPr>
              <a:t>Indiquez ici le nombre de volontaires (service civique, volontariat associatif, corps européen de solidarité, etc.)</a:t>
            </a:r>
            <a:endParaRPr sz="1200"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sz="1200" b="1" dirty="0">
                <a:solidFill>
                  <a:srgbClr val="FF0000"/>
                </a:solidFill>
                <a:latin typeface="Arial" panose="020B0604020202020204" pitchFamily="34" charset="0"/>
                <a:cs typeface="Arial" panose="020B0604020202020204" pitchFamily="34" charset="0"/>
              </a:rPr>
              <a:t>ATTENTION</a:t>
            </a:r>
            <a:endParaRPr sz="1200" b="1" dirty="0">
              <a:solidFill>
                <a:srgbClr val="FF0000"/>
              </a:solidFill>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sz="1200" dirty="0">
                <a:latin typeface="Arial" panose="020B0604020202020204" pitchFamily="34" charset="0"/>
                <a:cs typeface="Arial" panose="020B0604020202020204" pitchFamily="34" charset="0"/>
              </a:rPr>
              <a:t>Un volontaire n’est pas un bénévole</a:t>
            </a:r>
            <a:endParaRPr sz="1200" dirty="0">
              <a:latin typeface="Arial" panose="020B0604020202020204" pitchFamily="34" charset="0"/>
              <a:cs typeface="Arial" panose="020B0604020202020204" pitchFamily="34" charset="0"/>
            </a:endParaRPr>
          </a:p>
        </p:txBody>
      </p:sp>
      <p:sp>
        <p:nvSpPr>
          <p:cNvPr id="171" name="Google Shape;171;p21"/>
          <p:cNvSpPr txBox="1"/>
          <p:nvPr/>
        </p:nvSpPr>
        <p:spPr>
          <a:xfrm>
            <a:off x="4808300" y="901000"/>
            <a:ext cx="28047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Arial" panose="020B0604020202020204" pitchFamily="34" charset="0"/>
                <a:cs typeface="Arial" panose="020B0604020202020204" pitchFamily="34" charset="0"/>
              </a:rPr>
              <a:t>Indiquez ici le nombre de salariés éventuels et leur équivalence en temps </a:t>
            </a:r>
            <a:r>
              <a:rPr lang="en" sz="1200">
                <a:latin typeface="Arial" panose="020B0604020202020204" pitchFamily="34" charset="0"/>
                <a:cs typeface="Arial" panose="020B0604020202020204" pitchFamily="34" charset="0"/>
              </a:rPr>
              <a:t>plein travaillé (ETPT)</a:t>
            </a:r>
            <a:endParaRPr sz="1200" dirty="0">
              <a:latin typeface="Arial" panose="020B0604020202020204" pitchFamily="34" charset="0"/>
              <a:cs typeface="Arial" panose="020B0604020202020204" pitchFamily="34" charset="0"/>
            </a:endParaRPr>
          </a:p>
        </p:txBody>
      </p:sp>
      <p:sp>
        <p:nvSpPr>
          <p:cNvPr id="174" name="Google Shape;174;p21"/>
          <p:cNvSpPr txBox="1"/>
          <p:nvPr/>
        </p:nvSpPr>
        <p:spPr>
          <a:xfrm>
            <a:off x="6600600" y="3897075"/>
            <a:ext cx="17400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Arial" panose="020B0604020202020204" pitchFamily="34" charset="0"/>
                <a:cs typeface="Arial" panose="020B0604020202020204" pitchFamily="34" charset="0"/>
              </a:rPr>
              <a:t>Indiquez ici le nombre de personne mise à disposition (fonctionnaire)</a:t>
            </a:r>
            <a:endParaRPr sz="1200">
              <a:latin typeface="Arial" panose="020B0604020202020204" pitchFamily="34" charset="0"/>
              <a:cs typeface="Arial" panose="020B0604020202020204" pitchFamily="34" charset="0"/>
            </a:endParaRPr>
          </a:p>
        </p:txBody>
      </p:sp>
      <p:sp>
        <p:nvSpPr>
          <p:cNvPr id="176" name="Google Shape;176;p21"/>
          <p:cNvSpPr txBox="1"/>
          <p:nvPr/>
        </p:nvSpPr>
        <p:spPr>
          <a:xfrm>
            <a:off x="8030429" y="822075"/>
            <a:ext cx="1159985" cy="82552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Arial" panose="020B0604020202020204" pitchFamily="34" charset="0"/>
                <a:cs typeface="Arial" panose="020B0604020202020204" pitchFamily="34" charset="0"/>
              </a:rPr>
              <a:t>Cliquez ici pour entrer les données</a:t>
            </a:r>
            <a:endParaRPr sz="12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F11319E9-CF1E-47C7-A858-A8DBFAE95F27}"/>
              </a:ext>
            </a:extLst>
          </p:cNvPr>
          <p:cNvPicPr>
            <a:picLocks noChangeAspect="1"/>
          </p:cNvPicPr>
          <p:nvPr/>
        </p:nvPicPr>
        <p:blipFill>
          <a:blip r:embed="rId3"/>
          <a:stretch>
            <a:fillRect/>
          </a:stretch>
        </p:blipFill>
        <p:spPr>
          <a:xfrm>
            <a:off x="786850" y="1796265"/>
            <a:ext cx="7633413" cy="1862515"/>
          </a:xfrm>
          <a:prstGeom prst="rect">
            <a:avLst/>
          </a:prstGeom>
        </p:spPr>
      </p:pic>
      <p:cxnSp>
        <p:nvCxnSpPr>
          <p:cNvPr id="7" name="Connecteur droit avec flèche 6">
            <a:extLst>
              <a:ext uri="{FF2B5EF4-FFF2-40B4-BE49-F238E27FC236}">
                <a16:creationId xmlns:a16="http://schemas.microsoft.com/office/drawing/2014/main" id="{487F9373-8FDD-4734-BA1A-371B17169F6E}"/>
              </a:ext>
            </a:extLst>
          </p:cNvPr>
          <p:cNvCxnSpPr>
            <a:cxnSpLocks/>
          </p:cNvCxnSpPr>
          <p:nvPr/>
        </p:nvCxnSpPr>
        <p:spPr>
          <a:xfrm>
            <a:off x="1259632" y="1294600"/>
            <a:ext cx="360040" cy="14014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3A9FFB1D-982C-409F-8495-31E22EF2A6D3}"/>
              </a:ext>
            </a:extLst>
          </p:cNvPr>
          <p:cNvCxnSpPr>
            <a:cxnSpLocks/>
          </p:cNvCxnSpPr>
          <p:nvPr/>
        </p:nvCxnSpPr>
        <p:spPr>
          <a:xfrm>
            <a:off x="3902542" y="1647604"/>
            <a:ext cx="81417" cy="1034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01BB3C3D-C2EB-449E-9E58-6EEC8C88F281}"/>
              </a:ext>
            </a:extLst>
          </p:cNvPr>
          <p:cNvCxnSpPr>
            <a:cxnSpLocks/>
          </p:cNvCxnSpPr>
          <p:nvPr/>
        </p:nvCxnSpPr>
        <p:spPr>
          <a:xfrm flipH="1">
            <a:off x="8244408" y="1647604"/>
            <a:ext cx="291859" cy="9241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594754DD-3155-4C0E-89E5-45FCC2676114}"/>
              </a:ext>
            </a:extLst>
          </p:cNvPr>
          <p:cNvCxnSpPr>
            <a:cxnSpLocks/>
          </p:cNvCxnSpPr>
          <p:nvPr/>
        </p:nvCxnSpPr>
        <p:spPr>
          <a:xfrm flipH="1">
            <a:off x="5234690" y="1691771"/>
            <a:ext cx="417430" cy="879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4D90EACB-5D32-4196-9CCF-A985609889CB}"/>
              </a:ext>
            </a:extLst>
          </p:cNvPr>
          <p:cNvCxnSpPr>
            <a:cxnSpLocks/>
          </p:cNvCxnSpPr>
          <p:nvPr/>
        </p:nvCxnSpPr>
        <p:spPr>
          <a:xfrm>
            <a:off x="5652120" y="1691771"/>
            <a:ext cx="90825" cy="879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3B5FF7CD-D7A2-43A3-9C06-8228A3376B32}"/>
              </a:ext>
            </a:extLst>
          </p:cNvPr>
          <p:cNvCxnSpPr>
            <a:cxnSpLocks/>
          </p:cNvCxnSpPr>
          <p:nvPr/>
        </p:nvCxnSpPr>
        <p:spPr>
          <a:xfrm flipV="1">
            <a:off x="4265707" y="2669489"/>
            <a:ext cx="258973" cy="11113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69DC0B1A-A006-4A8A-9E00-920D6A1D9ACB}"/>
              </a:ext>
            </a:extLst>
          </p:cNvPr>
          <p:cNvCxnSpPr>
            <a:cxnSpLocks/>
          </p:cNvCxnSpPr>
          <p:nvPr/>
        </p:nvCxnSpPr>
        <p:spPr>
          <a:xfrm flipV="1">
            <a:off x="2215518" y="2696081"/>
            <a:ext cx="944367" cy="12974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BB241553-318F-4655-A54B-074DBB76B50B}"/>
              </a:ext>
            </a:extLst>
          </p:cNvPr>
          <p:cNvCxnSpPr>
            <a:cxnSpLocks/>
          </p:cNvCxnSpPr>
          <p:nvPr/>
        </p:nvCxnSpPr>
        <p:spPr>
          <a:xfrm flipV="1">
            <a:off x="2195981" y="2599667"/>
            <a:ext cx="321395" cy="13973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DE419EC5-1484-40CC-9CE5-8F29780F6988}"/>
              </a:ext>
            </a:extLst>
          </p:cNvPr>
          <p:cNvCxnSpPr>
            <a:cxnSpLocks/>
          </p:cNvCxnSpPr>
          <p:nvPr/>
        </p:nvCxnSpPr>
        <p:spPr>
          <a:xfrm flipV="1">
            <a:off x="7244889" y="2688217"/>
            <a:ext cx="0" cy="1208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18</a:t>
            </a:fld>
            <a:endParaRPr lang="fr-FR"/>
          </a:p>
        </p:txBody>
      </p:sp>
      <p:sp>
        <p:nvSpPr>
          <p:cNvPr id="11" name="Google Shape;136;p19"/>
          <p:cNvSpPr txBox="1">
            <a:spLocks noGrp="1"/>
          </p:cNvSpPr>
          <p:nvPr>
            <p:ph type="title"/>
          </p:nvPr>
        </p:nvSpPr>
        <p:spPr>
          <a:xfrm>
            <a:off x="35732" y="162140"/>
            <a:ext cx="9144000" cy="36004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dirty="0">
                <a:solidFill>
                  <a:srgbClr val="3F3CA6"/>
                </a:solidFill>
              </a:rPr>
              <a:t>9 - Coordonnées bancaires</a:t>
            </a:r>
            <a:endParaRPr dirty="0">
              <a:solidFill>
                <a:srgbClr val="3F3CA6"/>
              </a:solidFill>
            </a:endParaRPr>
          </a:p>
        </p:txBody>
      </p:sp>
      <p:sp>
        <p:nvSpPr>
          <p:cNvPr id="12" name="ZoneTexte 11">
            <a:extLst>
              <a:ext uri="{FF2B5EF4-FFF2-40B4-BE49-F238E27FC236}">
                <a16:creationId xmlns:a16="http://schemas.microsoft.com/office/drawing/2014/main" id="{BA666280-AE0C-4AD9-870B-014689B47026}"/>
              </a:ext>
            </a:extLst>
          </p:cNvPr>
          <p:cNvSpPr txBox="1"/>
          <p:nvPr/>
        </p:nvSpPr>
        <p:spPr>
          <a:xfrm>
            <a:off x="230889" y="1707654"/>
            <a:ext cx="8913111" cy="3108543"/>
          </a:xfrm>
          <a:prstGeom prst="rect">
            <a:avLst/>
          </a:prstGeom>
          <a:noFill/>
        </p:spPr>
        <p:txBody>
          <a:bodyPr wrap="square" rtlCol="0">
            <a:spAutoFit/>
          </a:bodyPr>
          <a:lstStyle/>
          <a:p>
            <a:pPr lvl="0"/>
            <a:r>
              <a:rPr lang="fr-FR" dirty="0">
                <a:latin typeface="Arial" panose="020B0604020202020204" pitchFamily="34" charset="0"/>
                <a:cs typeface="Arial" panose="020B0604020202020204" pitchFamily="34" charset="0"/>
              </a:rPr>
              <a:t>Le </a:t>
            </a:r>
            <a:r>
              <a:rPr lang="fr-FR" b="1" dirty="0">
                <a:latin typeface="Arial" panose="020B0604020202020204" pitchFamily="34" charset="0"/>
                <a:cs typeface="Arial" panose="020B0604020202020204" pitchFamily="34" charset="0"/>
              </a:rPr>
              <a:t>nom du titulaire du compte sur le RIB </a:t>
            </a:r>
            <a:r>
              <a:rPr lang="fr-FR" dirty="0">
                <a:latin typeface="Arial" panose="020B0604020202020204" pitchFamily="34" charset="0"/>
                <a:cs typeface="Arial" panose="020B0604020202020204" pitchFamily="34" charset="0"/>
              </a:rPr>
              <a:t>doit correspondre </a:t>
            </a:r>
            <a:r>
              <a:rPr lang="fr-FR" b="1" dirty="0">
                <a:solidFill>
                  <a:srgbClr val="E1000F"/>
                </a:solidFill>
                <a:latin typeface="Arial" panose="020B0604020202020204" pitchFamily="34" charset="0"/>
                <a:cs typeface="Arial" panose="020B0604020202020204" pitchFamily="34" charset="0"/>
              </a:rPr>
              <a:t>EXACTEMENT</a:t>
            </a:r>
            <a:r>
              <a:rPr lang="fr-FR" dirty="0">
                <a:latin typeface="Arial" panose="020B0604020202020204" pitchFamily="34" charset="0"/>
                <a:cs typeface="Arial" panose="020B0604020202020204" pitchFamily="34" charset="0"/>
              </a:rPr>
              <a:t> au </a:t>
            </a:r>
            <a:r>
              <a:rPr lang="fr-FR" b="1" dirty="0">
                <a:latin typeface="Arial" panose="020B0604020202020204" pitchFamily="34" charset="0"/>
                <a:cs typeface="Arial" panose="020B0604020202020204" pitchFamily="34" charset="0"/>
              </a:rPr>
              <a:t>nom de l'association déclaré </a:t>
            </a:r>
            <a:r>
              <a:rPr lang="fr-FR" dirty="0">
                <a:latin typeface="Arial" panose="020B0604020202020204" pitchFamily="34" charset="0"/>
                <a:cs typeface="Arial" panose="020B0604020202020204" pitchFamily="34" charset="0"/>
              </a:rPr>
              <a:t>au SIRET et en Préfecture.</a:t>
            </a:r>
          </a:p>
          <a:p>
            <a:pPr lvl="0"/>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Lorsque vous disposez d’un RIB correspondant au nom exact de votre association, vous pouvez enregistrer ce RIB dans la rubrique « Coordonnées bancaires ». Il vous faut compléter exactement les champs des coordonnées bancaires.</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Dans le champ </a:t>
            </a:r>
            <a:r>
              <a:rPr lang="fr-FR" b="1" dirty="0">
                <a:latin typeface="Arial" panose="020B0604020202020204" pitchFamily="34" charset="0"/>
                <a:cs typeface="Arial" panose="020B0604020202020204" pitchFamily="34" charset="0"/>
              </a:rPr>
              <a:t>« Banque » </a:t>
            </a:r>
            <a:r>
              <a:rPr lang="fr-FR" dirty="0">
                <a:latin typeface="Arial" panose="020B0604020202020204" pitchFamily="34" charset="0"/>
                <a:cs typeface="Arial" panose="020B0604020202020204" pitchFamily="34" charset="0"/>
              </a:rPr>
              <a:t>il faut écrire le nom de la banque</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Dans le champ </a:t>
            </a:r>
            <a:r>
              <a:rPr lang="fr-FR" b="1" dirty="0">
                <a:latin typeface="Arial" panose="020B0604020202020204" pitchFamily="34" charset="0"/>
                <a:cs typeface="Arial" panose="020B0604020202020204" pitchFamily="34" charset="0"/>
              </a:rPr>
              <a:t>« Domiciliation »</a:t>
            </a:r>
            <a:r>
              <a:rPr lang="fr-FR" dirty="0">
                <a:latin typeface="Arial" panose="020B0604020202020204" pitchFamily="34" charset="0"/>
                <a:cs typeface="Arial" panose="020B0604020202020204" pitchFamily="34" charset="0"/>
              </a:rPr>
              <a:t>, la domiciliation qui apparaît sur le RIB (et non pas l’adresse de l’association)</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Le RIB qui doit être téléversé doit impérativement être </a:t>
            </a:r>
            <a:r>
              <a:rPr lang="fr-FR" b="1" dirty="0">
                <a:latin typeface="Arial" panose="020B0604020202020204" pitchFamily="34" charset="0"/>
                <a:cs typeface="Arial" panose="020B0604020202020204" pitchFamily="34" charset="0"/>
              </a:rPr>
              <a:t>en .</a:t>
            </a:r>
            <a:r>
              <a:rPr lang="fr-FR" b="1" dirty="0" err="1">
                <a:latin typeface="Arial" panose="020B0604020202020204" pitchFamily="34" charset="0"/>
                <a:cs typeface="Arial" panose="020B0604020202020204" pitchFamily="34" charset="0"/>
              </a:rPr>
              <a:t>pdf</a:t>
            </a:r>
            <a:endParaRPr lang="fr-FR" b="1" dirty="0">
              <a:latin typeface="Arial" panose="020B0604020202020204" pitchFamily="34" charset="0"/>
              <a:cs typeface="Arial" panose="020B0604020202020204" pitchFamily="34" charset="0"/>
            </a:endParaRPr>
          </a:p>
          <a:p>
            <a:pPr lvl="0"/>
            <a:endParaRPr lang="fr-FR" dirty="0">
              <a:latin typeface="Arial" panose="020B0604020202020204" pitchFamily="34" charset="0"/>
              <a:cs typeface="Arial" panose="020B0604020202020204" pitchFamily="34" charset="0"/>
            </a:endParaRPr>
          </a:p>
          <a:p>
            <a:pPr lvl="0"/>
            <a:r>
              <a:rPr lang="fr-FR" dirty="0">
                <a:latin typeface="Arial" panose="020B0604020202020204" pitchFamily="34" charset="0"/>
                <a:cs typeface="Arial" panose="020B0604020202020204" pitchFamily="34" charset="0"/>
              </a:rPr>
              <a:t>Si ce nom ne correspond pas au nom de l'association : prendre contact avec la banque et faire modifier pour que le nom soit identique à celui du SIRET et du RNA.</a:t>
            </a:r>
          </a:p>
          <a:p>
            <a:pPr lvl="0"/>
            <a:endParaRPr lang="fr-FR" dirty="0">
              <a:latin typeface="+mn-lt"/>
            </a:endParaRPr>
          </a:p>
        </p:txBody>
      </p:sp>
      <p:pic>
        <p:nvPicPr>
          <p:cNvPr id="8" name="Image 7">
            <a:extLst>
              <a:ext uri="{FF2B5EF4-FFF2-40B4-BE49-F238E27FC236}">
                <a16:creationId xmlns:a16="http://schemas.microsoft.com/office/drawing/2014/main" id="{E405733A-FC79-4603-BEFC-3B5CDDD1CBEF}"/>
              </a:ext>
            </a:extLst>
          </p:cNvPr>
          <p:cNvPicPr>
            <a:picLocks noChangeAspect="1"/>
          </p:cNvPicPr>
          <p:nvPr/>
        </p:nvPicPr>
        <p:blipFill>
          <a:blip r:embed="rId2"/>
          <a:stretch>
            <a:fillRect/>
          </a:stretch>
        </p:blipFill>
        <p:spPr>
          <a:xfrm>
            <a:off x="467544" y="722453"/>
            <a:ext cx="4496190" cy="784928"/>
          </a:xfrm>
          <a:prstGeom prst="rect">
            <a:avLst/>
          </a:prstGeom>
        </p:spPr>
      </p:pic>
    </p:spTree>
    <p:extLst>
      <p:ext uri="{BB962C8B-B14F-4D97-AF65-F5344CB8AC3E}">
        <p14:creationId xmlns:p14="http://schemas.microsoft.com/office/powerpoint/2010/main" val="3777589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F57393B5-ECCB-44D6-954A-D5527EA275E0}"/>
              </a:ext>
            </a:extLst>
          </p:cNvPr>
          <p:cNvSpPr txBox="1"/>
          <p:nvPr/>
        </p:nvSpPr>
        <p:spPr>
          <a:xfrm>
            <a:off x="323528" y="1283220"/>
            <a:ext cx="8568952" cy="830997"/>
          </a:xfrm>
          <a:prstGeom prst="rect">
            <a:avLst/>
          </a:prstGeom>
          <a:noFill/>
        </p:spPr>
        <p:txBody>
          <a:bodyPr wrap="square" rtlCol="0">
            <a:spAutoFit/>
          </a:bodyPr>
          <a:lstStyle/>
          <a:p>
            <a:r>
              <a:rPr lang="fr-FR" sz="1200" u="sng" dirty="0">
                <a:solidFill>
                  <a:srgbClr val="FF0000"/>
                </a:solidFill>
                <a:latin typeface="Arial" panose="020B0604020202020204" pitchFamily="34" charset="0"/>
                <a:cs typeface="Arial" panose="020B0604020202020204" pitchFamily="34" charset="0"/>
              </a:rPr>
              <a:t>Rappel</a:t>
            </a:r>
            <a:r>
              <a:rPr lang="fr-FR" sz="1200" dirty="0">
                <a:latin typeface="Arial" panose="020B0604020202020204" pitchFamily="34" charset="0"/>
                <a:cs typeface="Arial" panose="020B0604020202020204" pitchFamily="34" charset="0"/>
              </a:rPr>
              <a:t> : L’icône            signifie « téléverser » c’est-à-dire : déposer un document dans </a:t>
            </a:r>
            <a:r>
              <a:rPr lang="fr-FR" sz="1200" dirty="0" err="1">
                <a:latin typeface="Arial" panose="020B0604020202020204" pitchFamily="34" charset="0"/>
                <a:cs typeface="Arial" panose="020B0604020202020204" pitchFamily="34" charset="0"/>
              </a:rPr>
              <a:t>LeCompteAsso</a:t>
            </a:r>
            <a:endParaRPr lang="fr-FR" sz="1200" dirty="0">
              <a:latin typeface="Arial" panose="020B0604020202020204" pitchFamily="34" charset="0"/>
              <a:cs typeface="Arial" panose="020B0604020202020204" pitchFamily="34" charset="0"/>
            </a:endParaRPr>
          </a:p>
          <a:p>
            <a:endParaRPr lang="fr-FR" sz="1200" dirty="0">
              <a:latin typeface="Arial" panose="020B0604020202020204" pitchFamily="34" charset="0"/>
              <a:cs typeface="Arial" panose="020B0604020202020204" pitchFamily="34" charset="0"/>
            </a:endParaRPr>
          </a:p>
          <a:p>
            <a:r>
              <a:rPr lang="fr-FR" sz="1200" dirty="0">
                <a:latin typeface="Arial" panose="020B0604020202020204" pitchFamily="34" charset="0"/>
                <a:cs typeface="Arial" panose="020B0604020202020204" pitchFamily="34" charset="0"/>
              </a:rPr>
              <a:t> Et l’icône            signifie « télécharger » c’est-à-dire : récupérer dans votre PC un document enregistré dans </a:t>
            </a:r>
            <a:r>
              <a:rPr lang="fr-FR" sz="1200" dirty="0" err="1">
                <a:latin typeface="Arial" panose="020B0604020202020204" pitchFamily="34" charset="0"/>
                <a:cs typeface="Arial" panose="020B0604020202020204" pitchFamily="34" charset="0"/>
              </a:rPr>
              <a:t>LeCompteAsso</a:t>
            </a:r>
            <a:endParaRPr lang="fr-FR" sz="1200" dirty="0">
              <a:latin typeface="Arial" panose="020B0604020202020204" pitchFamily="34" charset="0"/>
              <a:cs typeface="Arial" panose="020B0604020202020204" pitchFamily="34" charset="0"/>
            </a:endParaRPr>
          </a:p>
          <a:p>
            <a:pPr lvl="0"/>
            <a:endParaRPr lang="fr-FR" sz="1200" dirty="0">
              <a:latin typeface="Arial" panose="020B0604020202020204" pitchFamily="34" charset="0"/>
              <a:cs typeface="Arial" panose="020B0604020202020204" pitchFamily="34" charset="0"/>
            </a:endParaRPr>
          </a:p>
        </p:txBody>
      </p:sp>
      <p:sp>
        <p:nvSpPr>
          <p:cNvPr id="11" name="Google Shape;136;p19"/>
          <p:cNvSpPr txBox="1">
            <a:spLocks noGrp="1"/>
          </p:cNvSpPr>
          <p:nvPr>
            <p:ph type="title"/>
          </p:nvPr>
        </p:nvSpPr>
        <p:spPr>
          <a:xfrm>
            <a:off x="457200" y="51470"/>
            <a:ext cx="8229600" cy="497169"/>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dirty="0">
                <a:solidFill>
                  <a:srgbClr val="3F3CA6"/>
                </a:solidFill>
              </a:rPr>
              <a:t>11 - Documents de l’association</a:t>
            </a:r>
            <a:endParaRPr dirty="0">
              <a:solidFill>
                <a:srgbClr val="3F3CA6"/>
              </a:solidFill>
            </a:endParaRPr>
          </a:p>
        </p:txBody>
      </p:sp>
      <p:sp>
        <p:nvSpPr>
          <p:cNvPr id="3" name="Espace réservé du numéro de diapositive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19</a:t>
            </a:fld>
            <a:endParaRPr lang="fr-FR"/>
          </a:p>
        </p:txBody>
      </p:sp>
      <p:sp>
        <p:nvSpPr>
          <p:cNvPr id="5" name="ZoneTexte 4"/>
          <p:cNvSpPr txBox="1"/>
          <p:nvPr/>
        </p:nvSpPr>
        <p:spPr>
          <a:xfrm>
            <a:off x="323528" y="3096550"/>
            <a:ext cx="8568952" cy="646331"/>
          </a:xfrm>
          <a:prstGeom prst="rect">
            <a:avLst/>
          </a:prstGeom>
          <a:noFill/>
        </p:spPr>
        <p:txBody>
          <a:bodyPr wrap="square" rtlCol="0">
            <a:spAutoFit/>
          </a:bodyPr>
          <a:lstStyle/>
          <a:p>
            <a:pPr lvl="0"/>
            <a:r>
              <a:rPr lang="fr-FR" sz="1200" dirty="0">
                <a:latin typeface="Arial" panose="020B0604020202020204" pitchFamily="34" charset="0"/>
                <a:cs typeface="Arial" panose="020B0604020202020204" pitchFamily="34" charset="0"/>
              </a:rPr>
              <a:t>Le </a:t>
            </a:r>
            <a:r>
              <a:rPr lang="fr-FR" sz="1200" u="sng" dirty="0">
                <a:latin typeface="Arial" panose="020B0604020202020204" pitchFamily="34" charset="0"/>
                <a:cs typeface="Arial" panose="020B0604020202020204" pitchFamily="34" charset="0"/>
              </a:rPr>
              <a:t>budget prévisionnel </a:t>
            </a:r>
            <a:r>
              <a:rPr lang="fr-FR" sz="1200" u="sng" dirty="0" smtClean="0">
                <a:latin typeface="Arial" panose="020B0604020202020204" pitchFamily="34" charset="0"/>
                <a:cs typeface="Arial" panose="020B0604020202020204" pitchFamily="34" charset="0"/>
              </a:rPr>
              <a:t>2025 </a:t>
            </a:r>
            <a:r>
              <a:rPr lang="fr-FR" sz="1200" u="sng" dirty="0">
                <a:latin typeface="Arial" panose="020B0604020202020204" pitchFamily="34" charset="0"/>
                <a:cs typeface="Arial" panose="020B0604020202020204" pitchFamily="34" charset="0"/>
              </a:rPr>
              <a:t>de l’association </a:t>
            </a:r>
            <a:r>
              <a:rPr lang="fr-FR" sz="1200" dirty="0">
                <a:latin typeface="Arial" panose="020B0604020202020204" pitchFamily="34" charset="0"/>
                <a:cs typeface="Arial" panose="020B0604020202020204" pitchFamily="34" charset="0"/>
              </a:rPr>
              <a:t>doit être téléversé et doit faire apparaître un montant de subvention FDVA puisque vous effectuez cette année une demande de subvention auprès de ce dispositif : nous vous remercions de bien vouloir le mettre à jour dans </a:t>
            </a:r>
            <a:r>
              <a:rPr lang="fr-FR" sz="1200" dirty="0" err="1">
                <a:latin typeface="Arial" panose="020B0604020202020204" pitchFamily="34" charset="0"/>
                <a:cs typeface="Arial" panose="020B0604020202020204" pitchFamily="34" charset="0"/>
              </a:rPr>
              <a:t>LeCompteAsso</a:t>
            </a:r>
            <a:r>
              <a:rPr lang="fr-FR" sz="1200" dirty="0">
                <a:latin typeface="Arial" panose="020B0604020202020204" pitchFamily="34" charset="0"/>
                <a:cs typeface="Arial" panose="020B0604020202020204" pitchFamily="34" charset="0"/>
              </a:rPr>
              <a:t>, rubrique « Documents ».</a:t>
            </a:r>
          </a:p>
        </p:txBody>
      </p:sp>
      <p:pic>
        <p:nvPicPr>
          <p:cNvPr id="14" name="Image 13">
            <a:extLst>
              <a:ext uri="{FF2B5EF4-FFF2-40B4-BE49-F238E27FC236}">
                <a16:creationId xmlns:a16="http://schemas.microsoft.com/office/drawing/2014/main" id="{EB34C050-CA5F-4D9A-A841-CCD70DAE9207}"/>
              </a:ext>
            </a:extLst>
          </p:cNvPr>
          <p:cNvPicPr>
            <a:picLocks noChangeAspect="1"/>
          </p:cNvPicPr>
          <p:nvPr/>
        </p:nvPicPr>
        <p:blipFill rotWithShape="1">
          <a:blip r:embed="rId2"/>
          <a:srcRect l="20663" r="15381" b="-1449"/>
          <a:stretch/>
        </p:blipFill>
        <p:spPr>
          <a:xfrm>
            <a:off x="1149107" y="1639229"/>
            <a:ext cx="326550" cy="432938"/>
          </a:xfrm>
          <a:prstGeom prst="rect">
            <a:avLst/>
          </a:prstGeom>
        </p:spPr>
      </p:pic>
      <p:pic>
        <p:nvPicPr>
          <p:cNvPr id="16" name="Image 15">
            <a:extLst>
              <a:ext uri="{FF2B5EF4-FFF2-40B4-BE49-F238E27FC236}">
                <a16:creationId xmlns:a16="http://schemas.microsoft.com/office/drawing/2014/main" id="{A4B5D264-BEB7-42A5-B751-96932EE3CCF9}"/>
              </a:ext>
            </a:extLst>
          </p:cNvPr>
          <p:cNvPicPr>
            <a:picLocks noChangeAspect="1"/>
          </p:cNvPicPr>
          <p:nvPr/>
        </p:nvPicPr>
        <p:blipFill rotWithShape="1">
          <a:blip r:embed="rId3"/>
          <a:srcRect l="17344" t="3448" r="21192" b="8157"/>
          <a:stretch/>
        </p:blipFill>
        <p:spPr>
          <a:xfrm>
            <a:off x="1547664" y="1234714"/>
            <a:ext cx="405085" cy="390698"/>
          </a:xfrm>
          <a:prstGeom prst="rect">
            <a:avLst/>
          </a:prstGeom>
        </p:spPr>
      </p:pic>
      <p:sp>
        <p:nvSpPr>
          <p:cNvPr id="13" name="ZoneTexte 12">
            <a:extLst>
              <a:ext uri="{FF2B5EF4-FFF2-40B4-BE49-F238E27FC236}">
                <a16:creationId xmlns:a16="http://schemas.microsoft.com/office/drawing/2014/main" id="{17309533-23DE-46F4-8CA7-173850BA602A}"/>
              </a:ext>
            </a:extLst>
          </p:cNvPr>
          <p:cNvSpPr txBox="1"/>
          <p:nvPr/>
        </p:nvSpPr>
        <p:spPr>
          <a:xfrm>
            <a:off x="323528" y="2351468"/>
            <a:ext cx="8496944" cy="892552"/>
          </a:xfrm>
          <a:prstGeom prst="rect">
            <a:avLst/>
          </a:prstGeom>
          <a:noFill/>
        </p:spPr>
        <p:txBody>
          <a:bodyPr wrap="square" rtlCol="0">
            <a:spAutoFit/>
          </a:bodyPr>
          <a:lstStyle/>
          <a:p>
            <a:r>
              <a:rPr lang="fr-FR" sz="1200" u="sng" dirty="0">
                <a:latin typeface="Arial" panose="020B0604020202020204" pitchFamily="34" charset="0"/>
                <a:cs typeface="Arial" panose="020B0604020202020204" pitchFamily="34" charset="0"/>
              </a:rPr>
              <a:t>Votre dernier rapport d’activités et vos derniers comptes annuels approuvés </a:t>
            </a:r>
            <a:r>
              <a:rPr lang="fr-FR" sz="1200" dirty="0">
                <a:latin typeface="Arial" panose="020B0604020202020204" pitchFamily="34" charset="0"/>
                <a:cs typeface="Arial" panose="020B0604020202020204" pitchFamily="34" charset="0"/>
              </a:rPr>
              <a:t>: une fois votre AG réunie, dans la rubrique «  Documents » , vous devez téléverser votre dernier rapport d'activité et vos comptes annuels validés en lieu et place de ceux qui y sont déjà (appelés: « COURANTS ») (les précédents seront automatiquement archivés).</a:t>
            </a:r>
          </a:p>
          <a:p>
            <a:endParaRPr lang="fr-FR" dirty="0"/>
          </a:p>
        </p:txBody>
      </p:sp>
      <p:pic>
        <p:nvPicPr>
          <p:cNvPr id="4" name="Image 3">
            <a:extLst>
              <a:ext uri="{FF2B5EF4-FFF2-40B4-BE49-F238E27FC236}">
                <a16:creationId xmlns:a16="http://schemas.microsoft.com/office/drawing/2014/main" id="{BDE49792-E4D7-488C-8771-9015EF732D2A}"/>
              </a:ext>
            </a:extLst>
          </p:cNvPr>
          <p:cNvPicPr>
            <a:picLocks noChangeAspect="1"/>
          </p:cNvPicPr>
          <p:nvPr/>
        </p:nvPicPr>
        <p:blipFill>
          <a:blip r:embed="rId4"/>
          <a:stretch>
            <a:fillRect/>
          </a:stretch>
        </p:blipFill>
        <p:spPr>
          <a:xfrm>
            <a:off x="347192" y="457408"/>
            <a:ext cx="1844200" cy="762066"/>
          </a:xfrm>
          <a:prstGeom prst="rect">
            <a:avLst/>
          </a:prstGeom>
        </p:spPr>
      </p:pic>
      <p:pic>
        <p:nvPicPr>
          <p:cNvPr id="15" name="Image 14">
            <a:extLst>
              <a:ext uri="{FF2B5EF4-FFF2-40B4-BE49-F238E27FC236}">
                <a16:creationId xmlns:a16="http://schemas.microsoft.com/office/drawing/2014/main" id="{C9B00CFB-E6F5-41B2-80A4-4DE87158E9E4}"/>
              </a:ext>
            </a:extLst>
          </p:cNvPr>
          <p:cNvPicPr>
            <a:picLocks noChangeAspect="1"/>
          </p:cNvPicPr>
          <p:nvPr/>
        </p:nvPicPr>
        <p:blipFill>
          <a:blip r:embed="rId5"/>
          <a:stretch>
            <a:fillRect/>
          </a:stretch>
        </p:blipFill>
        <p:spPr>
          <a:xfrm>
            <a:off x="3131840" y="3979614"/>
            <a:ext cx="2880320" cy="703590"/>
          </a:xfrm>
          <a:prstGeom prst="rect">
            <a:avLst/>
          </a:prstGeom>
        </p:spPr>
      </p:pic>
    </p:spTree>
    <p:extLst>
      <p:ext uri="{BB962C8B-B14F-4D97-AF65-F5344CB8AC3E}">
        <p14:creationId xmlns:p14="http://schemas.microsoft.com/office/powerpoint/2010/main" val="2549249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fr-FR" dirty="0"/>
              <a:t>Sommaire</a:t>
            </a:r>
            <a:endParaRPr dirty="0"/>
          </a:p>
        </p:txBody>
      </p:sp>
      <p:sp>
        <p:nvSpPr>
          <p:cNvPr id="84" name="Google Shape;84;p15"/>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lang="fr-FR" sz="1600" dirty="0">
              <a:latin typeface="Arial" panose="020B0604020202020204" pitchFamily="34" charset="0"/>
              <a:cs typeface="Arial" panose="020B0604020202020204" pitchFamily="34" charset="0"/>
            </a:endParaRPr>
          </a:p>
          <a:p>
            <a:pPr marL="0" lvl="0" indent="0" algn="just" rtl="0">
              <a:spcBef>
                <a:spcPts val="0"/>
              </a:spcBef>
              <a:spcAft>
                <a:spcPts val="0"/>
              </a:spcAft>
              <a:buNone/>
            </a:pPr>
            <a:r>
              <a:rPr lang="fr-FR" sz="1600" dirty="0">
                <a:latin typeface="Arial" panose="020B0604020202020204" pitchFamily="34" charset="0"/>
                <a:cs typeface="Arial" panose="020B0604020202020204" pitchFamily="34" charset="0"/>
                <a:hlinkClick r:id="rId3" action="ppaction://hlinksldjump"/>
              </a:rPr>
              <a:t>Le Compte Asso : accès et création de compte</a:t>
            </a:r>
            <a:r>
              <a:rPr lang="fr-FR" sz="1600" dirty="0">
                <a:latin typeface="Arial" panose="020B0604020202020204" pitchFamily="34" charset="0"/>
                <a:cs typeface="Arial" panose="020B0604020202020204" pitchFamily="34" charset="0"/>
              </a:rPr>
              <a:t>…………………………………………....3</a:t>
            </a:r>
          </a:p>
          <a:p>
            <a:pPr marL="0" lvl="0" indent="0" algn="just" rtl="0">
              <a:spcBef>
                <a:spcPts val="0"/>
              </a:spcBef>
              <a:spcAft>
                <a:spcPts val="0"/>
              </a:spcAft>
              <a:buNone/>
            </a:pPr>
            <a:endParaRPr lang="fr-FR" sz="1600" dirty="0">
              <a:latin typeface="Arial" panose="020B0604020202020204" pitchFamily="34" charset="0"/>
              <a:cs typeface="Arial" panose="020B0604020202020204" pitchFamily="34" charset="0"/>
            </a:endParaRPr>
          </a:p>
          <a:p>
            <a:pPr marL="0" lvl="0" indent="0" algn="just" rtl="0">
              <a:spcBef>
                <a:spcPts val="0"/>
              </a:spcBef>
              <a:spcAft>
                <a:spcPts val="0"/>
              </a:spcAft>
              <a:buNone/>
            </a:pPr>
            <a:endParaRPr lang="fr-FR" sz="1600" dirty="0">
              <a:latin typeface="Arial" panose="020B0604020202020204" pitchFamily="34" charset="0"/>
              <a:cs typeface="Arial" panose="020B0604020202020204" pitchFamily="34" charset="0"/>
            </a:endParaRPr>
          </a:p>
          <a:p>
            <a:pPr marL="0" lvl="0" indent="0" algn="just" rtl="0">
              <a:spcBef>
                <a:spcPts val="0"/>
              </a:spcBef>
              <a:spcAft>
                <a:spcPts val="0"/>
              </a:spcAft>
              <a:buNone/>
            </a:pPr>
            <a:r>
              <a:rPr lang="fr-FR" sz="1600" dirty="0">
                <a:latin typeface="Arial" panose="020B0604020202020204" pitchFamily="34" charset="0"/>
                <a:cs typeface="Arial" panose="020B0604020202020204" pitchFamily="34" charset="0"/>
                <a:hlinkClick r:id="rId4" action="ppaction://hlinksldjump"/>
              </a:rPr>
              <a:t>Compléter et actualiser les informations de son association</a:t>
            </a:r>
            <a:r>
              <a:rPr lang="fr-FR" sz="1600" dirty="0">
                <a:latin typeface="Arial" panose="020B0604020202020204" pitchFamily="34" charset="0"/>
                <a:cs typeface="Arial" panose="020B0604020202020204" pitchFamily="34" charset="0"/>
              </a:rPr>
              <a:t>………………..…….………9</a:t>
            </a:r>
          </a:p>
          <a:p>
            <a:pPr marL="0" lvl="0" indent="0" algn="just" rtl="0">
              <a:spcBef>
                <a:spcPts val="0"/>
              </a:spcBef>
              <a:spcAft>
                <a:spcPts val="0"/>
              </a:spcAft>
              <a:buNone/>
            </a:pPr>
            <a:endParaRPr lang="fr-FR" sz="1600" dirty="0">
              <a:latin typeface="Arial" panose="020B0604020202020204" pitchFamily="34" charset="0"/>
              <a:cs typeface="Arial" panose="020B0604020202020204" pitchFamily="34" charset="0"/>
            </a:endParaRPr>
          </a:p>
          <a:p>
            <a:pPr marL="0" lvl="0" indent="0" algn="just" rtl="0">
              <a:spcBef>
                <a:spcPts val="0"/>
              </a:spcBef>
              <a:spcAft>
                <a:spcPts val="0"/>
              </a:spcAft>
              <a:buNone/>
            </a:pPr>
            <a:endParaRPr lang="fr-FR" sz="1600" dirty="0">
              <a:latin typeface="Arial" panose="020B0604020202020204" pitchFamily="34" charset="0"/>
              <a:cs typeface="Arial" panose="020B0604020202020204" pitchFamily="34" charset="0"/>
            </a:endParaRPr>
          </a:p>
          <a:p>
            <a:pPr marL="0" lvl="0" indent="0" algn="just" rtl="0">
              <a:spcBef>
                <a:spcPts val="0"/>
              </a:spcBef>
              <a:spcAft>
                <a:spcPts val="0"/>
              </a:spcAft>
              <a:buNone/>
            </a:pPr>
            <a:r>
              <a:rPr lang="fr-FR" sz="1600" dirty="0">
                <a:latin typeface="Arial" panose="020B0604020202020204" pitchFamily="34" charset="0"/>
                <a:cs typeface="Arial" panose="020B0604020202020204" pitchFamily="34" charset="0"/>
                <a:hlinkClick r:id="rId5" action="ppaction://hlinksldjump"/>
              </a:rPr>
              <a:t>Faire une demande de subvention</a:t>
            </a:r>
            <a:r>
              <a:rPr lang="fr-FR" sz="1600" dirty="0">
                <a:latin typeface="Arial" panose="020B0604020202020204" pitchFamily="34" charset="0"/>
                <a:cs typeface="Arial" panose="020B0604020202020204" pitchFamily="34" charset="0"/>
              </a:rPr>
              <a:t>…………………………………………………………. 21</a:t>
            </a:r>
            <a:endParaRPr sz="1600" dirty="0">
              <a:latin typeface="Arial" panose="020B0604020202020204" pitchFamily="34" charset="0"/>
              <a:cs typeface="Arial" panose="020B0604020202020204" pitchFamily="34" charset="0"/>
            </a:endParaRPr>
          </a:p>
        </p:txBody>
      </p:sp>
      <p:sp>
        <p:nvSpPr>
          <p:cNvPr id="86" name="Google Shape;86;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a:t>
            </a:fld>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F57393B5-ECCB-44D6-954A-D5527EA275E0}"/>
              </a:ext>
            </a:extLst>
          </p:cNvPr>
          <p:cNvSpPr txBox="1"/>
          <p:nvPr/>
        </p:nvSpPr>
        <p:spPr>
          <a:xfrm>
            <a:off x="420974" y="878222"/>
            <a:ext cx="8568952" cy="3323987"/>
          </a:xfrm>
          <a:prstGeom prst="rect">
            <a:avLst/>
          </a:prstGeom>
          <a:noFill/>
        </p:spPr>
        <p:txBody>
          <a:bodyPr wrap="square" rtlCol="0">
            <a:spAutoFit/>
          </a:bodyPr>
          <a:lstStyle/>
          <a:p>
            <a:r>
              <a:rPr lang="fr-FR" b="1" u="sng" dirty="0">
                <a:solidFill>
                  <a:srgbClr val="FF0000"/>
                </a:solidFill>
                <a:latin typeface="Arial" panose="020B0604020202020204" pitchFamily="34" charset="0"/>
                <a:cs typeface="Arial" panose="020B0604020202020204" pitchFamily="34" charset="0"/>
              </a:rPr>
              <a:t>Précisions</a:t>
            </a:r>
          </a:p>
          <a:p>
            <a:endParaRPr lang="fr-FR" b="1" u="sng"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dirty="0"/>
              <a:t>Le rapport d’activité</a:t>
            </a:r>
          </a:p>
          <a:p>
            <a:endParaRPr lang="fr-FR" dirty="0"/>
          </a:p>
          <a:p>
            <a:pPr lvl="4"/>
            <a:r>
              <a:rPr lang="fr-FR" dirty="0"/>
              <a:t>C’est un document qui retrace ce qu’a réalisé l’association durant l’année et rend compte à ses membres de son action: ce rapport est présenté à l’assemblée générale qui l’approuve.</a:t>
            </a:r>
          </a:p>
          <a:p>
            <a:endParaRPr lang="fr-FR" dirty="0"/>
          </a:p>
          <a:p>
            <a:pPr marL="285750" indent="-285750">
              <a:buFont typeface="Arial" panose="020B0604020202020204" pitchFamily="34" charset="0"/>
              <a:buChar char="•"/>
            </a:pPr>
            <a:r>
              <a:rPr lang="fr-FR" b="1" dirty="0"/>
              <a:t>Les comptes annuels</a:t>
            </a:r>
          </a:p>
          <a:p>
            <a:r>
              <a:rPr lang="fr-FR" dirty="0"/>
              <a:t>Ce sont des documents qui rendent compte de la gestion financière de l’association à ses membres, selon la taille, l’activité et le niveau de financement de l’association, il peut s’agir d’un état des recettes et des dépenses ou d’un compte de résultat assorti d’un bilan comptable.</a:t>
            </a:r>
          </a:p>
          <a:p>
            <a:pPr marL="285750" indent="-285750">
              <a:buFont typeface="Arial" panose="020B0604020202020204" pitchFamily="34" charset="0"/>
              <a:buChar char="•"/>
            </a:pPr>
            <a:endParaRPr lang="fr-FR" dirty="0"/>
          </a:p>
          <a:p>
            <a:r>
              <a:rPr lang="fr-FR" dirty="0"/>
              <a:t>Toute association ayant reçu annuellement une ou plusieurs subventions dont le montant global dépasse 153 000 euros doit établir des comptes annuels comprenant un bilan, un compte de résultat et une annexe (comptabilité d’engagement) et faire certifier ces comptes par un commissaire aux comptes.</a:t>
            </a:r>
          </a:p>
        </p:txBody>
      </p:sp>
      <p:sp>
        <p:nvSpPr>
          <p:cNvPr id="11" name="Google Shape;136;p19"/>
          <p:cNvSpPr txBox="1">
            <a:spLocks noGrp="1"/>
          </p:cNvSpPr>
          <p:nvPr>
            <p:ph type="title"/>
          </p:nvPr>
        </p:nvSpPr>
        <p:spPr>
          <a:xfrm>
            <a:off x="457200" y="51470"/>
            <a:ext cx="8229600" cy="497169"/>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dirty="0">
                <a:solidFill>
                  <a:srgbClr val="3F3CA6"/>
                </a:solidFill>
              </a:rPr>
              <a:t>11 - Documents de l’association</a:t>
            </a:r>
            <a:endParaRPr dirty="0">
              <a:solidFill>
                <a:srgbClr val="3F3CA6"/>
              </a:solidFill>
            </a:endParaRPr>
          </a:p>
        </p:txBody>
      </p:sp>
      <p:sp>
        <p:nvSpPr>
          <p:cNvPr id="3" name="Espace réservé du numéro de diapositive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20</a:t>
            </a:fld>
            <a:endParaRPr lang="fr-FR"/>
          </a:p>
        </p:txBody>
      </p:sp>
    </p:spTree>
    <p:extLst>
      <p:ext uri="{BB962C8B-B14F-4D97-AF65-F5344CB8AC3E}">
        <p14:creationId xmlns:p14="http://schemas.microsoft.com/office/powerpoint/2010/main" val="2873164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0" y="0"/>
            <a:ext cx="9108504" cy="602356"/>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fr-FR" dirty="0"/>
              <a:t>Saisir et transmettre une demande de subvention</a:t>
            </a:r>
            <a:endParaRPr dirty="0"/>
          </a:p>
        </p:txBody>
      </p:sp>
      <p:sp>
        <p:nvSpPr>
          <p:cNvPr id="84" name="Google Shape;84;p15"/>
          <p:cNvSpPr txBox="1">
            <a:spLocks noGrp="1"/>
          </p:cNvSpPr>
          <p:nvPr>
            <p:ph idx="1"/>
          </p:nvPr>
        </p:nvSpPr>
        <p:spPr>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fr-FR" sz="1400" b="1" dirty="0">
                <a:latin typeface="Arial" panose="020B0604020202020204" pitchFamily="34" charset="0"/>
                <a:cs typeface="Arial" panose="020B0604020202020204" pitchFamily="34" charset="0"/>
              </a:rPr>
              <a:t>Ça commence !</a:t>
            </a:r>
          </a:p>
          <a:p>
            <a:pPr marL="0" lvl="0" indent="0" algn="just" rtl="0">
              <a:spcBef>
                <a:spcPts val="0"/>
              </a:spcBef>
              <a:spcAft>
                <a:spcPts val="0"/>
              </a:spcAft>
              <a:buNone/>
            </a:pPr>
            <a:endParaRPr lang="fr-FR" sz="1400" dirty="0">
              <a:latin typeface="Arial" panose="020B0604020202020204" pitchFamily="34" charset="0"/>
              <a:cs typeface="Arial" panose="020B0604020202020204" pitchFamily="34" charset="0"/>
            </a:endParaRPr>
          </a:p>
          <a:p>
            <a:pPr marL="0" lvl="0" indent="0" algn="just" rtl="0">
              <a:spcBef>
                <a:spcPts val="0"/>
              </a:spcBef>
              <a:spcAft>
                <a:spcPts val="0"/>
              </a:spcAft>
              <a:buNone/>
            </a:pPr>
            <a:r>
              <a:rPr lang="en" sz="1400" dirty="0">
                <a:latin typeface="Arial" panose="020B0604020202020204" pitchFamily="34" charset="0"/>
                <a:cs typeface="Arial" panose="020B0604020202020204" pitchFamily="34" charset="0"/>
              </a:rPr>
              <a:t>Si vous êtes habitué aux demandes de subvention sous format papier, sachez que le téléservice “Le Compte Asso” est une version dématérialisée du formulaire cerfa classique de demande de subvention.</a:t>
            </a:r>
            <a:endParaRPr sz="1400" dirty="0">
              <a:latin typeface="Arial" panose="020B0604020202020204" pitchFamily="34" charset="0"/>
              <a:cs typeface="Arial" panose="020B0604020202020204" pitchFamily="34" charset="0"/>
            </a:endParaRPr>
          </a:p>
          <a:p>
            <a:pPr marL="0" lvl="0" indent="0" algn="just" rtl="0">
              <a:spcBef>
                <a:spcPts val="1600"/>
              </a:spcBef>
              <a:spcAft>
                <a:spcPts val="0"/>
              </a:spcAft>
              <a:buNone/>
            </a:pPr>
            <a:r>
              <a:rPr lang="en" sz="1400" dirty="0">
                <a:latin typeface="Arial" panose="020B0604020202020204" pitchFamily="34" charset="0"/>
                <a:cs typeface="Arial" panose="020B0604020202020204" pitchFamily="34" charset="0"/>
              </a:rPr>
              <a:t>Néanmoins, vous pouvez dans un premier temps remplir votre demande sur le cerfa n°12156*05, vous n’aurez alors plus qu’à le saisir en ligne au moment souhaité.</a:t>
            </a:r>
            <a:endParaRPr sz="1400" dirty="0">
              <a:latin typeface="Arial" panose="020B0604020202020204" pitchFamily="34" charset="0"/>
              <a:cs typeface="Arial" panose="020B0604020202020204" pitchFamily="34" charset="0"/>
            </a:endParaRPr>
          </a:p>
          <a:p>
            <a:pPr marL="0" lvl="0" indent="0" algn="l" rtl="0">
              <a:spcBef>
                <a:spcPts val="1600"/>
              </a:spcBef>
              <a:spcAft>
                <a:spcPts val="1600"/>
              </a:spcAft>
              <a:buNone/>
            </a:pPr>
            <a:r>
              <a:rPr lang="en" sz="1400" dirty="0">
                <a:latin typeface="Arial" panose="020B0604020202020204" pitchFamily="34" charset="0"/>
                <a:cs typeface="Arial" panose="020B0604020202020204" pitchFamily="34" charset="0"/>
              </a:rPr>
              <a:t>Pour le télécharger, </a:t>
            </a:r>
            <a:r>
              <a:rPr lang="en" sz="1400" u="sng" dirty="0">
                <a:solidFill>
                  <a:schemeClr val="hlink"/>
                </a:solidFill>
                <a:latin typeface="Arial" panose="020B0604020202020204" pitchFamily="34" charset="0"/>
                <a:cs typeface="Arial" panose="020B0604020202020204" pitchFamily="34" charset="0"/>
                <a:hlinkClick r:id="rId3"/>
              </a:rPr>
              <a:t>cliquez ici</a:t>
            </a:r>
            <a:endParaRPr sz="1400" dirty="0">
              <a:latin typeface="Arial" panose="020B0604020202020204" pitchFamily="34" charset="0"/>
              <a:cs typeface="Arial" panose="020B0604020202020204" pitchFamily="34" charset="0"/>
            </a:endParaRPr>
          </a:p>
        </p:txBody>
      </p:sp>
      <p:sp>
        <p:nvSpPr>
          <p:cNvPr id="86" name="Google Shape;86;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21</a:t>
            </a:fld>
            <a:endParaRPr b="1"/>
          </a:p>
        </p:txBody>
      </p:sp>
    </p:spTree>
    <p:extLst>
      <p:ext uri="{BB962C8B-B14F-4D97-AF65-F5344CB8AC3E}">
        <p14:creationId xmlns:p14="http://schemas.microsoft.com/office/powerpoint/2010/main" val="314995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4"/>
          <p:cNvSpPr txBox="1">
            <a:spLocks noGrp="1"/>
          </p:cNvSpPr>
          <p:nvPr>
            <p:ph type="title"/>
          </p:nvPr>
        </p:nvSpPr>
        <p:spPr>
          <a:xfrm>
            <a:off x="0" y="51470"/>
            <a:ext cx="9144000" cy="828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Saisir une nouvelle demande de subvention</a:t>
            </a:r>
            <a:endParaRPr dirty="0"/>
          </a:p>
        </p:txBody>
      </p:sp>
      <p:sp>
        <p:nvSpPr>
          <p:cNvPr id="208" name="Google Shape;208;p2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22</a:t>
            </a:fld>
            <a:endParaRPr b="1"/>
          </a:p>
        </p:txBody>
      </p:sp>
      <p:sp>
        <p:nvSpPr>
          <p:cNvPr id="203" name="Google Shape;203;p24"/>
          <p:cNvSpPr txBox="1"/>
          <p:nvPr/>
        </p:nvSpPr>
        <p:spPr>
          <a:xfrm>
            <a:off x="-17888" y="768120"/>
            <a:ext cx="9144000" cy="63978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t>Le processus de demande de subvention s’effectue </a:t>
            </a:r>
            <a:r>
              <a:rPr lang="en" b="1" dirty="0">
                <a:solidFill>
                  <a:srgbClr val="FF0000"/>
                </a:solidFill>
              </a:rPr>
              <a:t>en 5 étapes</a:t>
            </a:r>
            <a:r>
              <a:rPr lang="en" b="1" dirty="0"/>
              <a:t>.</a:t>
            </a:r>
          </a:p>
          <a:p>
            <a:pPr marL="0" lvl="0" indent="0" algn="ctr" rtl="0">
              <a:spcBef>
                <a:spcPts val="0"/>
              </a:spcBef>
              <a:spcAft>
                <a:spcPts val="0"/>
              </a:spcAft>
              <a:buNone/>
            </a:pPr>
            <a:endParaRPr b="1" dirty="0"/>
          </a:p>
          <a:p>
            <a:pPr marL="0" lvl="0" indent="0" algn="ctr" rtl="0">
              <a:spcBef>
                <a:spcPts val="0"/>
              </a:spcBef>
              <a:spcAft>
                <a:spcPts val="0"/>
              </a:spcAft>
              <a:buNone/>
            </a:pPr>
            <a:r>
              <a:rPr lang="en" dirty="0"/>
              <a:t>Lors du passage à l’étape suivante, </a:t>
            </a:r>
            <a:r>
              <a:rPr lang="en" u="sng" dirty="0"/>
              <a:t>les données sont automatiquement enregistrées.</a:t>
            </a:r>
            <a:endParaRPr u="sng" dirty="0"/>
          </a:p>
          <a:p>
            <a:pPr marL="0" lvl="0" indent="0" algn="ctr" rtl="0">
              <a:spcBef>
                <a:spcPts val="0"/>
              </a:spcBef>
              <a:spcAft>
                <a:spcPts val="0"/>
              </a:spcAft>
              <a:buNone/>
            </a:pPr>
            <a:endParaRPr b="1" dirty="0"/>
          </a:p>
          <a:p>
            <a:pPr marL="0" lvl="0" indent="0" algn="ctr" rtl="0">
              <a:spcBef>
                <a:spcPts val="0"/>
              </a:spcBef>
              <a:spcAft>
                <a:spcPts val="0"/>
              </a:spcAft>
              <a:buClr>
                <a:srgbClr val="000000"/>
              </a:buClr>
              <a:buSzPts val="1100"/>
              <a:buFont typeface="Arial"/>
              <a:buNone/>
            </a:pPr>
            <a:endParaRPr b="1" dirty="0"/>
          </a:p>
        </p:txBody>
      </p:sp>
      <p:sp>
        <p:nvSpPr>
          <p:cNvPr id="212" name="Google Shape;212;p24"/>
          <p:cNvSpPr txBox="1"/>
          <p:nvPr/>
        </p:nvSpPr>
        <p:spPr>
          <a:xfrm>
            <a:off x="881844" y="4171421"/>
            <a:ext cx="7380312" cy="63978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rgbClr val="000000"/>
              </a:buClr>
              <a:buSzPts val="1100"/>
              <a:buFont typeface="Arial"/>
              <a:buNone/>
            </a:pPr>
            <a:r>
              <a:rPr lang="fr-FR" u="sng" dirty="0">
                <a:solidFill>
                  <a:schemeClr val="tx1"/>
                </a:solidFill>
              </a:rPr>
              <a:t>Astuce</a:t>
            </a:r>
            <a:r>
              <a:rPr lang="fr-FR" dirty="0">
                <a:solidFill>
                  <a:schemeClr val="tx1"/>
                </a:solidFill>
              </a:rPr>
              <a:t> : </a:t>
            </a:r>
            <a:r>
              <a:rPr lang="en" dirty="0">
                <a:solidFill>
                  <a:schemeClr val="tx1"/>
                </a:solidFill>
              </a:rPr>
              <a:t>Si vous souhaitez revenir sur votre dossier plus tard, vous pouvez reprendre la saisie dans la rubrique “</a:t>
            </a:r>
            <a:r>
              <a:rPr lang="fr-FR" b="1" dirty="0">
                <a:solidFill>
                  <a:schemeClr val="tx1"/>
                </a:solidFill>
              </a:rPr>
              <a:t>Les dossiers en cours de saisie</a:t>
            </a:r>
            <a:r>
              <a:rPr lang="en" b="1" dirty="0">
                <a:solidFill>
                  <a:schemeClr val="tx1"/>
                </a:solidFill>
              </a:rPr>
              <a:t>”</a:t>
            </a:r>
            <a:endParaRPr b="1" dirty="0">
              <a:solidFill>
                <a:schemeClr val="tx1"/>
              </a:solidFill>
            </a:endParaRPr>
          </a:p>
        </p:txBody>
      </p:sp>
      <p:sp>
        <p:nvSpPr>
          <p:cNvPr id="209" name="Google Shape;209;p24"/>
          <p:cNvSpPr txBox="1"/>
          <p:nvPr/>
        </p:nvSpPr>
        <p:spPr>
          <a:xfrm>
            <a:off x="7105154" y="1893516"/>
            <a:ext cx="2020958" cy="514977"/>
          </a:xfrm>
          <a:prstGeom prst="rect">
            <a:avLst/>
          </a:prstGeom>
          <a:solidFill>
            <a:schemeClr val="bg1"/>
          </a:solidFill>
          <a:ln>
            <a:noFill/>
          </a:ln>
        </p:spPr>
        <p:txBody>
          <a:bodyPr spcFirstLastPara="1" wrap="square" lIns="91425" tIns="91425" rIns="91425" bIns="91425" anchor="t" anchorCtr="0">
            <a:noAutofit/>
          </a:bodyPr>
          <a:lstStyle/>
          <a:p>
            <a:pPr marL="0" lvl="0" indent="0" rtl="0">
              <a:spcBef>
                <a:spcPts val="0"/>
              </a:spcBef>
              <a:spcAft>
                <a:spcPts val="0"/>
              </a:spcAft>
              <a:buNone/>
            </a:pPr>
            <a:r>
              <a:rPr lang="en" dirty="0">
                <a:solidFill>
                  <a:srgbClr val="FF0000"/>
                </a:solidFill>
              </a:rPr>
              <a:t>Cliquez ici pour débuter</a:t>
            </a:r>
            <a:endParaRPr dirty="0">
              <a:solidFill>
                <a:srgbClr val="FF0000"/>
              </a:solidFill>
            </a:endParaRPr>
          </a:p>
        </p:txBody>
      </p:sp>
      <p:pic>
        <p:nvPicPr>
          <p:cNvPr id="3" name="Image 2">
            <a:extLst>
              <a:ext uri="{FF2B5EF4-FFF2-40B4-BE49-F238E27FC236}">
                <a16:creationId xmlns:a16="http://schemas.microsoft.com/office/drawing/2014/main" id="{E0D2CCFB-269C-4B5D-AC73-91F856B43EAF}"/>
              </a:ext>
            </a:extLst>
          </p:cNvPr>
          <p:cNvPicPr>
            <a:picLocks noChangeAspect="1"/>
          </p:cNvPicPr>
          <p:nvPr/>
        </p:nvPicPr>
        <p:blipFill>
          <a:blip r:embed="rId3"/>
          <a:stretch>
            <a:fillRect/>
          </a:stretch>
        </p:blipFill>
        <p:spPr>
          <a:xfrm>
            <a:off x="1344514" y="1518629"/>
            <a:ext cx="5693196" cy="2478971"/>
          </a:xfrm>
          <a:prstGeom prst="rect">
            <a:avLst/>
          </a:prstGeom>
        </p:spPr>
      </p:pic>
      <p:cxnSp>
        <p:nvCxnSpPr>
          <p:cNvPr id="7" name="Connecteur droit avec flèche 6">
            <a:extLst>
              <a:ext uri="{FF2B5EF4-FFF2-40B4-BE49-F238E27FC236}">
                <a16:creationId xmlns:a16="http://schemas.microsoft.com/office/drawing/2014/main" id="{75EBD16A-520A-4CC6-8522-52F9551CD563}"/>
              </a:ext>
            </a:extLst>
          </p:cNvPr>
          <p:cNvCxnSpPr>
            <a:cxnSpLocks/>
          </p:cNvCxnSpPr>
          <p:nvPr/>
        </p:nvCxnSpPr>
        <p:spPr>
          <a:xfrm flipH="1" flipV="1">
            <a:off x="6660232" y="1936047"/>
            <a:ext cx="444922" cy="1064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B1ACB54F-F19D-47AF-89AA-4B3A4C515CD7}"/>
              </a:ext>
            </a:extLst>
          </p:cNvPr>
          <p:cNvCxnSpPr>
            <a:cxnSpLocks/>
          </p:cNvCxnSpPr>
          <p:nvPr/>
        </p:nvCxnSpPr>
        <p:spPr>
          <a:xfrm flipH="1" flipV="1">
            <a:off x="5004048" y="3436974"/>
            <a:ext cx="399416" cy="9146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299D25CC-4724-416F-8743-23ACCFB8CF3B}"/>
              </a:ext>
            </a:extLst>
          </p:cNvPr>
          <p:cNvSpPr/>
          <p:nvPr/>
        </p:nvSpPr>
        <p:spPr>
          <a:xfrm>
            <a:off x="2483768" y="1627689"/>
            <a:ext cx="1368152" cy="799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662209E-2B74-4C1A-923D-A78C361E490B}"/>
              </a:ext>
            </a:extLst>
          </p:cNvPr>
          <p:cNvSpPr/>
          <p:nvPr/>
        </p:nvSpPr>
        <p:spPr>
          <a:xfrm>
            <a:off x="2267744" y="1779662"/>
            <a:ext cx="432048" cy="799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65E38BF8-C40B-4FBD-B4E2-ECDBFC4A16D2}"/>
              </a:ext>
            </a:extLst>
          </p:cNvPr>
          <p:cNvSpPr/>
          <p:nvPr/>
        </p:nvSpPr>
        <p:spPr>
          <a:xfrm>
            <a:off x="3365472" y="1779662"/>
            <a:ext cx="432048" cy="7996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71721175-2272-4349-9D76-90631870E448}"/>
              </a:ext>
            </a:extLst>
          </p:cNvPr>
          <p:cNvSpPr/>
          <p:nvPr/>
        </p:nvSpPr>
        <p:spPr>
          <a:xfrm>
            <a:off x="2483768" y="2007129"/>
            <a:ext cx="792088" cy="1783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stretch>
            <a:fillRect/>
          </a:stretch>
        </p:blipFill>
        <p:spPr>
          <a:xfrm>
            <a:off x="540015" y="4172596"/>
            <a:ext cx="367910" cy="3580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 name="Titre 1">
            <a:extLst>
              <a:ext uri="{FF2B5EF4-FFF2-40B4-BE49-F238E27FC236}">
                <a16:creationId xmlns:a16="http://schemas.microsoft.com/office/drawing/2014/main" id="{A7D2DF3D-BBD7-4805-BD6F-3191422A11AD}"/>
              </a:ext>
            </a:extLst>
          </p:cNvPr>
          <p:cNvSpPr>
            <a:spLocks noGrp="1"/>
          </p:cNvSpPr>
          <p:nvPr>
            <p:ph type="title"/>
          </p:nvPr>
        </p:nvSpPr>
        <p:spPr/>
        <p:txBody>
          <a:bodyPr/>
          <a:lstStyle/>
          <a:p>
            <a:r>
              <a:rPr lang="fr-FR" dirty="0"/>
              <a:t>ÉTAPE n°1 : Sélectionner la subvention</a:t>
            </a:r>
          </a:p>
        </p:txBody>
      </p:sp>
      <p:sp>
        <p:nvSpPr>
          <p:cNvPr id="221" name="Google Shape;221;p2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23</a:t>
            </a:fld>
            <a:endParaRPr b="1"/>
          </a:p>
        </p:txBody>
      </p:sp>
      <p:sp>
        <p:nvSpPr>
          <p:cNvPr id="219" name="Google Shape;219;p25"/>
          <p:cNvSpPr txBox="1"/>
          <p:nvPr/>
        </p:nvSpPr>
        <p:spPr>
          <a:xfrm>
            <a:off x="-108520" y="137755"/>
            <a:ext cx="9108504" cy="63245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b="1" dirty="0"/>
          </a:p>
        </p:txBody>
      </p:sp>
      <p:pic>
        <p:nvPicPr>
          <p:cNvPr id="3" name="Image 2">
            <a:extLst>
              <a:ext uri="{FF2B5EF4-FFF2-40B4-BE49-F238E27FC236}">
                <a16:creationId xmlns:a16="http://schemas.microsoft.com/office/drawing/2014/main" id="{0ECA3898-CF66-44D9-AD7B-10303287CBE6}"/>
              </a:ext>
            </a:extLst>
          </p:cNvPr>
          <p:cNvPicPr>
            <a:picLocks noChangeAspect="1"/>
          </p:cNvPicPr>
          <p:nvPr/>
        </p:nvPicPr>
        <p:blipFill>
          <a:blip r:embed="rId3"/>
          <a:stretch>
            <a:fillRect/>
          </a:stretch>
        </p:blipFill>
        <p:spPr>
          <a:xfrm>
            <a:off x="93771" y="2211710"/>
            <a:ext cx="9014734" cy="156584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33" name="Google Shape;233;p26"/>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24</a:t>
            </a:fld>
            <a:endParaRPr b="1"/>
          </a:p>
        </p:txBody>
      </p:sp>
      <p:sp>
        <p:nvSpPr>
          <p:cNvPr id="228" name="Google Shape;228;p26"/>
          <p:cNvSpPr txBox="1"/>
          <p:nvPr/>
        </p:nvSpPr>
        <p:spPr>
          <a:xfrm>
            <a:off x="7380311" y="1310239"/>
            <a:ext cx="1607464" cy="1218678"/>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dirty="0">
                <a:latin typeface="Arial" panose="020B0604020202020204" pitchFamily="34" charset="0"/>
                <a:cs typeface="Arial" panose="020B0604020202020204" pitchFamily="34" charset="0"/>
              </a:rPr>
              <a:t>Recherchez la subvention en </a:t>
            </a:r>
            <a:r>
              <a:rPr lang="fr-FR" sz="1200" dirty="0">
                <a:latin typeface="Arial" panose="020B0604020202020204" pitchFamily="34" charset="0"/>
                <a:cs typeface="Arial" panose="020B0604020202020204" pitchFamily="34" charset="0"/>
              </a:rPr>
              <a:t>choisissant </a:t>
            </a:r>
            <a:r>
              <a:rPr lang="en" sz="1200" dirty="0">
                <a:latin typeface="Arial" panose="020B0604020202020204" pitchFamily="34" charset="0"/>
                <a:cs typeface="Arial" panose="020B0604020202020204" pitchFamily="34" charset="0"/>
              </a:rPr>
              <a:t>le code figurant dans </a:t>
            </a:r>
            <a:r>
              <a:rPr lang="en" sz="1200" b="1" dirty="0">
                <a:latin typeface="Arial" panose="020B0604020202020204" pitchFamily="34" charset="0"/>
                <a:cs typeface="Arial" panose="020B0604020202020204" pitchFamily="34" charset="0"/>
              </a:rPr>
              <a:t>l’appel à initiatives </a:t>
            </a:r>
            <a:r>
              <a:rPr lang="en" sz="1200" b="1" dirty="0" smtClean="0">
                <a:latin typeface="Arial" panose="020B0604020202020204" pitchFamily="34" charset="0"/>
                <a:cs typeface="Arial" panose="020B0604020202020204" pitchFamily="34" charset="0"/>
              </a:rPr>
              <a:t>2025.</a:t>
            </a:r>
            <a:endParaRPr sz="1200" b="1" dirty="0">
              <a:latin typeface="Arial" panose="020B0604020202020204" pitchFamily="34" charset="0"/>
              <a:cs typeface="Arial" panose="020B0604020202020204" pitchFamily="34" charset="0"/>
            </a:endParaRPr>
          </a:p>
        </p:txBody>
      </p:sp>
      <p:cxnSp>
        <p:nvCxnSpPr>
          <p:cNvPr id="13" name="Connecteur droit avec flèche 12"/>
          <p:cNvCxnSpPr/>
          <p:nvPr/>
        </p:nvCxnSpPr>
        <p:spPr>
          <a:xfrm>
            <a:off x="5004048" y="4299942"/>
            <a:ext cx="2016224" cy="648072"/>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483768" y="4083918"/>
            <a:ext cx="1152128" cy="576064"/>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D51327C7-CA02-4B92-994E-0098E026ADA5}"/>
              </a:ext>
            </a:extLst>
          </p:cNvPr>
          <p:cNvPicPr>
            <a:picLocks noChangeAspect="1"/>
          </p:cNvPicPr>
          <p:nvPr/>
        </p:nvPicPr>
        <p:blipFill>
          <a:blip r:embed="rId3"/>
          <a:stretch>
            <a:fillRect/>
          </a:stretch>
        </p:blipFill>
        <p:spPr>
          <a:xfrm>
            <a:off x="168496" y="1033064"/>
            <a:ext cx="7123282" cy="3500539"/>
          </a:xfrm>
          <a:prstGeom prst="rect">
            <a:avLst/>
          </a:prstGeom>
        </p:spPr>
      </p:pic>
      <p:sp>
        <p:nvSpPr>
          <p:cNvPr id="4" name="Rectangle 3">
            <a:extLst>
              <a:ext uri="{FF2B5EF4-FFF2-40B4-BE49-F238E27FC236}">
                <a16:creationId xmlns:a16="http://schemas.microsoft.com/office/drawing/2014/main" id="{AB04D2EB-1330-49A6-9226-8722815BC9A9}"/>
              </a:ext>
            </a:extLst>
          </p:cNvPr>
          <p:cNvSpPr/>
          <p:nvPr/>
        </p:nvSpPr>
        <p:spPr>
          <a:xfrm>
            <a:off x="7380311" y="2675124"/>
            <a:ext cx="1607463" cy="830997"/>
          </a:xfrm>
          <a:prstGeom prst="rect">
            <a:avLst/>
          </a:prstGeom>
        </p:spPr>
        <p:txBody>
          <a:bodyPr wrap="square">
            <a:spAutoFit/>
          </a:bodyPr>
          <a:lstStyle/>
          <a:p>
            <a:r>
              <a:rPr lang="fr-FR" sz="1200" dirty="0"/>
              <a:t>La ligne de la subvention se </a:t>
            </a:r>
            <a:r>
              <a:rPr lang="en" sz="1200" dirty="0"/>
              <a:t>met en </a:t>
            </a:r>
            <a:r>
              <a:rPr lang="fr-FR" sz="1200" dirty="0"/>
              <a:t>bleu lorsque vous la sélectionner</a:t>
            </a:r>
          </a:p>
        </p:txBody>
      </p:sp>
      <p:cxnSp>
        <p:nvCxnSpPr>
          <p:cNvPr id="22" name="Connecteur droit avec flèche 21">
            <a:extLst>
              <a:ext uri="{FF2B5EF4-FFF2-40B4-BE49-F238E27FC236}">
                <a16:creationId xmlns:a16="http://schemas.microsoft.com/office/drawing/2014/main" id="{F649B629-8A29-4A68-8DDF-86D1EFDC255E}"/>
              </a:ext>
            </a:extLst>
          </p:cNvPr>
          <p:cNvCxnSpPr>
            <a:cxnSpLocks/>
          </p:cNvCxnSpPr>
          <p:nvPr/>
        </p:nvCxnSpPr>
        <p:spPr>
          <a:xfrm flipH="1">
            <a:off x="1939653" y="2908603"/>
            <a:ext cx="5440659" cy="151798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9A08EE64-379D-44D5-8A7D-240B95394163}"/>
              </a:ext>
            </a:extLst>
          </p:cNvPr>
          <p:cNvCxnSpPr>
            <a:cxnSpLocks/>
          </p:cNvCxnSpPr>
          <p:nvPr/>
        </p:nvCxnSpPr>
        <p:spPr>
          <a:xfrm flipH="1">
            <a:off x="3373298" y="1506182"/>
            <a:ext cx="3962747" cy="5604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itre 4">
            <a:extLst>
              <a:ext uri="{FF2B5EF4-FFF2-40B4-BE49-F238E27FC236}">
                <a16:creationId xmlns:a16="http://schemas.microsoft.com/office/drawing/2014/main" id="{3DDF8248-3CDB-4692-A518-414E44F64B41}"/>
              </a:ext>
            </a:extLst>
          </p:cNvPr>
          <p:cNvSpPr>
            <a:spLocks noGrp="1"/>
          </p:cNvSpPr>
          <p:nvPr>
            <p:ph type="title"/>
          </p:nvPr>
        </p:nvSpPr>
        <p:spPr/>
        <p:txBody>
          <a:bodyPr/>
          <a:lstStyle/>
          <a:p>
            <a:r>
              <a:rPr lang="fr-FR" dirty="0"/>
              <a:t>ÉTAPE n°1 : Sélectionner la subvention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3" name="Titre 2">
            <a:extLst>
              <a:ext uri="{FF2B5EF4-FFF2-40B4-BE49-F238E27FC236}">
                <a16:creationId xmlns:a16="http://schemas.microsoft.com/office/drawing/2014/main" id="{5367CDD7-67F9-44B7-AC81-D546C0EFC652}"/>
              </a:ext>
            </a:extLst>
          </p:cNvPr>
          <p:cNvSpPr>
            <a:spLocks noGrp="1"/>
          </p:cNvSpPr>
          <p:nvPr>
            <p:ph type="title"/>
          </p:nvPr>
        </p:nvSpPr>
        <p:spPr/>
        <p:txBody>
          <a:bodyPr/>
          <a:lstStyle/>
          <a:p>
            <a:r>
              <a:rPr lang="fr-FR" dirty="0"/>
              <a:t>ÉTAPE n°1 : Sélectionner la subvention</a:t>
            </a:r>
          </a:p>
        </p:txBody>
      </p:sp>
      <p:sp>
        <p:nvSpPr>
          <p:cNvPr id="233" name="Google Shape;233;p26"/>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25</a:t>
            </a:fld>
            <a:endParaRPr b="1"/>
          </a:p>
        </p:txBody>
      </p:sp>
      <p:sp>
        <p:nvSpPr>
          <p:cNvPr id="228" name="Google Shape;228;p26"/>
          <p:cNvSpPr txBox="1"/>
          <p:nvPr/>
        </p:nvSpPr>
        <p:spPr>
          <a:xfrm>
            <a:off x="6638670" y="1683134"/>
            <a:ext cx="2325818" cy="107880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200" dirty="0">
                <a:latin typeface="Arial" panose="020B0604020202020204" pitchFamily="34" charset="0"/>
                <a:cs typeface="Arial" panose="020B0604020202020204" pitchFamily="34" charset="0"/>
              </a:rPr>
              <a:t>Selon le code de subvention sélectionné : un court descriptif explique à quoi correspond cette subvention.</a:t>
            </a:r>
            <a:r>
              <a:rPr lang="fr-FR" sz="1200" b="1" dirty="0">
                <a:latin typeface="Arial" panose="020B0604020202020204" pitchFamily="34" charset="0"/>
                <a:cs typeface="Arial" panose="020B0604020202020204" pitchFamily="34" charset="0"/>
              </a:rPr>
              <a:t> </a:t>
            </a:r>
            <a:endParaRPr sz="1200" b="1" dirty="0">
              <a:latin typeface="Arial" panose="020B0604020202020204" pitchFamily="34" charset="0"/>
              <a:cs typeface="Arial" panose="020B0604020202020204" pitchFamily="34" charset="0"/>
            </a:endParaRPr>
          </a:p>
        </p:txBody>
      </p:sp>
      <p:cxnSp>
        <p:nvCxnSpPr>
          <p:cNvPr id="13" name="Connecteur droit avec flèche 12"/>
          <p:cNvCxnSpPr/>
          <p:nvPr/>
        </p:nvCxnSpPr>
        <p:spPr>
          <a:xfrm>
            <a:off x="5004048" y="4299942"/>
            <a:ext cx="2016224" cy="648072"/>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483768" y="4083918"/>
            <a:ext cx="1152128" cy="576064"/>
          </a:xfrm>
          <a:prstGeom prst="straightConnector1">
            <a:avLst/>
          </a:prstGeom>
          <a:ln>
            <a:solidFill>
              <a:schemeClr val="bg2"/>
            </a:solidFill>
            <a:tailEnd type="arrow"/>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A1196384-0BCE-438D-9ABE-D178719953CB}"/>
              </a:ext>
            </a:extLst>
          </p:cNvPr>
          <p:cNvPicPr>
            <a:picLocks noChangeAspect="1"/>
          </p:cNvPicPr>
          <p:nvPr/>
        </p:nvPicPr>
        <p:blipFill>
          <a:blip r:embed="rId3"/>
          <a:stretch>
            <a:fillRect/>
          </a:stretch>
        </p:blipFill>
        <p:spPr>
          <a:xfrm>
            <a:off x="587975" y="1514181"/>
            <a:ext cx="5710346" cy="3099503"/>
          </a:xfrm>
          <a:prstGeom prst="rect">
            <a:avLst/>
          </a:prstGeom>
        </p:spPr>
      </p:pic>
      <p:cxnSp>
        <p:nvCxnSpPr>
          <p:cNvPr id="8" name="Connecteur droit avec flèche 7">
            <a:extLst>
              <a:ext uri="{FF2B5EF4-FFF2-40B4-BE49-F238E27FC236}">
                <a16:creationId xmlns:a16="http://schemas.microsoft.com/office/drawing/2014/main" id="{7114635F-8591-45B2-B6A0-9C9DDDFCC9CB}"/>
              </a:ext>
            </a:extLst>
          </p:cNvPr>
          <p:cNvCxnSpPr>
            <a:cxnSpLocks/>
          </p:cNvCxnSpPr>
          <p:nvPr/>
        </p:nvCxnSpPr>
        <p:spPr>
          <a:xfrm flipH="1">
            <a:off x="827584" y="1959216"/>
            <a:ext cx="5832648" cy="0"/>
          </a:xfrm>
          <a:prstGeom prst="straightConnector1">
            <a:avLst/>
          </a:prstGeom>
          <a:ln w="19050">
            <a:solidFill>
              <a:srgbClr val="E1000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68CF5375-342B-426D-80A3-AF1A4DD6420D}"/>
              </a:ext>
            </a:extLst>
          </p:cNvPr>
          <p:cNvCxnSpPr>
            <a:cxnSpLocks/>
          </p:cNvCxnSpPr>
          <p:nvPr/>
        </p:nvCxnSpPr>
        <p:spPr>
          <a:xfrm flipH="1">
            <a:off x="4355549" y="2353038"/>
            <a:ext cx="2304683" cy="1640797"/>
          </a:xfrm>
          <a:prstGeom prst="straightConnector1">
            <a:avLst/>
          </a:prstGeom>
          <a:ln w="19050">
            <a:solidFill>
              <a:srgbClr val="E1000F"/>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58B1FF9C-264F-4E9E-A66A-5CF96E2CEABC}"/>
              </a:ext>
            </a:extLst>
          </p:cNvPr>
          <p:cNvSpPr txBox="1"/>
          <p:nvPr/>
        </p:nvSpPr>
        <p:spPr>
          <a:xfrm>
            <a:off x="6660232" y="3863627"/>
            <a:ext cx="2304256" cy="646331"/>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Veillez à bien cliquer sur le code de la subvention que vous souhaitez demander</a:t>
            </a:r>
            <a:endParaRPr lang="fr-FR" sz="1200" dirty="0"/>
          </a:p>
        </p:txBody>
      </p:sp>
      <p:pic>
        <p:nvPicPr>
          <p:cNvPr id="25" name="Picture 3">
            <a:extLst>
              <a:ext uri="{FF2B5EF4-FFF2-40B4-BE49-F238E27FC236}">
                <a16:creationId xmlns:a16="http://schemas.microsoft.com/office/drawing/2014/main" id="{2D1B5624-CB10-4292-9C86-DEBC55FE84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3173831"/>
            <a:ext cx="671891" cy="59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7FFDB4CE-30E2-4A28-8599-D34E69D20FD4}"/>
              </a:ext>
            </a:extLst>
          </p:cNvPr>
          <p:cNvSpPr/>
          <p:nvPr/>
        </p:nvSpPr>
        <p:spPr>
          <a:xfrm>
            <a:off x="4242977" y="4501485"/>
            <a:ext cx="199774" cy="112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164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33" name="Google Shape;233;p26"/>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26</a:t>
            </a:fld>
            <a:endParaRPr b="1"/>
          </a:p>
        </p:txBody>
      </p:sp>
      <p:sp>
        <p:nvSpPr>
          <p:cNvPr id="231" name="Google Shape;231;p26"/>
          <p:cNvSpPr txBox="1"/>
          <p:nvPr/>
        </p:nvSpPr>
        <p:spPr>
          <a:xfrm>
            <a:off x="338892" y="908720"/>
            <a:ext cx="5457244" cy="375126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dirty="0">
                <a:latin typeface="Arial" panose="020B0604020202020204" pitchFamily="34" charset="0"/>
                <a:cs typeface="Arial" panose="020B0604020202020204" pitchFamily="34" charset="0"/>
              </a:rPr>
              <a:t>En </a:t>
            </a:r>
            <a:r>
              <a:rPr lang="en" dirty="0">
                <a:latin typeface="Arial" panose="020B0604020202020204" pitchFamily="34" charset="0"/>
                <a:cs typeface="Arial" panose="020B0604020202020204" pitchFamily="34" charset="0"/>
              </a:rPr>
              <a:t>bas de la page : sélectionnez </a:t>
            </a:r>
            <a:r>
              <a:rPr lang="en" u="sng" dirty="0">
                <a:latin typeface="Arial" panose="020B0604020202020204" pitchFamily="34" charset="0"/>
                <a:cs typeface="Arial" panose="020B0604020202020204" pitchFamily="34" charset="0"/>
              </a:rPr>
              <a:t>le sous-dispositif </a:t>
            </a:r>
            <a:r>
              <a:rPr lang="en" dirty="0">
                <a:latin typeface="Arial" panose="020B0604020202020204" pitchFamily="34" charset="0"/>
                <a:cs typeface="Arial" panose="020B0604020202020204" pitchFamily="34" charset="0"/>
              </a:rPr>
              <a:t>correspondant</a:t>
            </a:r>
          </a:p>
          <a:p>
            <a:pPr marL="0" lvl="0" indent="0" rtl="0">
              <a:spcBef>
                <a:spcPts val="0"/>
              </a:spcBef>
              <a:spcAft>
                <a:spcPts val="0"/>
              </a:spcAft>
              <a:buNone/>
            </a:pPr>
            <a:endParaRPr lang="en" b="1" dirty="0">
              <a:latin typeface="Arial" panose="020B0604020202020204" pitchFamily="34" charset="0"/>
              <a:cs typeface="Arial" panose="020B0604020202020204" pitchFamily="34" charset="0"/>
            </a:endParaRPr>
          </a:p>
          <a:p>
            <a:pPr marL="0" lvl="0" indent="0" rtl="0">
              <a:spcBef>
                <a:spcPts val="0"/>
              </a:spcBef>
              <a:spcAft>
                <a:spcPts val="0"/>
              </a:spcAft>
              <a:buNone/>
            </a:pPr>
            <a:endParaRPr lang="en" b="1" dirty="0">
              <a:latin typeface="Arial" panose="020B0604020202020204" pitchFamily="34" charset="0"/>
              <a:cs typeface="Arial" panose="020B0604020202020204" pitchFamily="34" charset="0"/>
            </a:endParaRPr>
          </a:p>
          <a:p>
            <a:pPr marL="0" lvl="0" indent="0" rtl="0">
              <a:spcBef>
                <a:spcPts val="0"/>
              </a:spcBef>
              <a:spcAft>
                <a:spcPts val="0"/>
              </a:spcAft>
              <a:buNone/>
            </a:pPr>
            <a:r>
              <a:rPr lang="en" u="sng" dirty="0">
                <a:latin typeface="Arial" panose="020B0604020202020204" pitchFamily="34" charset="0"/>
                <a:cs typeface="Arial" panose="020B0604020202020204" pitchFamily="34" charset="0"/>
              </a:rPr>
              <a:t>Pour le FDVA1 Form</a:t>
            </a:r>
            <a:r>
              <a:rPr lang="fr-FR" u="sng" dirty="0" err="1">
                <a:latin typeface="Arial" panose="020B0604020202020204" pitchFamily="34" charset="0"/>
                <a:cs typeface="Arial" panose="020B0604020202020204" pitchFamily="34" charset="0"/>
              </a:rPr>
              <a:t>ation</a:t>
            </a:r>
            <a:r>
              <a:rPr lang="fr-FR" u="sng" dirty="0">
                <a:latin typeface="Arial" panose="020B0604020202020204" pitchFamily="34" charset="0"/>
                <a:cs typeface="Arial" panose="020B0604020202020204" pitchFamily="34" charset="0"/>
              </a:rPr>
              <a:t> des bénévoles : </a:t>
            </a:r>
          </a:p>
          <a:p>
            <a:pPr marL="0" lvl="0" indent="0" rtl="0">
              <a:spcBef>
                <a:spcPts val="0"/>
              </a:spcBef>
              <a:spcAft>
                <a:spcPts val="0"/>
              </a:spcAft>
              <a:buNone/>
            </a:pPr>
            <a:endParaRPr lang="fr-FR" b="1" dirty="0">
              <a:latin typeface="Arial" panose="020B0604020202020204" pitchFamily="34" charset="0"/>
              <a:cs typeface="Arial" panose="020B0604020202020204" pitchFamily="34" charset="0"/>
            </a:endParaRPr>
          </a:p>
          <a:p>
            <a:pPr marL="171450" lvl="0" indent="-171450" rtl="0">
              <a:spcBef>
                <a:spcPts val="0"/>
              </a:spcBef>
              <a:spcAft>
                <a:spcPts val="0"/>
              </a:spcAft>
              <a:buFontTx/>
              <a:buChar char="-"/>
            </a:pPr>
            <a:r>
              <a:rPr lang="fr-FR" b="1" dirty="0">
                <a:latin typeface="Arial" panose="020B0604020202020204" pitchFamily="34" charset="0"/>
                <a:cs typeface="Arial" panose="020B0604020202020204" pitchFamily="34" charset="0"/>
              </a:rPr>
              <a:t>Annuel </a:t>
            </a:r>
          </a:p>
          <a:p>
            <a:pPr lvl="0" rtl="0">
              <a:spcBef>
                <a:spcPts val="0"/>
              </a:spcBef>
              <a:spcAft>
                <a:spcPts val="0"/>
              </a:spcAft>
            </a:pPr>
            <a:r>
              <a:rPr lang="fr-FR" b="1" dirty="0">
                <a:solidFill>
                  <a:srgbClr val="FF0000"/>
                </a:solidFill>
                <a:latin typeface="Arial" panose="020B0604020202020204" pitchFamily="34" charset="0"/>
                <a:cs typeface="Arial" panose="020B0604020202020204" pitchFamily="34" charset="0"/>
              </a:rPr>
              <a:t>OU</a:t>
            </a:r>
            <a:r>
              <a:rPr lang="fr-FR" b="1" dirty="0">
                <a:latin typeface="Arial" panose="020B0604020202020204" pitchFamily="34" charset="0"/>
                <a:cs typeface="Arial" panose="020B0604020202020204" pitchFamily="34" charset="0"/>
              </a:rPr>
              <a:t> </a:t>
            </a:r>
          </a:p>
          <a:p>
            <a:pPr marL="171450" lvl="0" indent="-171450" rtl="0">
              <a:spcBef>
                <a:spcPts val="0"/>
              </a:spcBef>
              <a:spcAft>
                <a:spcPts val="0"/>
              </a:spcAft>
              <a:buFontTx/>
              <a:buChar char="-"/>
            </a:pPr>
            <a:r>
              <a:rPr lang="fr-FR" b="1" dirty="0">
                <a:latin typeface="Arial" panose="020B0604020202020204" pitchFamily="34" charset="0"/>
                <a:cs typeface="Arial" panose="020B0604020202020204" pitchFamily="34" charset="0"/>
              </a:rPr>
              <a:t>Pluriannuel (sur 3 ans)</a:t>
            </a:r>
          </a:p>
          <a:p>
            <a:pPr marL="171450" lvl="0" indent="-171450" rtl="0">
              <a:spcBef>
                <a:spcPts val="0"/>
              </a:spcBef>
              <a:spcAft>
                <a:spcPts val="0"/>
              </a:spcAft>
              <a:buFontTx/>
              <a:buChar char="-"/>
            </a:pPr>
            <a:endParaRPr lang="fr-FR" b="1" dirty="0">
              <a:latin typeface="Arial" panose="020B0604020202020204" pitchFamily="34" charset="0"/>
              <a:cs typeface="Arial" panose="020B0604020202020204" pitchFamily="34" charset="0"/>
            </a:endParaRPr>
          </a:p>
          <a:p>
            <a:pPr lvl="0" rtl="0">
              <a:spcBef>
                <a:spcPts val="0"/>
              </a:spcBef>
              <a:spcAft>
                <a:spcPts val="0"/>
              </a:spcAft>
            </a:pPr>
            <a:endParaRPr lang="fr-FR" b="1" dirty="0">
              <a:latin typeface="Arial" panose="020B0604020202020204" pitchFamily="34" charset="0"/>
              <a:cs typeface="Arial" panose="020B0604020202020204" pitchFamily="34" charset="0"/>
            </a:endParaRPr>
          </a:p>
          <a:p>
            <a:pPr marL="0" lvl="0" indent="0" rtl="0">
              <a:spcBef>
                <a:spcPts val="0"/>
              </a:spcBef>
              <a:spcAft>
                <a:spcPts val="0"/>
              </a:spcAft>
              <a:buNone/>
            </a:pPr>
            <a:endParaRPr lang="fr-FR" b="1" dirty="0">
              <a:latin typeface="Arial" panose="020B0604020202020204" pitchFamily="34" charset="0"/>
              <a:cs typeface="Arial" panose="020B0604020202020204" pitchFamily="34" charset="0"/>
            </a:endParaRPr>
          </a:p>
          <a:p>
            <a:pPr marL="0" lvl="0" indent="0" rtl="0">
              <a:spcBef>
                <a:spcPts val="0"/>
              </a:spcBef>
              <a:spcAft>
                <a:spcPts val="0"/>
              </a:spcAft>
              <a:buNone/>
            </a:pPr>
            <a:r>
              <a:rPr lang="fr-FR" u="sng" dirty="0">
                <a:latin typeface="Arial" panose="020B0604020202020204" pitchFamily="34" charset="0"/>
                <a:cs typeface="Arial" panose="020B0604020202020204" pitchFamily="34" charset="0"/>
              </a:rPr>
              <a:t>Pour le FDVA2 : </a:t>
            </a:r>
          </a:p>
          <a:p>
            <a:pPr marL="0" lvl="0" indent="0" rtl="0">
              <a:spcBef>
                <a:spcPts val="0"/>
              </a:spcBef>
              <a:spcAft>
                <a:spcPts val="0"/>
              </a:spcAft>
              <a:buNone/>
            </a:pPr>
            <a:endParaRPr lang="fr-FR" b="1" dirty="0">
              <a:latin typeface="Arial" panose="020B0604020202020204" pitchFamily="34" charset="0"/>
              <a:cs typeface="Arial" panose="020B0604020202020204" pitchFamily="34" charset="0"/>
            </a:endParaRPr>
          </a:p>
          <a:p>
            <a:pPr marL="0" lvl="0" indent="0" rtl="0">
              <a:spcBef>
                <a:spcPts val="0"/>
              </a:spcBef>
              <a:spcAft>
                <a:spcPts val="0"/>
              </a:spcAft>
              <a:buNone/>
            </a:pPr>
            <a:r>
              <a:rPr lang="fr-FR" b="1" dirty="0">
                <a:latin typeface="Arial" panose="020B0604020202020204" pitchFamily="34" charset="0"/>
                <a:cs typeface="Arial" panose="020B0604020202020204" pitchFamily="34" charset="0"/>
              </a:rPr>
              <a:t>« Financement global</a:t>
            </a:r>
          </a:p>
          <a:p>
            <a:pPr marL="0" lvl="0" indent="0" rtl="0">
              <a:spcBef>
                <a:spcPts val="0"/>
              </a:spcBef>
              <a:spcAft>
                <a:spcPts val="0"/>
              </a:spcAft>
              <a:buNone/>
            </a:pPr>
            <a:r>
              <a:rPr lang="fr-FR" b="1" dirty="0">
                <a:latin typeface="Arial" panose="020B0604020202020204" pitchFamily="34" charset="0"/>
                <a:cs typeface="Arial" panose="020B0604020202020204" pitchFamily="34" charset="0"/>
              </a:rPr>
              <a:t>/nouveaux projets </a:t>
            </a:r>
          </a:p>
          <a:p>
            <a:pPr marL="0" lvl="0" indent="0" rtl="0">
              <a:spcBef>
                <a:spcPts val="0"/>
              </a:spcBef>
              <a:spcAft>
                <a:spcPts val="0"/>
              </a:spcAft>
              <a:buNone/>
            </a:pPr>
            <a:r>
              <a:rPr lang="fr-FR" b="1" dirty="0">
                <a:latin typeface="Arial" panose="020B0604020202020204" pitchFamily="34" charset="0"/>
                <a:cs typeface="Arial" panose="020B0604020202020204" pitchFamily="34" charset="0"/>
              </a:rPr>
              <a:t>innovants » </a:t>
            </a:r>
          </a:p>
          <a:p>
            <a:pPr marL="0" lvl="0" indent="0" rtl="0">
              <a:spcBef>
                <a:spcPts val="0"/>
              </a:spcBef>
              <a:spcAft>
                <a:spcPts val="0"/>
              </a:spcAft>
              <a:buNone/>
            </a:pPr>
            <a:endParaRPr b="1" dirty="0">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B6573530-1A0B-400B-83D4-10CD577350FD}"/>
              </a:ext>
            </a:extLst>
          </p:cNvPr>
          <p:cNvPicPr>
            <a:picLocks noChangeAspect="1"/>
          </p:cNvPicPr>
          <p:nvPr/>
        </p:nvPicPr>
        <p:blipFill rotWithShape="1">
          <a:blip r:embed="rId3"/>
          <a:srcRect t="43468" r="1316" b="28983"/>
          <a:stretch/>
        </p:blipFill>
        <p:spPr>
          <a:xfrm>
            <a:off x="2627784" y="1961594"/>
            <a:ext cx="6350654" cy="997219"/>
          </a:xfrm>
          <a:prstGeom prst="rect">
            <a:avLst/>
          </a:prstGeom>
        </p:spPr>
      </p:pic>
      <p:pic>
        <p:nvPicPr>
          <p:cNvPr id="10" name="Image 9">
            <a:extLst>
              <a:ext uri="{FF2B5EF4-FFF2-40B4-BE49-F238E27FC236}">
                <a16:creationId xmlns:a16="http://schemas.microsoft.com/office/drawing/2014/main" id="{5F4AED2B-38D5-4B86-B98E-158A23D9B954}"/>
              </a:ext>
            </a:extLst>
          </p:cNvPr>
          <p:cNvPicPr>
            <a:picLocks noChangeAspect="1"/>
          </p:cNvPicPr>
          <p:nvPr/>
        </p:nvPicPr>
        <p:blipFill rotWithShape="1">
          <a:blip r:embed="rId4"/>
          <a:srcRect l="905" t="40200" r="905" b="33399"/>
          <a:stretch/>
        </p:blipFill>
        <p:spPr>
          <a:xfrm>
            <a:off x="2310438" y="3520548"/>
            <a:ext cx="6494670" cy="982278"/>
          </a:xfrm>
          <a:prstGeom prst="rect">
            <a:avLst/>
          </a:prstGeom>
        </p:spPr>
      </p:pic>
      <p:sp>
        <p:nvSpPr>
          <p:cNvPr id="3" name="Titre 2">
            <a:extLst>
              <a:ext uri="{FF2B5EF4-FFF2-40B4-BE49-F238E27FC236}">
                <a16:creationId xmlns:a16="http://schemas.microsoft.com/office/drawing/2014/main" id="{12CB8706-7CD9-4E1F-8439-504C0201224A}"/>
              </a:ext>
            </a:extLst>
          </p:cNvPr>
          <p:cNvSpPr>
            <a:spLocks noGrp="1"/>
          </p:cNvSpPr>
          <p:nvPr>
            <p:ph type="title"/>
          </p:nvPr>
        </p:nvSpPr>
        <p:spPr/>
        <p:txBody>
          <a:bodyPr/>
          <a:lstStyle/>
          <a:p>
            <a:r>
              <a:rPr lang="fr-FR" dirty="0"/>
              <a:t>ÉTAPE n°1 : Sélectionner la subvention</a:t>
            </a:r>
          </a:p>
        </p:txBody>
      </p:sp>
    </p:spTree>
    <p:extLst>
      <p:ext uri="{BB962C8B-B14F-4D97-AF65-F5344CB8AC3E}">
        <p14:creationId xmlns:p14="http://schemas.microsoft.com/office/powerpoint/2010/main" val="3554818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0" y="51469"/>
            <a:ext cx="9144000" cy="792089"/>
          </a:xfrm>
          <a:prstGeom prst="rect">
            <a:avLst/>
          </a:prstGeom>
        </p:spPr>
        <p:txBody>
          <a:bodyPr spcFirstLastPara="1" wrap="square" lIns="91425" tIns="91425" rIns="91425" bIns="91425" anchor="ctr" anchorCtr="0">
            <a:noAutofit/>
          </a:bodyPr>
          <a:lstStyle/>
          <a:p>
            <a:pPr>
              <a:spcBef>
                <a:spcPts val="0"/>
              </a:spcBef>
            </a:pPr>
            <a:r>
              <a:rPr lang="fr-FR" dirty="0"/>
              <a:t>ÉTAPE n°2 : Sélectionner le demandeur</a:t>
            </a:r>
            <a:endParaRPr dirty="0"/>
          </a:p>
        </p:txBody>
      </p:sp>
      <p:sp>
        <p:nvSpPr>
          <p:cNvPr id="242" name="Google Shape;242;p27"/>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27</a:t>
            </a:fld>
            <a:endParaRPr b="1"/>
          </a:p>
        </p:txBody>
      </p:sp>
      <p:pic>
        <p:nvPicPr>
          <p:cNvPr id="3" name="Image 2">
            <a:extLst>
              <a:ext uri="{FF2B5EF4-FFF2-40B4-BE49-F238E27FC236}">
                <a16:creationId xmlns:a16="http://schemas.microsoft.com/office/drawing/2014/main" id="{E404A9D5-1326-47EC-A163-7B8B868444EF}"/>
              </a:ext>
            </a:extLst>
          </p:cNvPr>
          <p:cNvPicPr>
            <a:picLocks noChangeAspect="1"/>
          </p:cNvPicPr>
          <p:nvPr/>
        </p:nvPicPr>
        <p:blipFill>
          <a:blip r:embed="rId3"/>
          <a:stretch>
            <a:fillRect/>
          </a:stretch>
        </p:blipFill>
        <p:spPr>
          <a:xfrm>
            <a:off x="107504" y="2355726"/>
            <a:ext cx="8603345" cy="11458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8"/>
          <p:cNvSpPr txBox="1">
            <a:spLocks noGrp="1"/>
          </p:cNvSpPr>
          <p:nvPr>
            <p:ph type="title"/>
          </p:nvPr>
        </p:nvSpPr>
        <p:spPr>
          <a:xfrm>
            <a:off x="35496" y="51470"/>
            <a:ext cx="9073008" cy="503152"/>
          </a:xfrm>
          <a:prstGeom prst="rect">
            <a:avLst/>
          </a:prstGeom>
        </p:spPr>
        <p:txBody>
          <a:bodyPr spcFirstLastPara="1" wrap="square" lIns="91425" tIns="91425" rIns="91425" bIns="91425" anchor="ctr" anchorCtr="0">
            <a:noAutofit/>
          </a:bodyPr>
          <a:lstStyle/>
          <a:p>
            <a:pPr>
              <a:spcBef>
                <a:spcPts val="0"/>
              </a:spcBef>
            </a:pPr>
            <a:r>
              <a:rPr lang="fr-FR" dirty="0"/>
              <a:t>ÉTAPE n°2 : Sélectionner le demandeur</a:t>
            </a:r>
            <a:endParaRPr dirty="0"/>
          </a:p>
        </p:txBody>
      </p:sp>
      <p:sp>
        <p:nvSpPr>
          <p:cNvPr id="255" name="Google Shape;255;p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28</a:t>
            </a:fld>
            <a:endParaRPr b="1" dirty="0"/>
          </a:p>
        </p:txBody>
      </p:sp>
      <p:sp>
        <p:nvSpPr>
          <p:cNvPr id="249" name="Google Shape;249;p28"/>
          <p:cNvSpPr txBox="1"/>
          <p:nvPr/>
        </p:nvSpPr>
        <p:spPr>
          <a:xfrm>
            <a:off x="220582" y="1802251"/>
            <a:ext cx="8732400" cy="5503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Arial" panose="020B0604020202020204" pitchFamily="34" charset="0"/>
                <a:cs typeface="Arial" panose="020B0604020202020204" pitchFamily="34" charset="0"/>
              </a:rPr>
              <a:t>S’</a:t>
            </a:r>
            <a:r>
              <a:rPr lang="fr-FR" sz="1200" dirty="0">
                <a:latin typeface="Arial" panose="020B0604020202020204" pitchFamily="34" charset="0"/>
                <a:cs typeface="Arial" panose="020B0604020202020204" pitchFamily="34" charset="0"/>
              </a:rPr>
              <a:t>il existe plusieurs établissements secondaires dans votre association, veiller à choisir le bon établissement (</a:t>
            </a:r>
            <a:r>
              <a:rPr lang="fr-FR" sz="1200" dirty="0" err="1">
                <a:latin typeface="Arial" panose="020B0604020202020204" pitchFamily="34" charset="0"/>
                <a:cs typeface="Arial" panose="020B0604020202020204" pitchFamily="34" charset="0"/>
              </a:rPr>
              <a:t>n°SIRET</a:t>
            </a:r>
            <a:r>
              <a:rPr lang="fr-FR" sz="1200" dirty="0">
                <a:latin typeface="Arial" panose="020B0604020202020204" pitchFamily="34" charset="0"/>
                <a:cs typeface="Arial" panose="020B0604020202020204" pitchFamily="34" charset="0"/>
              </a:rPr>
              <a:t>). </a:t>
            </a:r>
          </a:p>
          <a:p>
            <a:pPr marL="0" lvl="0" indent="0" algn="l" rtl="0">
              <a:spcBef>
                <a:spcPts val="0"/>
              </a:spcBef>
              <a:spcAft>
                <a:spcPts val="0"/>
              </a:spcAft>
              <a:buNone/>
            </a:pPr>
            <a:r>
              <a:rPr lang="fr-FR" sz="1200" b="1" dirty="0">
                <a:latin typeface="Arial" panose="020B0604020202020204" pitchFamily="34" charset="0"/>
                <a:cs typeface="Arial" panose="020B0604020202020204" pitchFamily="34" charset="0"/>
              </a:rPr>
              <a:t>L’établissement </a:t>
            </a:r>
            <a:r>
              <a:rPr lang="en" sz="1200" b="1" dirty="0">
                <a:latin typeface="Arial" panose="020B0604020202020204" pitchFamily="34" charset="0"/>
                <a:cs typeface="Arial" panose="020B0604020202020204" pitchFamily="34" charset="0"/>
              </a:rPr>
              <a:t>demandeur </a:t>
            </a:r>
            <a:r>
              <a:rPr lang="fr-FR" sz="1200" b="1" dirty="0">
                <a:latin typeface="Arial" panose="020B0604020202020204" pitchFamily="34" charset="0"/>
                <a:cs typeface="Arial" panose="020B0604020202020204" pitchFamily="34" charset="0"/>
              </a:rPr>
              <a:t>sélectionné se met en bleu.</a:t>
            </a:r>
            <a:endParaRPr sz="12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latin typeface="+mn-lt"/>
            </a:endParaRPr>
          </a:p>
        </p:txBody>
      </p:sp>
      <p:pic>
        <p:nvPicPr>
          <p:cNvPr id="251" name="Google Shape;251;p28"/>
          <p:cNvPicPr preferRelativeResize="0"/>
          <p:nvPr/>
        </p:nvPicPr>
        <p:blipFill rotWithShape="1">
          <a:blip r:embed="rId3">
            <a:alphaModFix/>
          </a:blip>
          <a:srcRect/>
          <a:stretch/>
        </p:blipFill>
        <p:spPr>
          <a:xfrm>
            <a:off x="778543" y="2822789"/>
            <a:ext cx="7642878" cy="1388399"/>
          </a:xfrm>
          <a:prstGeom prst="rect">
            <a:avLst/>
          </a:prstGeom>
          <a:noFill/>
          <a:ln>
            <a:noFill/>
          </a:ln>
        </p:spPr>
      </p:pic>
      <p:sp>
        <p:nvSpPr>
          <p:cNvPr id="252" name="Google Shape;252;p28"/>
          <p:cNvSpPr txBox="1"/>
          <p:nvPr/>
        </p:nvSpPr>
        <p:spPr>
          <a:xfrm>
            <a:off x="220582" y="4259367"/>
            <a:ext cx="8732400" cy="510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Indiquez qui </a:t>
            </a:r>
            <a:r>
              <a:rPr lang="fr-FR" sz="1200" dirty="0">
                <a:latin typeface="Arial" panose="020B0604020202020204" pitchFamily="34" charset="0"/>
                <a:cs typeface="Arial" panose="020B0604020202020204" pitchFamily="34" charset="0"/>
              </a:rPr>
              <a:t>sera</a:t>
            </a:r>
            <a:r>
              <a:rPr lang="en" sz="1200" dirty="0">
                <a:latin typeface="Arial" panose="020B0604020202020204" pitchFamily="34" charset="0"/>
                <a:cs typeface="Arial" panose="020B0604020202020204" pitchFamily="34" charset="0"/>
              </a:rPr>
              <a:t> le </a:t>
            </a:r>
            <a:r>
              <a:rPr lang="en" sz="1200" b="1" dirty="0">
                <a:latin typeface="Arial" panose="020B0604020202020204" pitchFamily="34" charset="0"/>
                <a:cs typeface="Arial" panose="020B0604020202020204" pitchFamily="34" charset="0"/>
              </a:rPr>
              <a:t>représentant </a:t>
            </a:r>
            <a:r>
              <a:rPr lang="en" sz="1200" dirty="0">
                <a:latin typeface="Arial" panose="020B0604020202020204" pitchFamily="34" charset="0"/>
                <a:cs typeface="Arial" panose="020B0604020202020204" pitchFamily="34" charset="0"/>
              </a:rPr>
              <a:t>(président.e / co-président.e), </a:t>
            </a:r>
            <a:r>
              <a:rPr lang="en" sz="1200" b="1" dirty="0">
                <a:latin typeface="Arial" panose="020B0604020202020204" pitchFamily="34" charset="0"/>
                <a:cs typeface="Arial" panose="020B0604020202020204" pitchFamily="34" charset="0"/>
              </a:rPr>
              <a:t>le signataire </a:t>
            </a:r>
            <a:r>
              <a:rPr lang="en" sz="1200" dirty="0">
                <a:latin typeface="Arial" panose="020B0604020202020204" pitchFamily="34" charset="0"/>
                <a:cs typeface="Arial" panose="020B0604020202020204" pitchFamily="34" charset="0"/>
              </a:rPr>
              <a:t>et</a:t>
            </a:r>
            <a:r>
              <a:rPr lang="en" sz="1200" b="1" dirty="0">
                <a:latin typeface="Arial" panose="020B0604020202020204" pitchFamily="34" charset="0"/>
                <a:cs typeface="Arial" panose="020B0604020202020204" pitchFamily="34" charset="0"/>
              </a:rPr>
              <a:t> la personne chargée du dossier</a:t>
            </a:r>
            <a:r>
              <a:rPr lang="en" sz="1200" dirty="0">
                <a:latin typeface="Arial" panose="020B0604020202020204" pitchFamily="34" charset="0"/>
                <a:cs typeface="Arial" panose="020B0604020202020204" pitchFamily="34" charset="0"/>
              </a:rPr>
              <a:t>.</a:t>
            </a:r>
          </a:p>
          <a:p>
            <a:pPr marL="0" lvl="0" indent="0" algn="just" rtl="0">
              <a:spcBef>
                <a:spcPts val="0"/>
              </a:spcBef>
              <a:spcAft>
                <a:spcPts val="0"/>
              </a:spcAft>
              <a:buNone/>
            </a:pPr>
            <a:endParaRPr sz="1200" dirty="0">
              <a:latin typeface="Arial" panose="020B0604020202020204" pitchFamily="34" charset="0"/>
              <a:cs typeface="Arial" panose="020B0604020202020204" pitchFamily="34" charset="0"/>
            </a:endParaRPr>
          </a:p>
          <a:p>
            <a:pPr marL="0" lvl="0" indent="0" algn="l" rtl="0">
              <a:spcBef>
                <a:spcPts val="0"/>
              </a:spcBef>
              <a:spcAft>
                <a:spcPts val="0"/>
              </a:spcAft>
              <a:buNone/>
            </a:pPr>
            <a:r>
              <a:rPr lang="en" sz="1200" b="1" dirty="0">
                <a:solidFill>
                  <a:srgbClr val="FF0000"/>
                </a:solidFill>
                <a:latin typeface="Arial" panose="020B0604020202020204" pitchFamily="34" charset="0"/>
                <a:cs typeface="Arial" panose="020B0604020202020204" pitchFamily="34" charset="0"/>
              </a:rPr>
              <a:t>ATTENTION</a:t>
            </a:r>
            <a:r>
              <a:rPr lang="en" sz="1200" dirty="0">
                <a:latin typeface="Arial" panose="020B0604020202020204" pitchFamily="34" charset="0"/>
                <a:cs typeface="Arial" panose="020B0604020202020204" pitchFamily="34" charset="0"/>
              </a:rPr>
              <a:t>, si le signataire n’est pas le représentant légal, il vous sera demandé un </a:t>
            </a:r>
            <a:r>
              <a:rPr lang="en" sz="1200" b="1" dirty="0">
                <a:latin typeface="Arial" panose="020B0604020202020204" pitchFamily="34" charset="0"/>
                <a:cs typeface="Arial" panose="020B0604020202020204" pitchFamily="34" charset="0"/>
              </a:rPr>
              <a:t>“pouvoir” </a:t>
            </a:r>
            <a:r>
              <a:rPr lang="en" sz="1200" dirty="0">
                <a:latin typeface="Arial" panose="020B0604020202020204" pitchFamily="34" charset="0"/>
                <a:cs typeface="Arial" panose="020B0604020202020204" pitchFamily="34" charset="0"/>
              </a:rPr>
              <a:t>à l’étape suivante.</a:t>
            </a:r>
            <a:endParaRPr sz="1200" dirty="0">
              <a:latin typeface="Arial" panose="020B0604020202020204" pitchFamily="34" charset="0"/>
              <a:cs typeface="Arial" panose="020B0604020202020204" pitchFamily="34" charset="0"/>
            </a:endParaRPr>
          </a:p>
        </p:txBody>
      </p:sp>
      <p:cxnSp>
        <p:nvCxnSpPr>
          <p:cNvPr id="253" name="Google Shape;253;p28"/>
          <p:cNvCxnSpPr>
            <a:cxnSpLocks/>
          </p:cNvCxnSpPr>
          <p:nvPr/>
        </p:nvCxnSpPr>
        <p:spPr>
          <a:xfrm flipV="1">
            <a:off x="2330984" y="3296782"/>
            <a:ext cx="3584714" cy="1030656"/>
          </a:xfrm>
          <a:prstGeom prst="straightConnector1">
            <a:avLst/>
          </a:prstGeom>
          <a:noFill/>
          <a:ln w="9525" cap="flat" cmpd="sng">
            <a:solidFill>
              <a:srgbClr val="E1000F"/>
            </a:solidFill>
            <a:prstDash val="solid"/>
            <a:round/>
            <a:headEnd type="none" w="med" len="med"/>
            <a:tailEnd type="triangle" w="med" len="med"/>
          </a:ln>
        </p:spPr>
      </p:cxnSp>
      <p:sp>
        <p:nvSpPr>
          <p:cNvPr id="256" name="Google Shape;256;p28"/>
          <p:cNvSpPr txBox="1"/>
          <p:nvPr/>
        </p:nvSpPr>
        <p:spPr>
          <a:xfrm>
            <a:off x="220582" y="2265980"/>
            <a:ext cx="8758800" cy="35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sz="1200" dirty="0">
                <a:latin typeface="Arial" panose="020B0604020202020204" pitchFamily="34" charset="0"/>
                <a:cs typeface="Arial" panose="020B0604020202020204" pitchFamily="34" charset="0"/>
              </a:rPr>
              <a:t>Ensuite, si vous avez bien rempli les informations administratives en amont, descendez jusqu’à l’encadré </a:t>
            </a:r>
            <a:r>
              <a:rPr lang="en" sz="1200" b="1" dirty="0">
                <a:latin typeface="Arial" panose="020B0604020202020204" pitchFamily="34" charset="0"/>
                <a:cs typeface="Arial" panose="020B0604020202020204" pitchFamily="34" charset="0"/>
              </a:rPr>
              <a:t>“Personnes désignées”</a:t>
            </a:r>
            <a:endParaRPr sz="1200" b="1" dirty="0">
              <a:latin typeface="Arial" panose="020B0604020202020204" pitchFamily="34" charset="0"/>
              <a:cs typeface="Arial" panose="020B0604020202020204" pitchFamily="34" charset="0"/>
            </a:endParaRPr>
          </a:p>
        </p:txBody>
      </p:sp>
      <p:cxnSp>
        <p:nvCxnSpPr>
          <p:cNvPr id="11" name="Google Shape;253;p28"/>
          <p:cNvCxnSpPr>
            <a:cxnSpLocks/>
          </p:cNvCxnSpPr>
          <p:nvPr/>
        </p:nvCxnSpPr>
        <p:spPr>
          <a:xfrm flipV="1">
            <a:off x="5167823" y="3309543"/>
            <a:ext cx="1518871" cy="993358"/>
          </a:xfrm>
          <a:prstGeom prst="straightConnector1">
            <a:avLst/>
          </a:prstGeom>
          <a:noFill/>
          <a:ln w="9525" cap="flat" cmpd="sng">
            <a:solidFill>
              <a:srgbClr val="E1000F"/>
            </a:solidFill>
            <a:prstDash val="solid"/>
            <a:round/>
            <a:headEnd type="none" w="med" len="med"/>
            <a:tailEnd type="triangle" w="med" len="med"/>
          </a:ln>
        </p:spPr>
      </p:cxnSp>
      <p:cxnSp>
        <p:nvCxnSpPr>
          <p:cNvPr id="12" name="Google Shape;253;p28"/>
          <p:cNvCxnSpPr>
            <a:cxnSpLocks/>
          </p:cNvCxnSpPr>
          <p:nvPr/>
        </p:nvCxnSpPr>
        <p:spPr>
          <a:xfrm flipV="1">
            <a:off x="6948264" y="3315797"/>
            <a:ext cx="679229" cy="987104"/>
          </a:xfrm>
          <a:prstGeom prst="straightConnector1">
            <a:avLst/>
          </a:prstGeom>
          <a:noFill/>
          <a:ln w="9525" cap="flat" cmpd="sng">
            <a:solidFill>
              <a:srgbClr val="E1000F"/>
            </a:solidFill>
            <a:prstDash val="solid"/>
            <a:round/>
            <a:headEnd type="none" w="med" len="med"/>
            <a:tailEnd type="triangle" w="med" len="med"/>
          </a:ln>
        </p:spPr>
      </p:cxnSp>
      <p:grpSp>
        <p:nvGrpSpPr>
          <p:cNvPr id="5" name="Groupe 4">
            <a:extLst>
              <a:ext uri="{FF2B5EF4-FFF2-40B4-BE49-F238E27FC236}">
                <a16:creationId xmlns:a16="http://schemas.microsoft.com/office/drawing/2014/main" id="{37E441E7-BA1B-4E07-92A0-D240B30A3FB2}"/>
              </a:ext>
            </a:extLst>
          </p:cNvPr>
          <p:cNvGrpSpPr/>
          <p:nvPr/>
        </p:nvGrpSpPr>
        <p:grpSpPr>
          <a:xfrm>
            <a:off x="1282412" y="669974"/>
            <a:ext cx="6565075" cy="1132278"/>
            <a:chOff x="611560" y="603287"/>
            <a:chExt cx="6565075" cy="1132278"/>
          </a:xfrm>
        </p:grpSpPr>
        <p:pic>
          <p:nvPicPr>
            <p:cNvPr id="3" name="Image 2">
              <a:extLst>
                <a:ext uri="{FF2B5EF4-FFF2-40B4-BE49-F238E27FC236}">
                  <a16:creationId xmlns:a16="http://schemas.microsoft.com/office/drawing/2014/main" id="{454752EE-A68B-4420-AD2B-772B83126086}"/>
                </a:ext>
              </a:extLst>
            </p:cNvPr>
            <p:cNvPicPr>
              <a:picLocks noChangeAspect="1"/>
            </p:cNvPicPr>
            <p:nvPr/>
          </p:nvPicPr>
          <p:blipFill>
            <a:blip r:embed="rId4"/>
            <a:stretch>
              <a:fillRect/>
            </a:stretch>
          </p:blipFill>
          <p:spPr>
            <a:xfrm>
              <a:off x="611560" y="603287"/>
              <a:ext cx="6565075" cy="1132278"/>
            </a:xfrm>
            <a:prstGeom prst="rect">
              <a:avLst/>
            </a:prstGeom>
          </p:spPr>
        </p:pic>
        <p:sp>
          <p:nvSpPr>
            <p:cNvPr id="4" name="Rectangle 3">
              <a:extLst>
                <a:ext uri="{FF2B5EF4-FFF2-40B4-BE49-F238E27FC236}">
                  <a16:creationId xmlns:a16="http://schemas.microsoft.com/office/drawing/2014/main" id="{4B1B85DE-7F26-449C-8C00-591870E6D65D}"/>
                </a:ext>
              </a:extLst>
            </p:cNvPr>
            <p:cNvSpPr/>
            <p:nvPr/>
          </p:nvSpPr>
          <p:spPr>
            <a:xfrm>
              <a:off x="3544440" y="1255327"/>
              <a:ext cx="1008112" cy="260343"/>
            </a:xfrm>
            <a:prstGeom prst="rect">
              <a:avLst/>
            </a:prstGeom>
            <a:solidFill>
              <a:srgbClr val="000091"/>
            </a:solidFill>
            <a:ln>
              <a:solidFill>
                <a:srgbClr val="00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a:spLocks noGrp="1"/>
          </p:cNvSpPr>
          <p:nvPr>
            <p:ph type="title"/>
          </p:nvPr>
        </p:nvSpPr>
        <p:spPr>
          <a:xfrm>
            <a:off x="19400" y="51470"/>
            <a:ext cx="9089104" cy="759930"/>
          </a:xfrm>
          <a:prstGeom prst="rect">
            <a:avLst/>
          </a:prstGeom>
        </p:spPr>
        <p:txBody>
          <a:bodyPr spcFirstLastPara="1" wrap="square" lIns="91425" tIns="91425" rIns="91425" bIns="91425" anchor="ctr" anchorCtr="0">
            <a:noAutofit/>
          </a:bodyPr>
          <a:lstStyle/>
          <a:p>
            <a:pPr>
              <a:spcBef>
                <a:spcPts val="0"/>
              </a:spcBef>
            </a:pPr>
            <a:r>
              <a:rPr lang="fr-FR" dirty="0"/>
              <a:t>ÉTAPE n°2 : Sélectionner le demandeur</a:t>
            </a:r>
            <a:endParaRPr dirty="0"/>
          </a:p>
        </p:txBody>
      </p:sp>
      <p:sp>
        <p:nvSpPr>
          <p:cNvPr id="267" name="Google Shape;267;p29"/>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29</a:t>
            </a:fld>
            <a:endParaRPr b="1"/>
          </a:p>
        </p:txBody>
      </p:sp>
      <p:sp>
        <p:nvSpPr>
          <p:cNvPr id="262" name="Google Shape;262;p29"/>
          <p:cNvSpPr txBox="1"/>
          <p:nvPr/>
        </p:nvSpPr>
        <p:spPr>
          <a:xfrm>
            <a:off x="326611" y="2276413"/>
            <a:ext cx="8747130" cy="1379154"/>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200" dirty="0">
                <a:latin typeface="Arial" panose="020B0604020202020204" pitchFamily="34" charset="0"/>
                <a:cs typeface="Arial" panose="020B0604020202020204" pitchFamily="34" charset="0"/>
              </a:rPr>
              <a:t>Il peut y avoir plusieurs comptes et donc plusieurs RIB pour votre établissement. </a:t>
            </a:r>
          </a:p>
          <a:p>
            <a:pPr marL="0" lvl="0" indent="0" rtl="0">
              <a:spcBef>
                <a:spcPts val="0"/>
              </a:spcBef>
              <a:spcAft>
                <a:spcPts val="0"/>
              </a:spcAft>
              <a:buNone/>
            </a:pPr>
            <a:endParaRPr lang="fr-FR" sz="1200" dirty="0">
              <a:latin typeface="Arial" panose="020B0604020202020204" pitchFamily="34" charset="0"/>
              <a:cs typeface="Arial" panose="020B0604020202020204" pitchFamily="34" charset="0"/>
            </a:endParaRPr>
          </a:p>
          <a:p>
            <a:pPr marL="0" lvl="0" indent="0" rtl="0">
              <a:spcBef>
                <a:spcPts val="0"/>
              </a:spcBef>
              <a:spcAft>
                <a:spcPts val="0"/>
              </a:spcAft>
              <a:buNone/>
            </a:pPr>
            <a:r>
              <a:rPr lang="en" sz="1200" dirty="0">
                <a:latin typeface="Arial" panose="020B0604020202020204" pitchFamily="34" charset="0"/>
                <a:cs typeface="Arial" panose="020B0604020202020204" pitchFamily="34" charset="0"/>
              </a:rPr>
              <a:t>Sélectionnez </a:t>
            </a:r>
            <a:r>
              <a:rPr lang="en" sz="1200" b="1" dirty="0">
                <a:latin typeface="Arial" panose="020B0604020202020204" pitchFamily="34" charset="0"/>
                <a:cs typeface="Arial" panose="020B0604020202020204" pitchFamily="34" charset="0"/>
              </a:rPr>
              <a:t>impérativement le RIB</a:t>
            </a:r>
            <a:r>
              <a:rPr lang="en" sz="1200" dirty="0">
                <a:latin typeface="Arial" panose="020B0604020202020204" pitchFamily="34" charset="0"/>
                <a:cs typeface="Arial" panose="020B0604020202020204" pitchFamily="34" charset="0"/>
              </a:rPr>
              <a:t> </a:t>
            </a:r>
            <a:r>
              <a:rPr lang="fr-FR" sz="1200" dirty="0">
                <a:latin typeface="Arial" panose="020B0604020202020204" pitchFamily="34" charset="0"/>
                <a:cs typeface="Arial" panose="020B0604020202020204" pitchFamily="34" charset="0"/>
              </a:rPr>
              <a:t>sur lequel vous souhaitez recevoir la subvention. </a:t>
            </a:r>
          </a:p>
          <a:p>
            <a:pPr marL="285750" lvl="0" indent="-285750" rtl="0">
              <a:spcBef>
                <a:spcPts val="0"/>
              </a:spcBef>
              <a:spcAft>
                <a:spcPts val="0"/>
              </a:spcAft>
              <a:buFont typeface="Arial" panose="020B0604020202020204" pitchFamily="34" charset="0"/>
              <a:buChar char="•"/>
            </a:pPr>
            <a:r>
              <a:rPr lang="fr-FR" sz="1200" dirty="0">
                <a:latin typeface="Arial" panose="020B0604020202020204" pitchFamily="34" charset="0"/>
                <a:cs typeface="Arial" panose="020B0604020202020204" pitchFamily="34" charset="0"/>
              </a:rPr>
              <a:t>Si le RIB apparaît, sélectionnez-le, il se met en bleu. </a:t>
            </a:r>
          </a:p>
          <a:p>
            <a:pPr marL="285750" lvl="0" indent="-285750" rtl="0">
              <a:spcBef>
                <a:spcPts val="0"/>
              </a:spcBef>
              <a:spcAft>
                <a:spcPts val="0"/>
              </a:spcAft>
              <a:buFont typeface="Arial" panose="020B0604020202020204" pitchFamily="34" charset="0"/>
              <a:buChar char="•"/>
            </a:pPr>
            <a:r>
              <a:rPr lang="fr-FR" sz="1200" dirty="0">
                <a:latin typeface="Arial" panose="020B0604020202020204" pitchFamily="34" charset="0"/>
                <a:cs typeface="Arial" panose="020B0604020202020204" pitchFamily="34" charset="0"/>
              </a:rPr>
              <a:t>Si le RIB n’apparaît pas : ajoutez-le en cliquant sur        : Il vous faudra compléter les champs de coordonnées bancaires et téléverser (enregistrer) le RIB au format .</a:t>
            </a:r>
            <a:r>
              <a:rPr lang="fr-FR" sz="1200" dirty="0" err="1">
                <a:latin typeface="Arial" panose="020B0604020202020204" pitchFamily="34" charset="0"/>
                <a:cs typeface="Arial" panose="020B0604020202020204" pitchFamily="34" charset="0"/>
              </a:rPr>
              <a:t>pdf</a:t>
            </a:r>
            <a:r>
              <a:rPr lang="fr-FR" sz="1200" dirty="0">
                <a:latin typeface="Arial" panose="020B0604020202020204" pitchFamily="34" charset="0"/>
                <a:cs typeface="Arial" panose="020B0604020202020204" pitchFamily="34" charset="0"/>
              </a:rPr>
              <a:t> en cliquant sur l’icône</a:t>
            </a:r>
            <a:endParaRPr sz="12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1200" dirty="0">
              <a:latin typeface="Arial" panose="020B0604020202020204" pitchFamily="34" charset="0"/>
              <a:cs typeface="Arial" panose="020B0604020202020204" pitchFamily="34" charset="0"/>
            </a:endParaRPr>
          </a:p>
          <a:p>
            <a:pPr marL="0" lvl="0" indent="0" algn="ctr" rtl="0">
              <a:spcBef>
                <a:spcPts val="0"/>
              </a:spcBef>
              <a:spcAft>
                <a:spcPts val="0"/>
              </a:spcAft>
              <a:buNone/>
            </a:pPr>
            <a:endParaRPr sz="1200" dirty="0">
              <a:latin typeface="Arial" panose="020B0604020202020204" pitchFamily="34" charset="0"/>
              <a:cs typeface="Arial" panose="020B0604020202020204" pitchFamily="34" charset="0"/>
            </a:endParaRPr>
          </a:p>
          <a:p>
            <a:pPr marL="0" lvl="0" indent="0" algn="ctr" rtl="0">
              <a:spcBef>
                <a:spcPts val="0"/>
              </a:spcBef>
              <a:spcAft>
                <a:spcPts val="0"/>
              </a:spcAft>
              <a:buNone/>
            </a:pPr>
            <a:endParaRPr sz="1200" dirty="0">
              <a:latin typeface="Arial" panose="020B0604020202020204" pitchFamily="34" charset="0"/>
              <a:cs typeface="Arial" panose="020B0604020202020204" pitchFamily="34" charset="0"/>
            </a:endParaRPr>
          </a:p>
          <a:p>
            <a:pPr marL="0" lvl="0" indent="0" algn="ctr" rtl="0">
              <a:spcBef>
                <a:spcPts val="0"/>
              </a:spcBef>
              <a:spcAft>
                <a:spcPts val="0"/>
              </a:spcAft>
              <a:buNone/>
            </a:pPr>
            <a:endParaRPr sz="1200" b="1" dirty="0">
              <a:latin typeface="Arial" panose="020B0604020202020204" pitchFamily="34" charset="0"/>
              <a:cs typeface="Arial" panose="020B0604020202020204" pitchFamily="34" charset="0"/>
            </a:endParaRPr>
          </a:p>
        </p:txBody>
      </p:sp>
      <p:pic>
        <p:nvPicPr>
          <p:cNvPr id="268" name="Google Shape;268;p29"/>
          <p:cNvPicPr preferRelativeResize="0"/>
          <p:nvPr/>
        </p:nvPicPr>
        <p:blipFill>
          <a:blip r:embed="rId3">
            <a:alphaModFix/>
          </a:blip>
          <a:stretch>
            <a:fillRect/>
          </a:stretch>
        </p:blipFill>
        <p:spPr>
          <a:xfrm>
            <a:off x="5220072" y="3287800"/>
            <a:ext cx="360040" cy="262255"/>
          </a:xfrm>
          <a:prstGeom prst="rect">
            <a:avLst/>
          </a:prstGeom>
          <a:noFill/>
          <a:ln>
            <a:noFill/>
          </a:ln>
        </p:spPr>
      </p:pic>
      <p:pic>
        <p:nvPicPr>
          <p:cNvPr id="269" name="Google Shape;269;p29"/>
          <p:cNvPicPr preferRelativeResize="0"/>
          <p:nvPr/>
        </p:nvPicPr>
        <p:blipFill>
          <a:blip r:embed="rId4">
            <a:alphaModFix/>
          </a:blip>
          <a:stretch>
            <a:fillRect/>
          </a:stretch>
        </p:blipFill>
        <p:spPr>
          <a:xfrm>
            <a:off x="110588" y="4192878"/>
            <a:ext cx="432047" cy="416550"/>
          </a:xfrm>
          <a:prstGeom prst="rect">
            <a:avLst/>
          </a:prstGeom>
          <a:noFill/>
          <a:ln>
            <a:noFill/>
          </a:ln>
        </p:spPr>
      </p:pic>
      <p:sp>
        <p:nvSpPr>
          <p:cNvPr id="270" name="Google Shape;270;p29"/>
          <p:cNvSpPr txBox="1"/>
          <p:nvPr/>
        </p:nvSpPr>
        <p:spPr>
          <a:xfrm>
            <a:off x="676289" y="4011911"/>
            <a:ext cx="7568119" cy="1023190"/>
          </a:xfrm>
          <a:prstGeom prst="rect">
            <a:avLst/>
          </a:prstGeom>
          <a:noFill/>
          <a:ln w="19050">
            <a:solidFill>
              <a:srgbClr val="FF0000"/>
            </a:solidFill>
            <a:prstDash val="sysDot"/>
          </a:ln>
        </p:spPr>
        <p:txBody>
          <a:bodyPr spcFirstLastPara="1" wrap="square" lIns="91425" tIns="91425" rIns="91425" bIns="91425" anchor="t" anchorCtr="0">
            <a:noAutofit/>
          </a:bodyPr>
          <a:lstStyle/>
          <a:p>
            <a:pPr marL="0" lvl="0" indent="0" algn="just" rtl="0">
              <a:spcBef>
                <a:spcPts val="0"/>
              </a:spcBef>
              <a:spcAft>
                <a:spcPts val="0"/>
              </a:spcAft>
              <a:buNone/>
            </a:pPr>
            <a:r>
              <a:rPr lang="en" sz="1200" b="1" dirty="0">
                <a:solidFill>
                  <a:schemeClr val="tx1"/>
                </a:solidFill>
                <a:latin typeface="Arial" panose="020B0604020202020204" pitchFamily="34" charset="0"/>
                <a:cs typeface="Arial" panose="020B0604020202020204" pitchFamily="34" charset="0"/>
              </a:rPr>
              <a:t>Le nom </a:t>
            </a:r>
            <a:r>
              <a:rPr lang="fr-FR" sz="1200" b="1" dirty="0">
                <a:solidFill>
                  <a:schemeClr val="tx1"/>
                </a:solidFill>
                <a:latin typeface="Arial" panose="020B0604020202020204" pitchFamily="34" charset="0"/>
                <a:cs typeface="Arial" panose="020B0604020202020204" pitchFamily="34" charset="0"/>
              </a:rPr>
              <a:t>complet </a:t>
            </a:r>
            <a:r>
              <a:rPr lang="en" sz="1200" b="1" dirty="0">
                <a:solidFill>
                  <a:schemeClr val="tx1"/>
                </a:solidFill>
                <a:latin typeface="Arial" panose="020B0604020202020204" pitchFamily="34" charset="0"/>
                <a:cs typeface="Arial" panose="020B0604020202020204" pitchFamily="34" charset="0"/>
              </a:rPr>
              <a:t>du titulaire du compte figurant sur le RIB doit </a:t>
            </a:r>
            <a:r>
              <a:rPr lang="en" sz="1200" b="1" dirty="0">
                <a:solidFill>
                  <a:srgbClr val="E1000F"/>
                </a:solidFill>
                <a:latin typeface="Arial" panose="020B0604020202020204" pitchFamily="34" charset="0"/>
                <a:cs typeface="Arial" panose="020B0604020202020204" pitchFamily="34" charset="0"/>
              </a:rPr>
              <a:t>impérativement être identique </a:t>
            </a:r>
            <a:r>
              <a:rPr lang="en" sz="1200" b="1" dirty="0">
                <a:solidFill>
                  <a:schemeClr val="tx1"/>
                </a:solidFill>
                <a:latin typeface="Arial" panose="020B0604020202020204" pitchFamily="34" charset="0"/>
                <a:cs typeface="Arial" panose="020B0604020202020204" pitchFamily="34" charset="0"/>
              </a:rPr>
              <a:t>au nom </a:t>
            </a:r>
            <a:r>
              <a:rPr lang="fr-FR" sz="1200" b="1" dirty="0">
                <a:solidFill>
                  <a:schemeClr val="tx1"/>
                </a:solidFill>
                <a:latin typeface="Arial" panose="020B0604020202020204" pitchFamily="34" charset="0"/>
                <a:cs typeface="Arial" panose="020B0604020202020204" pitchFamily="34" charset="0"/>
              </a:rPr>
              <a:t>complet </a:t>
            </a:r>
            <a:r>
              <a:rPr lang="en" sz="1200" b="1" dirty="0">
                <a:solidFill>
                  <a:schemeClr val="tx1"/>
                </a:solidFill>
                <a:latin typeface="Arial" panose="020B0604020202020204" pitchFamily="34" charset="0"/>
                <a:cs typeface="Arial" panose="020B0604020202020204" pitchFamily="34" charset="0"/>
              </a:rPr>
              <a:t>de l’association qui figure comme </a:t>
            </a:r>
            <a:r>
              <a:rPr lang="fr-FR" sz="1200" b="1" dirty="0">
                <a:solidFill>
                  <a:schemeClr val="tx1"/>
                </a:solidFill>
                <a:latin typeface="Arial" panose="020B0604020202020204" pitchFamily="34" charset="0"/>
                <a:cs typeface="Arial" panose="020B0604020202020204" pitchFamily="34" charset="0"/>
              </a:rPr>
              <a:t>dénomination sur</a:t>
            </a:r>
            <a:r>
              <a:rPr lang="en" sz="1200" b="1" dirty="0">
                <a:solidFill>
                  <a:schemeClr val="tx1"/>
                </a:solidFill>
                <a:latin typeface="Arial" panose="020B0604020202020204" pitchFamily="34" charset="0"/>
                <a:cs typeface="Arial" panose="020B0604020202020204" pitchFamily="34" charset="0"/>
              </a:rPr>
              <a:t> l’avis </a:t>
            </a:r>
            <a:r>
              <a:rPr lang="fr-FR" sz="1200" b="1" dirty="0">
                <a:solidFill>
                  <a:schemeClr val="tx1"/>
                </a:solidFill>
                <a:latin typeface="Arial" panose="020B0604020202020204" pitchFamily="34" charset="0"/>
                <a:cs typeface="Arial" panose="020B0604020202020204" pitchFamily="34" charset="0"/>
              </a:rPr>
              <a:t>de situation </a:t>
            </a:r>
            <a:r>
              <a:rPr lang="en" sz="1200" b="1" dirty="0">
                <a:solidFill>
                  <a:schemeClr val="tx1"/>
                </a:solidFill>
                <a:latin typeface="Arial" panose="020B0604020202020204" pitchFamily="34" charset="0"/>
                <a:cs typeface="Arial" panose="020B0604020202020204" pitchFamily="34" charset="0"/>
              </a:rPr>
              <a:t>SIRE</a:t>
            </a:r>
            <a:r>
              <a:rPr lang="fr-FR" sz="1200" b="1" dirty="0">
                <a:solidFill>
                  <a:schemeClr val="tx1"/>
                </a:solidFill>
                <a:latin typeface="Arial" panose="020B0604020202020204" pitchFamily="34" charset="0"/>
                <a:cs typeface="Arial" panose="020B0604020202020204" pitchFamily="34" charset="0"/>
              </a:rPr>
              <a:t>NE</a:t>
            </a:r>
            <a:r>
              <a:rPr lang="en" sz="1200" b="1" dirty="0">
                <a:solidFill>
                  <a:schemeClr val="tx1"/>
                </a:solidFill>
                <a:latin typeface="Arial" panose="020B0604020202020204" pitchFamily="34" charset="0"/>
                <a:cs typeface="Arial" panose="020B0604020202020204" pitchFamily="34" charset="0"/>
              </a:rPr>
              <a:t>. </a:t>
            </a:r>
          </a:p>
          <a:p>
            <a:pPr marL="0" lvl="0" indent="0" algn="just" rtl="0">
              <a:spcBef>
                <a:spcPts val="0"/>
              </a:spcBef>
              <a:spcAft>
                <a:spcPts val="0"/>
              </a:spcAft>
              <a:buNone/>
            </a:pPr>
            <a:r>
              <a:rPr lang="en" sz="1200" dirty="0">
                <a:solidFill>
                  <a:schemeClr val="tx1"/>
                </a:solidFill>
                <a:latin typeface="Arial" panose="020B0604020202020204" pitchFamily="34" charset="0"/>
                <a:cs typeface="Arial" panose="020B0604020202020204" pitchFamily="34" charset="0"/>
              </a:rPr>
              <a:t>L’adresse doit également correspondre à l’adresse figurant sur le RIB. </a:t>
            </a:r>
          </a:p>
          <a:p>
            <a:pPr marL="0" lvl="0" indent="0" algn="just" rtl="0">
              <a:spcBef>
                <a:spcPts val="0"/>
              </a:spcBef>
              <a:spcAft>
                <a:spcPts val="0"/>
              </a:spcAft>
              <a:buNone/>
            </a:pPr>
            <a:r>
              <a:rPr lang="en" sz="1200" dirty="0">
                <a:solidFill>
                  <a:schemeClr val="tx1"/>
                </a:solidFill>
                <a:latin typeface="Arial" panose="020B0604020202020204" pitchFamily="34" charset="0"/>
                <a:cs typeface="Arial" panose="020B0604020202020204" pitchFamily="34" charset="0"/>
              </a:rPr>
              <a:t>Si ce n’est pas le cas, </a:t>
            </a:r>
            <a:r>
              <a:rPr lang="en" sz="1200" b="1" u="sng" dirty="0">
                <a:solidFill>
                  <a:schemeClr val="tx1"/>
                </a:solidFill>
                <a:latin typeface="Arial" panose="020B0604020202020204" pitchFamily="34" charset="0"/>
                <a:cs typeface="Arial" panose="020B0604020202020204" pitchFamily="34" charset="0"/>
              </a:rPr>
              <a:t>faites le nécessaire en amont auprès de votre </a:t>
            </a:r>
            <a:r>
              <a:rPr lang="fr-FR" sz="1200" b="1" u="sng" dirty="0">
                <a:solidFill>
                  <a:schemeClr val="tx1"/>
                </a:solidFill>
                <a:latin typeface="Arial" panose="020B0604020202020204" pitchFamily="34" charset="0"/>
                <a:cs typeface="Arial" panose="020B0604020202020204" pitchFamily="34" charset="0"/>
              </a:rPr>
              <a:t>banque ou </a:t>
            </a:r>
            <a:r>
              <a:rPr lang="en" sz="1200" b="1" u="sng" dirty="0">
                <a:solidFill>
                  <a:schemeClr val="tx1"/>
                </a:solidFill>
                <a:latin typeface="Arial" panose="020B0604020202020204" pitchFamily="34" charset="0"/>
                <a:cs typeface="Arial" panose="020B0604020202020204" pitchFamily="34" charset="0"/>
              </a:rPr>
              <a:t>faites modifier votre immatriculation </a:t>
            </a:r>
            <a:r>
              <a:rPr lang="fr-FR" sz="1200" b="1" u="sng" dirty="0">
                <a:solidFill>
                  <a:schemeClr val="tx1"/>
                </a:solidFill>
                <a:latin typeface="Arial" panose="020B0604020202020204" pitchFamily="34" charset="0"/>
                <a:cs typeface="Arial" panose="020B0604020202020204" pitchFamily="34" charset="0"/>
              </a:rPr>
              <a:t>au répertoire SIRENE</a:t>
            </a:r>
            <a:endParaRPr sz="1200" b="1" u="sng" dirty="0">
              <a:solidFill>
                <a:schemeClr val="tx1"/>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090FE8D8-91D0-4AEB-A2C3-F391EBC861D7}"/>
              </a:ext>
            </a:extLst>
          </p:cNvPr>
          <p:cNvPicPr>
            <a:picLocks noChangeAspect="1"/>
          </p:cNvPicPr>
          <p:nvPr/>
        </p:nvPicPr>
        <p:blipFill>
          <a:blip r:embed="rId5"/>
          <a:stretch>
            <a:fillRect/>
          </a:stretch>
        </p:blipFill>
        <p:spPr>
          <a:xfrm>
            <a:off x="4181168" y="3071608"/>
            <a:ext cx="224216" cy="241802"/>
          </a:xfrm>
          <a:prstGeom prst="rect">
            <a:avLst/>
          </a:prstGeom>
        </p:spPr>
      </p:pic>
      <p:grpSp>
        <p:nvGrpSpPr>
          <p:cNvPr id="4" name="Groupe 3">
            <a:extLst>
              <a:ext uri="{FF2B5EF4-FFF2-40B4-BE49-F238E27FC236}">
                <a16:creationId xmlns:a16="http://schemas.microsoft.com/office/drawing/2014/main" id="{D54B3766-6EFD-440A-9F14-95EC2D194D49}"/>
              </a:ext>
            </a:extLst>
          </p:cNvPr>
          <p:cNvGrpSpPr/>
          <p:nvPr/>
        </p:nvGrpSpPr>
        <p:grpSpPr>
          <a:xfrm>
            <a:off x="700748" y="715711"/>
            <a:ext cx="7742504" cy="1493799"/>
            <a:chOff x="52694" y="571024"/>
            <a:chExt cx="9093458" cy="1547443"/>
          </a:xfrm>
        </p:grpSpPr>
        <p:pic>
          <p:nvPicPr>
            <p:cNvPr id="3" name="Image 2">
              <a:extLst>
                <a:ext uri="{FF2B5EF4-FFF2-40B4-BE49-F238E27FC236}">
                  <a16:creationId xmlns:a16="http://schemas.microsoft.com/office/drawing/2014/main" id="{D18F0238-6AD6-4BA7-AA9E-90C58A2764DD}"/>
                </a:ext>
              </a:extLst>
            </p:cNvPr>
            <p:cNvPicPr>
              <a:picLocks noChangeAspect="1"/>
            </p:cNvPicPr>
            <p:nvPr/>
          </p:nvPicPr>
          <p:blipFill rotWithShape="1">
            <a:blip r:embed="rId6"/>
            <a:srcRect b="5071"/>
            <a:stretch/>
          </p:blipFill>
          <p:spPr>
            <a:xfrm>
              <a:off x="52694" y="571024"/>
              <a:ext cx="9093458" cy="1547443"/>
            </a:xfrm>
            <a:prstGeom prst="rect">
              <a:avLst/>
            </a:prstGeom>
          </p:spPr>
        </p:pic>
        <p:sp>
          <p:nvSpPr>
            <p:cNvPr id="2" name="Rectangle 1">
              <a:extLst>
                <a:ext uri="{FF2B5EF4-FFF2-40B4-BE49-F238E27FC236}">
                  <a16:creationId xmlns:a16="http://schemas.microsoft.com/office/drawing/2014/main" id="{D52758D9-B329-4B4A-873B-149747753DD4}"/>
                </a:ext>
              </a:extLst>
            </p:cNvPr>
            <p:cNvSpPr/>
            <p:nvPr/>
          </p:nvSpPr>
          <p:spPr>
            <a:xfrm>
              <a:off x="323528" y="1491630"/>
              <a:ext cx="1440160" cy="144016"/>
            </a:xfrm>
            <a:prstGeom prst="rect">
              <a:avLst/>
            </a:prstGeom>
            <a:solidFill>
              <a:srgbClr val="000091"/>
            </a:solidFill>
            <a:ln>
              <a:solidFill>
                <a:srgbClr val="00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10">
              <a:extLst>
                <a:ext uri="{FF2B5EF4-FFF2-40B4-BE49-F238E27FC236}">
                  <a16:creationId xmlns:a16="http://schemas.microsoft.com/office/drawing/2014/main" id="{B8EC3903-D03C-48A8-8AD0-32D4ED7AE45E}"/>
                </a:ext>
              </a:extLst>
            </p:cNvPr>
            <p:cNvSpPr/>
            <p:nvPr/>
          </p:nvSpPr>
          <p:spPr>
            <a:xfrm>
              <a:off x="1907704" y="1491630"/>
              <a:ext cx="2880320" cy="144016"/>
            </a:xfrm>
            <a:prstGeom prst="rect">
              <a:avLst/>
            </a:prstGeom>
            <a:solidFill>
              <a:srgbClr val="000091"/>
            </a:solidFill>
            <a:ln>
              <a:solidFill>
                <a:srgbClr val="00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a:extLst>
                <a:ext uri="{FF2B5EF4-FFF2-40B4-BE49-F238E27FC236}">
                  <a16:creationId xmlns:a16="http://schemas.microsoft.com/office/drawing/2014/main" id="{4931BCC9-9FEC-4FAF-8298-3DDA0FD6BF90}"/>
                </a:ext>
              </a:extLst>
            </p:cNvPr>
            <p:cNvSpPr/>
            <p:nvPr/>
          </p:nvSpPr>
          <p:spPr>
            <a:xfrm>
              <a:off x="4897680" y="1495188"/>
              <a:ext cx="2880320" cy="144016"/>
            </a:xfrm>
            <a:prstGeom prst="rect">
              <a:avLst/>
            </a:prstGeom>
            <a:solidFill>
              <a:srgbClr val="000091"/>
            </a:solidFill>
            <a:ln>
              <a:solidFill>
                <a:srgbClr val="00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13" name="ZoneTexte 12">
            <a:extLst>
              <a:ext uri="{FF2B5EF4-FFF2-40B4-BE49-F238E27FC236}">
                <a16:creationId xmlns:a16="http://schemas.microsoft.com/office/drawing/2014/main" id="{9E2AD4C0-BD60-45E1-B507-4A5BCE6E8734}"/>
              </a:ext>
            </a:extLst>
          </p:cNvPr>
          <p:cNvSpPr txBox="1"/>
          <p:nvPr/>
        </p:nvSpPr>
        <p:spPr>
          <a:xfrm>
            <a:off x="326612" y="3579862"/>
            <a:ext cx="8648992" cy="276999"/>
          </a:xfrm>
          <a:prstGeom prst="rect">
            <a:avLst/>
          </a:prstGeom>
          <a:noFill/>
        </p:spPr>
        <p:txBody>
          <a:bodyPr wrap="square" rtlCol="0">
            <a:spAutoFit/>
          </a:bodyPr>
          <a:lstStyle/>
          <a:p>
            <a:pPr lvl="0"/>
            <a:r>
              <a:rPr lang="fr-FR" sz="1200" dirty="0">
                <a:latin typeface="Arial" panose="020B0604020202020204" pitchFamily="34" charset="0"/>
                <a:cs typeface="Arial" panose="020B0604020202020204" pitchFamily="34" charset="0"/>
              </a:rPr>
              <a:t>L’icône            signifie « télécharger » c’est-à-dire : récupérer dans votre PC un document enregistré dans </a:t>
            </a:r>
            <a:r>
              <a:rPr lang="fr-FR" sz="1200" dirty="0" err="1">
                <a:latin typeface="Arial" panose="020B0604020202020204" pitchFamily="34" charset="0"/>
                <a:cs typeface="Arial" panose="020B0604020202020204" pitchFamily="34" charset="0"/>
              </a:rPr>
              <a:t>LeCompteAsso</a:t>
            </a:r>
            <a:endParaRPr lang="fr-FR" sz="1200" dirty="0">
              <a:latin typeface="Arial" panose="020B0604020202020204" pitchFamily="34" charset="0"/>
              <a:cs typeface="Arial" panose="020B0604020202020204" pitchFamily="34" charset="0"/>
            </a:endParaRPr>
          </a:p>
        </p:txBody>
      </p:sp>
      <p:pic>
        <p:nvPicPr>
          <p:cNvPr id="14" name="Image 13">
            <a:extLst>
              <a:ext uri="{FF2B5EF4-FFF2-40B4-BE49-F238E27FC236}">
                <a16:creationId xmlns:a16="http://schemas.microsoft.com/office/drawing/2014/main" id="{145706D7-6F42-49FD-BB53-B8D211C4DA18}"/>
              </a:ext>
            </a:extLst>
          </p:cNvPr>
          <p:cNvPicPr>
            <a:picLocks noChangeAspect="1"/>
          </p:cNvPicPr>
          <p:nvPr/>
        </p:nvPicPr>
        <p:blipFill>
          <a:blip r:embed="rId7"/>
          <a:stretch>
            <a:fillRect/>
          </a:stretch>
        </p:blipFill>
        <p:spPr>
          <a:xfrm>
            <a:off x="964009" y="3587820"/>
            <a:ext cx="360040" cy="3009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15"/>
          <p:cNvSpPr txBox="1">
            <a:spLocks noGrp="1"/>
          </p:cNvSpPr>
          <p:nvPr>
            <p:ph idx="1"/>
          </p:nvPr>
        </p:nvSpPr>
        <p:spPr>
          <a:xfrm>
            <a:off x="457199" y="1070125"/>
            <a:ext cx="8229600" cy="1368152"/>
          </a:xfrm>
          <a:prstGeom prst="rect">
            <a:avLst/>
          </a:prstGeom>
        </p:spPr>
        <p:txBody>
          <a:bodyPr spcFirstLastPara="1" wrap="square" lIns="91425" tIns="91425" rIns="91425" bIns="91425" anchor="t" anchorCtr="0">
            <a:noAutofit/>
          </a:bodyPr>
          <a:lstStyle/>
          <a:p>
            <a:pPr marL="0" lvl="0" indent="0" algn="just">
              <a:spcBef>
                <a:spcPts val="0"/>
              </a:spcBef>
              <a:buNone/>
            </a:pPr>
            <a:r>
              <a:rPr lang="fr-FR" sz="1400" dirty="0">
                <a:latin typeface="Arial" panose="020B0604020202020204" pitchFamily="34" charset="0"/>
                <a:cs typeface="Arial" panose="020B0604020202020204" pitchFamily="34" charset="0"/>
              </a:rPr>
              <a:t>Le Compte Asso est un portail vous permettant notamment :</a:t>
            </a:r>
          </a:p>
          <a:p>
            <a:pPr algn="just">
              <a:spcBef>
                <a:spcPts val="0"/>
              </a:spcBef>
            </a:pPr>
            <a:r>
              <a:rPr lang="fr-FR" sz="1400" dirty="0">
                <a:latin typeface="Arial" panose="020B0604020202020204" pitchFamily="34" charset="0"/>
                <a:cs typeface="Arial" panose="020B0604020202020204" pitchFamily="34" charset="0"/>
              </a:rPr>
              <a:t>de faire une demande d’attribution de n° Siret ;</a:t>
            </a:r>
          </a:p>
          <a:p>
            <a:pPr algn="just">
              <a:spcBef>
                <a:spcPts val="0"/>
              </a:spcBef>
            </a:pPr>
            <a:r>
              <a:rPr lang="fr-FR" sz="1400" dirty="0">
                <a:latin typeface="Arial" panose="020B0604020202020204" pitchFamily="34" charset="0"/>
                <a:cs typeface="Arial" panose="020B0604020202020204" pitchFamily="34" charset="0"/>
              </a:rPr>
              <a:t>de faire une demande de subvention.</a:t>
            </a:r>
          </a:p>
          <a:p>
            <a:pPr algn="just">
              <a:spcBef>
                <a:spcPts val="0"/>
              </a:spcBef>
            </a:pPr>
            <a:endParaRPr lang="fr-FR" sz="1400" dirty="0">
              <a:latin typeface="Arial" panose="020B0604020202020204" pitchFamily="34" charset="0"/>
              <a:cs typeface="Arial" panose="020B0604020202020204" pitchFamily="34" charset="0"/>
            </a:endParaRPr>
          </a:p>
          <a:p>
            <a:pPr marL="0" lvl="0" indent="0" algn="just">
              <a:spcBef>
                <a:spcPts val="0"/>
              </a:spcBef>
              <a:buNone/>
            </a:pPr>
            <a:r>
              <a:rPr lang="fr-FR" sz="1400" dirty="0">
                <a:latin typeface="Arial" panose="020B0604020202020204" pitchFamily="34" charset="0"/>
                <a:cs typeface="Arial" panose="020B0604020202020204" pitchFamily="34" charset="0"/>
              </a:rPr>
              <a:t>Voici les </a:t>
            </a:r>
            <a:r>
              <a:rPr lang="fr-FR" sz="1400" b="1" dirty="0">
                <a:latin typeface="Arial" panose="020B0604020202020204" pitchFamily="34" charset="0"/>
                <a:cs typeface="Arial" panose="020B0604020202020204" pitchFamily="34" charset="0"/>
              </a:rPr>
              <a:t>principales icônes </a:t>
            </a:r>
            <a:r>
              <a:rPr lang="fr-FR" sz="1400" dirty="0">
                <a:latin typeface="Arial" panose="020B0604020202020204" pitchFamily="34" charset="0"/>
                <a:cs typeface="Arial" panose="020B0604020202020204" pitchFamily="34" charset="0"/>
              </a:rPr>
              <a:t>que vous trouverez sur Le Compte Asso </a:t>
            </a:r>
            <a:r>
              <a:rPr lang="fr-FR" sz="1600" dirty="0"/>
              <a:t>:</a:t>
            </a:r>
            <a:endParaRPr sz="1600" dirty="0"/>
          </a:p>
        </p:txBody>
      </p:sp>
      <p:sp>
        <p:nvSpPr>
          <p:cNvPr id="86" name="Google Shape;86;p1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a:t>
            </a:fld>
            <a:endParaRPr b="1"/>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169" y="2383906"/>
            <a:ext cx="6115788"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a:extLst>
              <a:ext uri="{FF2B5EF4-FFF2-40B4-BE49-F238E27FC236}">
                <a16:creationId xmlns:a16="http://schemas.microsoft.com/office/drawing/2014/main" id="{F909E94F-E44D-4A19-9695-A16B702DCF38}"/>
              </a:ext>
            </a:extLst>
          </p:cNvPr>
          <p:cNvPicPr>
            <a:picLocks noChangeAspect="1"/>
          </p:cNvPicPr>
          <p:nvPr/>
        </p:nvPicPr>
        <p:blipFill>
          <a:blip r:embed="rId4"/>
          <a:stretch>
            <a:fillRect/>
          </a:stretch>
        </p:blipFill>
        <p:spPr>
          <a:xfrm>
            <a:off x="2390469" y="211601"/>
            <a:ext cx="4363059" cy="838317"/>
          </a:xfrm>
          <a:prstGeom prst="rect">
            <a:avLst/>
          </a:prstGeom>
        </p:spPr>
      </p:pic>
    </p:spTree>
    <p:extLst>
      <p:ext uri="{BB962C8B-B14F-4D97-AF65-F5344CB8AC3E}">
        <p14:creationId xmlns:p14="http://schemas.microsoft.com/office/powerpoint/2010/main" val="973527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9" name="Google Shape;279;p3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30</a:t>
            </a:fld>
            <a:endParaRPr b="1"/>
          </a:p>
        </p:txBody>
      </p:sp>
      <p:pic>
        <p:nvPicPr>
          <p:cNvPr id="2" name="Image 1"/>
          <p:cNvPicPr>
            <a:picLocks noChangeAspect="1"/>
          </p:cNvPicPr>
          <p:nvPr/>
        </p:nvPicPr>
        <p:blipFill>
          <a:blip r:embed="rId3"/>
          <a:stretch>
            <a:fillRect/>
          </a:stretch>
        </p:blipFill>
        <p:spPr>
          <a:xfrm>
            <a:off x="539552" y="2101999"/>
            <a:ext cx="7971259" cy="739415"/>
          </a:xfrm>
          <a:prstGeom prst="rect">
            <a:avLst/>
          </a:prstGeom>
        </p:spPr>
      </p:pic>
      <p:sp>
        <p:nvSpPr>
          <p:cNvPr id="4" name="Titre 3">
            <a:extLst>
              <a:ext uri="{FF2B5EF4-FFF2-40B4-BE49-F238E27FC236}">
                <a16:creationId xmlns:a16="http://schemas.microsoft.com/office/drawing/2014/main" id="{4F80074F-D344-4BBE-86B4-D66C7CFF3E59}"/>
              </a:ext>
            </a:extLst>
          </p:cNvPr>
          <p:cNvSpPr>
            <a:spLocks noGrp="1"/>
          </p:cNvSpPr>
          <p:nvPr>
            <p:ph type="title"/>
          </p:nvPr>
        </p:nvSpPr>
        <p:spPr/>
        <p:txBody>
          <a:bodyPr/>
          <a:lstStyle/>
          <a:p>
            <a:r>
              <a:rPr lang="fr-FR" dirty="0"/>
              <a:t>ÉTAPE n°3 : Pièces justificatives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txBox="1">
            <a:spLocks noGrp="1"/>
          </p:cNvSpPr>
          <p:nvPr>
            <p:ph type="title"/>
          </p:nvPr>
        </p:nvSpPr>
        <p:spPr>
          <a:xfrm>
            <a:off x="18727" y="51471"/>
            <a:ext cx="9030299" cy="719400"/>
          </a:xfrm>
          <a:prstGeom prst="rect">
            <a:avLst/>
          </a:prstGeom>
        </p:spPr>
        <p:txBody>
          <a:bodyPr spcFirstLastPara="1" wrap="square" lIns="91425" tIns="91425" rIns="91425" bIns="91425" anchor="ctr" anchorCtr="0">
            <a:noAutofit/>
          </a:bodyPr>
          <a:lstStyle/>
          <a:p>
            <a:pPr>
              <a:spcBef>
                <a:spcPts val="0"/>
              </a:spcBef>
            </a:pPr>
            <a:r>
              <a:rPr lang="fr-FR" dirty="0"/>
              <a:t>ÉTAPE n°3 : Pièces justificatives</a:t>
            </a:r>
            <a:endParaRPr dirty="0"/>
          </a:p>
        </p:txBody>
      </p:sp>
      <p:sp>
        <p:nvSpPr>
          <p:cNvPr id="289" name="Google Shape;289;p31"/>
          <p:cNvSpPr txBox="1">
            <a:spLocks noGrp="1"/>
          </p:cNvSpPr>
          <p:nvPr>
            <p:ph type="sldNum" sz="quarter" idx="12"/>
          </p:nvPr>
        </p:nvSpPr>
        <p:spPr>
          <a:xfrm>
            <a:off x="8595291" y="481169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31</a:t>
            </a:fld>
            <a:endParaRPr b="1" dirty="0"/>
          </a:p>
        </p:txBody>
      </p:sp>
      <p:pic>
        <p:nvPicPr>
          <p:cNvPr id="285" name="Google Shape;285;p31"/>
          <p:cNvPicPr preferRelativeResize="0"/>
          <p:nvPr/>
        </p:nvPicPr>
        <p:blipFill>
          <a:blip r:embed="rId3">
            <a:alphaModFix/>
          </a:blip>
          <a:stretch>
            <a:fillRect/>
          </a:stretch>
        </p:blipFill>
        <p:spPr>
          <a:xfrm>
            <a:off x="251520" y="770871"/>
            <a:ext cx="8668072" cy="3383073"/>
          </a:xfrm>
          <a:prstGeom prst="rect">
            <a:avLst/>
          </a:prstGeom>
          <a:noFill/>
          <a:ln>
            <a:noFill/>
          </a:ln>
        </p:spPr>
      </p:pic>
      <p:sp>
        <p:nvSpPr>
          <p:cNvPr id="286" name="Google Shape;286;p31"/>
          <p:cNvSpPr txBox="1"/>
          <p:nvPr/>
        </p:nvSpPr>
        <p:spPr>
          <a:xfrm>
            <a:off x="251520" y="4227583"/>
            <a:ext cx="9030300" cy="719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dirty="0">
                <a:latin typeface="Arial" panose="020B0604020202020204" pitchFamily="34" charset="0"/>
                <a:cs typeface="Arial" panose="020B0604020202020204" pitchFamily="34" charset="0"/>
              </a:rPr>
              <a:t>Si vous avez déjà téléversé ces documents lors de l’étape concernant les informations </a:t>
            </a:r>
            <a:r>
              <a:rPr lang="fr-FR" dirty="0">
                <a:latin typeface="Arial" panose="020B0604020202020204" pitchFamily="34" charset="0"/>
                <a:cs typeface="Arial" panose="020B0604020202020204" pitchFamily="34" charset="0"/>
              </a:rPr>
              <a:t>administratives </a:t>
            </a:r>
            <a:r>
              <a:rPr lang="en" dirty="0">
                <a:latin typeface="Arial" panose="020B0604020202020204" pitchFamily="34" charset="0"/>
                <a:cs typeface="Arial" panose="020B0604020202020204" pitchFamily="34" charset="0"/>
              </a:rPr>
              <a:t>de votre association, cette étape n’est pas nécessaire.</a:t>
            </a:r>
            <a:endParaRPr dirty="0">
              <a:latin typeface="Arial" panose="020B0604020202020204" pitchFamily="34" charset="0"/>
              <a:cs typeface="Arial" panose="020B0604020202020204" pitchFamily="34" charset="0"/>
            </a:endParaRPr>
          </a:p>
          <a:p>
            <a:pPr marL="0" lvl="0" indent="0" rtl="0">
              <a:spcBef>
                <a:spcPts val="0"/>
              </a:spcBef>
              <a:spcAft>
                <a:spcPts val="0"/>
              </a:spcAft>
              <a:buNone/>
            </a:pPr>
            <a:r>
              <a:rPr lang="en" dirty="0">
                <a:latin typeface="Arial" panose="020B0604020202020204" pitchFamily="34" charset="0"/>
                <a:cs typeface="Arial" panose="020B0604020202020204" pitchFamily="34" charset="0"/>
              </a:rPr>
              <a:t>S’il manque des documents, vous pouvez les téléverser grâce au bouton :  </a:t>
            </a:r>
            <a:endParaRPr dirty="0">
              <a:latin typeface="Arial" panose="020B0604020202020204" pitchFamily="34" charset="0"/>
              <a:cs typeface="Arial" panose="020B0604020202020204" pitchFamily="34" charset="0"/>
            </a:endParaRPr>
          </a:p>
        </p:txBody>
      </p:sp>
      <p:pic>
        <p:nvPicPr>
          <p:cNvPr id="288" name="Google Shape;288;p31"/>
          <p:cNvPicPr preferRelativeResize="0"/>
          <p:nvPr/>
        </p:nvPicPr>
        <p:blipFill>
          <a:blip r:embed="rId4">
            <a:alphaModFix/>
          </a:blip>
          <a:stretch>
            <a:fillRect/>
          </a:stretch>
        </p:blipFill>
        <p:spPr>
          <a:xfrm>
            <a:off x="6122717" y="4629580"/>
            <a:ext cx="498963" cy="422850"/>
          </a:xfrm>
          <a:prstGeom prst="rect">
            <a:avLst/>
          </a:prstGeom>
          <a:noFill/>
          <a:ln>
            <a:noFill/>
          </a:ln>
        </p:spPr>
      </p:pic>
      <p:sp>
        <p:nvSpPr>
          <p:cNvPr id="3" name="ZoneTexte 2">
            <a:extLst>
              <a:ext uri="{FF2B5EF4-FFF2-40B4-BE49-F238E27FC236}">
                <a16:creationId xmlns:a16="http://schemas.microsoft.com/office/drawing/2014/main" id="{6ADA2861-254F-402E-9D79-928C187976C7}"/>
              </a:ext>
            </a:extLst>
          </p:cNvPr>
          <p:cNvSpPr txBox="1"/>
          <p:nvPr/>
        </p:nvSpPr>
        <p:spPr>
          <a:xfrm>
            <a:off x="6300192" y="1047537"/>
            <a:ext cx="2376264" cy="677108"/>
          </a:xfrm>
          <a:prstGeom prst="rect">
            <a:avLst/>
          </a:prstGeom>
          <a:noFill/>
        </p:spPr>
        <p:txBody>
          <a:bodyPr wrap="square" rtlCol="0">
            <a:spAutoFit/>
          </a:bodyPr>
          <a:lstStyle/>
          <a:p>
            <a:r>
              <a:rPr lang="fr-FR" sz="1200" b="1" i="1" dirty="0"/>
              <a:t>Précisions sur ces éléments page suivante</a:t>
            </a:r>
          </a:p>
          <a:p>
            <a:endParaRPr lang="fr-FR" dirty="0"/>
          </a:p>
        </p:txBody>
      </p:sp>
      <p:cxnSp>
        <p:nvCxnSpPr>
          <p:cNvPr id="5" name="Connecteur droit avec flèche 4">
            <a:extLst>
              <a:ext uri="{FF2B5EF4-FFF2-40B4-BE49-F238E27FC236}">
                <a16:creationId xmlns:a16="http://schemas.microsoft.com/office/drawing/2014/main" id="{43487064-EC31-4E90-9646-69C8F4595ABB}"/>
              </a:ext>
            </a:extLst>
          </p:cNvPr>
          <p:cNvCxnSpPr/>
          <p:nvPr/>
        </p:nvCxnSpPr>
        <p:spPr>
          <a:xfrm flipH="1">
            <a:off x="899591" y="1268761"/>
            <a:ext cx="5472608" cy="1440160"/>
          </a:xfrm>
          <a:prstGeom prst="straightConnector1">
            <a:avLst/>
          </a:prstGeom>
          <a:ln w="12700">
            <a:solidFill>
              <a:srgbClr val="E1000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FB59098F-9D07-4F75-AFA9-170AC49320D8}"/>
              </a:ext>
            </a:extLst>
          </p:cNvPr>
          <p:cNvCxnSpPr/>
          <p:nvPr/>
        </p:nvCxnSpPr>
        <p:spPr>
          <a:xfrm flipH="1">
            <a:off x="1187624" y="1275606"/>
            <a:ext cx="5184576" cy="1728192"/>
          </a:xfrm>
          <a:prstGeom prst="straightConnector1">
            <a:avLst/>
          </a:prstGeom>
          <a:ln w="12700">
            <a:solidFill>
              <a:srgbClr val="E1000F"/>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C6A64E4C-EAA2-4D7F-A068-D551CC3797C8}"/>
              </a:ext>
            </a:extLst>
          </p:cNvPr>
          <p:cNvCxnSpPr/>
          <p:nvPr/>
        </p:nvCxnSpPr>
        <p:spPr>
          <a:xfrm flipH="1">
            <a:off x="1115616" y="1275606"/>
            <a:ext cx="5256584" cy="2088233"/>
          </a:xfrm>
          <a:prstGeom prst="straightConnector1">
            <a:avLst/>
          </a:prstGeom>
          <a:ln w="12700">
            <a:solidFill>
              <a:srgbClr val="E1000F"/>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22D66D1D-2FF9-4552-ADFA-87A4A873B844}"/>
              </a:ext>
            </a:extLst>
          </p:cNvPr>
          <p:cNvCxnSpPr/>
          <p:nvPr/>
        </p:nvCxnSpPr>
        <p:spPr>
          <a:xfrm flipH="1">
            <a:off x="899591" y="1246507"/>
            <a:ext cx="5472609" cy="2329093"/>
          </a:xfrm>
          <a:prstGeom prst="straightConnector1">
            <a:avLst/>
          </a:prstGeom>
          <a:ln w="12700">
            <a:solidFill>
              <a:srgbClr val="E1000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2"/>
          <p:cNvSpPr txBox="1">
            <a:spLocks noGrp="1"/>
          </p:cNvSpPr>
          <p:nvPr>
            <p:ph type="title"/>
          </p:nvPr>
        </p:nvSpPr>
        <p:spPr>
          <a:xfrm>
            <a:off x="0" y="51471"/>
            <a:ext cx="9144000" cy="793736"/>
          </a:xfrm>
          <a:prstGeom prst="rect">
            <a:avLst/>
          </a:prstGeom>
        </p:spPr>
        <p:txBody>
          <a:bodyPr spcFirstLastPara="1" wrap="square" lIns="91425" tIns="91425" rIns="91425" bIns="91425" anchor="ctr" anchorCtr="0">
            <a:noAutofit/>
          </a:bodyPr>
          <a:lstStyle/>
          <a:p>
            <a:pPr>
              <a:spcBef>
                <a:spcPts val="0"/>
              </a:spcBef>
            </a:pPr>
            <a:r>
              <a:rPr lang="fr-FR" dirty="0"/>
              <a:t>ÉTAPE n°3 : Pièces justificatives</a:t>
            </a:r>
            <a:endParaRPr dirty="0"/>
          </a:p>
        </p:txBody>
      </p:sp>
      <p:sp>
        <p:nvSpPr>
          <p:cNvPr id="309" name="Google Shape;309;p32"/>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32</a:t>
            </a:fld>
            <a:endParaRPr b="1"/>
          </a:p>
        </p:txBody>
      </p:sp>
      <p:pic>
        <p:nvPicPr>
          <p:cNvPr id="296" name="Google Shape;296;p32"/>
          <p:cNvPicPr preferRelativeResize="0"/>
          <p:nvPr/>
        </p:nvPicPr>
        <p:blipFill>
          <a:blip r:embed="rId3">
            <a:alphaModFix/>
          </a:blip>
          <a:stretch>
            <a:fillRect/>
          </a:stretch>
        </p:blipFill>
        <p:spPr>
          <a:xfrm>
            <a:off x="166950" y="1091125"/>
            <a:ext cx="2085975" cy="3552825"/>
          </a:xfrm>
          <a:prstGeom prst="rect">
            <a:avLst/>
          </a:prstGeom>
          <a:noFill/>
          <a:ln>
            <a:noFill/>
          </a:ln>
        </p:spPr>
      </p:pic>
      <p:sp>
        <p:nvSpPr>
          <p:cNvPr id="297" name="Google Shape;297;p32"/>
          <p:cNvSpPr txBox="1"/>
          <p:nvPr/>
        </p:nvSpPr>
        <p:spPr>
          <a:xfrm>
            <a:off x="2393388" y="1091125"/>
            <a:ext cx="1742461" cy="639466"/>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Arial" panose="020B0604020202020204" pitchFamily="34" charset="0"/>
                <a:cs typeface="Arial" panose="020B0604020202020204" pitchFamily="34" charset="0"/>
              </a:rPr>
              <a:t>Ces documents sont automatiquement récupérés via le RNA</a:t>
            </a:r>
            <a:endParaRPr sz="1200" dirty="0">
              <a:latin typeface="Arial" panose="020B0604020202020204" pitchFamily="34" charset="0"/>
              <a:cs typeface="Arial" panose="020B0604020202020204" pitchFamily="34" charset="0"/>
            </a:endParaRPr>
          </a:p>
        </p:txBody>
      </p:sp>
      <p:cxnSp>
        <p:nvCxnSpPr>
          <p:cNvPr id="298" name="Google Shape;298;p32"/>
          <p:cNvCxnSpPr>
            <a:cxnSpLocks/>
            <a:stCxn id="297" idx="1"/>
          </p:cNvCxnSpPr>
          <p:nvPr/>
        </p:nvCxnSpPr>
        <p:spPr>
          <a:xfrm flipH="1" flipV="1">
            <a:off x="886450" y="1320755"/>
            <a:ext cx="1506938" cy="90103"/>
          </a:xfrm>
          <a:prstGeom prst="straightConnector1">
            <a:avLst/>
          </a:prstGeom>
          <a:noFill/>
          <a:ln w="9525" cap="flat" cmpd="sng">
            <a:solidFill>
              <a:srgbClr val="E1000F"/>
            </a:solidFill>
            <a:prstDash val="solid"/>
            <a:round/>
            <a:headEnd type="none" w="med" len="med"/>
            <a:tailEnd type="triangle" w="med" len="med"/>
          </a:ln>
        </p:spPr>
      </p:cxnSp>
      <p:cxnSp>
        <p:nvCxnSpPr>
          <p:cNvPr id="299" name="Google Shape;299;p32"/>
          <p:cNvCxnSpPr>
            <a:cxnSpLocks/>
            <a:stCxn id="297" idx="1"/>
          </p:cNvCxnSpPr>
          <p:nvPr/>
        </p:nvCxnSpPr>
        <p:spPr>
          <a:xfrm flipH="1">
            <a:off x="1763688" y="1410858"/>
            <a:ext cx="629700" cy="380019"/>
          </a:xfrm>
          <a:prstGeom prst="straightConnector1">
            <a:avLst/>
          </a:prstGeom>
          <a:noFill/>
          <a:ln w="9525" cap="flat" cmpd="sng">
            <a:solidFill>
              <a:srgbClr val="E1000F"/>
            </a:solidFill>
            <a:prstDash val="solid"/>
            <a:round/>
            <a:headEnd type="none" w="med" len="med"/>
            <a:tailEnd type="triangle" w="med" len="med"/>
          </a:ln>
        </p:spPr>
      </p:cxnSp>
      <p:sp>
        <p:nvSpPr>
          <p:cNvPr id="300" name="Google Shape;300;p32"/>
          <p:cNvSpPr txBox="1"/>
          <p:nvPr/>
        </p:nvSpPr>
        <p:spPr>
          <a:xfrm>
            <a:off x="2549950" y="4199075"/>
            <a:ext cx="1445986" cy="70954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latin typeface="Arial" panose="020B0604020202020204" pitchFamily="34" charset="0"/>
                <a:cs typeface="Arial" panose="020B0604020202020204" pitchFamily="34" charset="0"/>
              </a:rPr>
              <a:t>Le RIB </a:t>
            </a:r>
            <a:r>
              <a:rPr lang="fr-FR" sz="1200" dirty="0">
                <a:latin typeface="Arial" panose="020B0604020202020204" pitchFamily="34" charset="0"/>
                <a:cs typeface="Arial" panose="020B0604020202020204" pitchFamily="34" charset="0"/>
              </a:rPr>
              <a:t>est</a:t>
            </a:r>
            <a:r>
              <a:rPr lang="en" sz="1200" dirty="0">
                <a:latin typeface="Arial" panose="020B0604020202020204" pitchFamily="34" charset="0"/>
                <a:cs typeface="Arial" panose="020B0604020202020204" pitchFamily="34" charset="0"/>
              </a:rPr>
              <a:t> automatiquement ajouté à l’étape 2</a:t>
            </a:r>
            <a:endParaRPr sz="1200" dirty="0">
              <a:latin typeface="Arial" panose="020B0604020202020204" pitchFamily="34" charset="0"/>
              <a:cs typeface="Arial" panose="020B0604020202020204" pitchFamily="34" charset="0"/>
            </a:endParaRPr>
          </a:p>
        </p:txBody>
      </p:sp>
      <p:cxnSp>
        <p:nvCxnSpPr>
          <p:cNvPr id="301" name="Google Shape;301;p32"/>
          <p:cNvCxnSpPr>
            <a:cxnSpLocks/>
            <a:stCxn id="300" idx="1"/>
          </p:cNvCxnSpPr>
          <p:nvPr/>
        </p:nvCxnSpPr>
        <p:spPr>
          <a:xfrm flipH="1" flipV="1">
            <a:off x="886450" y="4358825"/>
            <a:ext cx="1663500" cy="195022"/>
          </a:xfrm>
          <a:prstGeom prst="straightConnector1">
            <a:avLst/>
          </a:prstGeom>
          <a:noFill/>
          <a:ln w="9525" cap="flat" cmpd="sng">
            <a:solidFill>
              <a:srgbClr val="E1000F"/>
            </a:solidFill>
            <a:prstDash val="solid"/>
            <a:round/>
            <a:headEnd type="none" w="med" len="med"/>
            <a:tailEnd type="triangle" w="med" len="med"/>
          </a:ln>
        </p:spPr>
      </p:cxnSp>
      <p:sp>
        <p:nvSpPr>
          <p:cNvPr id="302" name="Google Shape;302;p32"/>
          <p:cNvSpPr txBox="1"/>
          <p:nvPr/>
        </p:nvSpPr>
        <p:spPr>
          <a:xfrm>
            <a:off x="4911025" y="1148675"/>
            <a:ext cx="4093800" cy="1190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Le </a:t>
            </a:r>
            <a:r>
              <a:rPr lang="en" sz="1200" b="1" dirty="0">
                <a:latin typeface="Arial" panose="020B0604020202020204" pitchFamily="34" charset="0"/>
                <a:cs typeface="Arial" panose="020B0604020202020204" pitchFamily="34" charset="0"/>
              </a:rPr>
              <a:t>rapport d’activité </a:t>
            </a:r>
            <a:r>
              <a:rPr lang="en" sz="1200" dirty="0">
                <a:latin typeface="Arial" panose="020B0604020202020204" pitchFamily="34" charset="0"/>
                <a:cs typeface="Arial" panose="020B0604020202020204" pitchFamily="34" charset="0"/>
              </a:rPr>
              <a:t>est le bilan de toutes vos activités et de vos perspectives. </a:t>
            </a:r>
          </a:p>
          <a:p>
            <a:pPr marL="0" lvl="0" indent="0" algn="just" rtl="0">
              <a:spcBef>
                <a:spcPts val="0"/>
              </a:spcBef>
              <a:spcAft>
                <a:spcPts val="0"/>
              </a:spcAft>
              <a:buNone/>
            </a:pPr>
            <a:r>
              <a:rPr lang="fr-FR" sz="1200" dirty="0">
                <a:latin typeface="Arial" panose="020B0604020202020204" pitchFamily="34" charset="0"/>
                <a:cs typeface="Arial" panose="020B0604020202020204" pitchFamily="34" charset="0"/>
              </a:rPr>
              <a:t>Il est</a:t>
            </a:r>
            <a:r>
              <a:rPr lang="en" sz="1200" dirty="0">
                <a:latin typeface="Arial" panose="020B0604020202020204" pitchFamily="34" charset="0"/>
                <a:cs typeface="Arial" panose="020B0604020202020204" pitchFamily="34" charset="0"/>
              </a:rPr>
              <a:t> présent</a:t>
            </a:r>
            <a:r>
              <a:rPr lang="fr-FR" sz="1200" dirty="0">
                <a:latin typeface="Arial" panose="020B0604020202020204" pitchFamily="34" charset="0"/>
                <a:cs typeface="Arial" panose="020B0604020202020204" pitchFamily="34" charset="0"/>
              </a:rPr>
              <a:t>é</a:t>
            </a:r>
            <a:r>
              <a:rPr lang="en" sz="1200" dirty="0">
                <a:latin typeface="Arial" panose="020B0604020202020204" pitchFamily="34" charset="0"/>
                <a:cs typeface="Arial" panose="020B0604020202020204" pitchFamily="34" charset="0"/>
              </a:rPr>
              <a:t> tous les ans en assemblée générale. Il </a:t>
            </a:r>
            <a:r>
              <a:rPr lang="fr-FR" sz="1200" dirty="0">
                <a:latin typeface="Arial" panose="020B0604020202020204" pitchFamily="34" charset="0"/>
                <a:cs typeface="Arial" panose="020B0604020202020204" pitchFamily="34" charset="0"/>
              </a:rPr>
              <a:t>reflète</a:t>
            </a:r>
            <a:r>
              <a:rPr lang="en" sz="1200" dirty="0">
                <a:latin typeface="Arial" panose="020B0604020202020204" pitchFamily="34" charset="0"/>
                <a:cs typeface="Arial" panose="020B0604020202020204" pitchFamily="34" charset="0"/>
              </a:rPr>
              <a:t> fidèlement  toutes vos activités. </a:t>
            </a:r>
          </a:p>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Il s’agit de celui de l’année N-1 (</a:t>
            </a:r>
            <a:r>
              <a:rPr lang="fr-FR" sz="1200" dirty="0">
                <a:latin typeface="Arial" panose="020B0604020202020204" pitchFamily="34" charset="0"/>
                <a:cs typeface="Arial" panose="020B0604020202020204" pitchFamily="34" charset="0"/>
              </a:rPr>
              <a:t>ou N-2 si votre AG n’a pas encore eu lieu pour valider celui N-1).</a:t>
            </a:r>
            <a:endParaRPr sz="1200" dirty="0">
              <a:latin typeface="Arial" panose="020B0604020202020204" pitchFamily="34" charset="0"/>
              <a:cs typeface="Arial" panose="020B0604020202020204" pitchFamily="34" charset="0"/>
            </a:endParaRPr>
          </a:p>
        </p:txBody>
      </p:sp>
      <p:cxnSp>
        <p:nvCxnSpPr>
          <p:cNvPr id="303" name="Google Shape;303;p32"/>
          <p:cNvCxnSpPr>
            <a:stCxn id="302" idx="1"/>
          </p:cNvCxnSpPr>
          <p:nvPr/>
        </p:nvCxnSpPr>
        <p:spPr>
          <a:xfrm flipH="1">
            <a:off x="1612825" y="1743725"/>
            <a:ext cx="3298200" cy="530100"/>
          </a:xfrm>
          <a:prstGeom prst="straightConnector1">
            <a:avLst/>
          </a:prstGeom>
          <a:noFill/>
          <a:ln w="9525" cap="flat" cmpd="sng">
            <a:solidFill>
              <a:srgbClr val="E1000F"/>
            </a:solidFill>
            <a:prstDash val="solid"/>
            <a:round/>
            <a:headEnd type="none" w="med" len="med"/>
            <a:tailEnd type="triangle" w="med" len="med"/>
          </a:ln>
        </p:spPr>
      </p:cxnSp>
      <p:sp>
        <p:nvSpPr>
          <p:cNvPr id="304" name="Google Shape;304;p32"/>
          <p:cNvSpPr txBox="1"/>
          <p:nvPr/>
        </p:nvSpPr>
        <p:spPr>
          <a:xfrm>
            <a:off x="4911025" y="2448250"/>
            <a:ext cx="4013700" cy="1009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sz="1200" dirty="0">
                <a:latin typeface="Arial" panose="020B0604020202020204" pitchFamily="34" charset="0"/>
                <a:cs typeface="Arial" panose="020B0604020202020204" pitchFamily="34" charset="0"/>
              </a:rPr>
              <a:t>Le </a:t>
            </a:r>
            <a:r>
              <a:rPr lang="en" sz="1200" b="1" dirty="0">
                <a:latin typeface="Arial" panose="020B0604020202020204" pitchFamily="34" charset="0"/>
                <a:cs typeface="Arial" panose="020B0604020202020204" pitchFamily="34" charset="0"/>
              </a:rPr>
              <a:t>budget prévisionnel </a:t>
            </a:r>
            <a:r>
              <a:rPr lang="en" sz="1200" dirty="0">
                <a:latin typeface="Arial" panose="020B0604020202020204" pitchFamily="34" charset="0"/>
                <a:cs typeface="Arial" panose="020B0604020202020204" pitchFamily="34" charset="0"/>
              </a:rPr>
              <a:t>doit être le budget prévisionne</a:t>
            </a:r>
            <a:r>
              <a:rPr lang="fr-FR" sz="1200" dirty="0">
                <a:latin typeface="Arial" panose="020B0604020202020204" pitchFamily="34" charset="0"/>
                <a:cs typeface="Arial" panose="020B0604020202020204" pitchFamily="34" charset="0"/>
              </a:rPr>
              <a:t>l</a:t>
            </a:r>
            <a:r>
              <a:rPr lang="en" sz="1200" dirty="0">
                <a:latin typeface="Arial" panose="020B0604020202020204" pitchFamily="34" charset="0"/>
                <a:cs typeface="Arial" panose="020B0604020202020204" pitchFamily="34" charset="0"/>
              </a:rPr>
              <a:t> global de votre association.</a:t>
            </a:r>
            <a:endParaRPr sz="1200" dirty="0">
              <a:latin typeface="Arial" panose="020B0604020202020204" pitchFamily="34" charset="0"/>
              <a:cs typeface="Arial" panose="020B0604020202020204" pitchFamily="34" charset="0"/>
            </a:endParaRPr>
          </a:p>
          <a:p>
            <a:pPr marL="0" lvl="0" indent="0" algn="just" rtl="0">
              <a:spcBef>
                <a:spcPts val="0"/>
              </a:spcBef>
              <a:spcAft>
                <a:spcPts val="0"/>
              </a:spcAft>
              <a:buClr>
                <a:srgbClr val="000000"/>
              </a:buClr>
              <a:buSzPts val="1100"/>
              <a:buFont typeface="Arial"/>
              <a:buNone/>
            </a:pPr>
            <a:r>
              <a:rPr lang="en" sz="1200" dirty="0">
                <a:latin typeface="Arial" panose="020B0604020202020204" pitchFamily="34" charset="0"/>
                <a:cs typeface="Arial" panose="020B0604020202020204" pitchFamily="34" charset="0"/>
              </a:rPr>
              <a:t>Il doit impérativement comporter la subvention demandée au titre du FDVA. </a:t>
            </a:r>
          </a:p>
          <a:p>
            <a:pPr marL="0" lvl="0" indent="0" algn="just" rtl="0">
              <a:spcBef>
                <a:spcPts val="0"/>
              </a:spcBef>
              <a:spcAft>
                <a:spcPts val="0"/>
              </a:spcAft>
              <a:buClr>
                <a:srgbClr val="000000"/>
              </a:buClr>
              <a:buSzPts val="1100"/>
              <a:buFont typeface="Arial"/>
              <a:buNone/>
            </a:pPr>
            <a:r>
              <a:rPr lang="en" sz="1200" dirty="0">
                <a:latin typeface="Arial" panose="020B0604020202020204" pitchFamily="34" charset="0"/>
                <a:cs typeface="Arial" panose="020B0604020202020204" pitchFamily="34" charset="0"/>
              </a:rPr>
              <a:t>Il s’agit de celui </a:t>
            </a:r>
            <a:r>
              <a:rPr lang="en" sz="1200" b="1" dirty="0">
                <a:latin typeface="Arial" panose="020B0604020202020204" pitchFamily="34" charset="0"/>
                <a:cs typeface="Arial" panose="020B0604020202020204" pitchFamily="34" charset="0"/>
              </a:rPr>
              <a:t>de l’année en cours</a:t>
            </a:r>
            <a:r>
              <a:rPr lang="en" sz="1200" dirty="0">
                <a:latin typeface="Arial" panose="020B0604020202020204" pitchFamily="34" charset="0"/>
                <a:cs typeface="Arial" panose="020B0604020202020204" pitchFamily="34" charset="0"/>
              </a:rPr>
              <a:t>. (voir FAQ </a:t>
            </a:r>
            <a:r>
              <a:rPr lang="fr-FR" sz="1200" dirty="0">
                <a:latin typeface="Arial" panose="020B0604020202020204" pitchFamily="34" charset="0"/>
                <a:cs typeface="Arial" panose="020B0604020202020204" pitchFamily="34" charset="0"/>
              </a:rPr>
              <a:t>FDVA et vidéo en ligne</a:t>
            </a:r>
            <a:r>
              <a:rPr lang="en" sz="120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latin typeface="+mn-lt"/>
            </a:endParaRPr>
          </a:p>
        </p:txBody>
      </p:sp>
      <p:cxnSp>
        <p:nvCxnSpPr>
          <p:cNvPr id="305" name="Google Shape;305;p32"/>
          <p:cNvCxnSpPr>
            <a:cxnSpLocks/>
            <a:stCxn id="304" idx="1"/>
            <a:endCxn id="296" idx="3"/>
          </p:cNvCxnSpPr>
          <p:nvPr/>
        </p:nvCxnSpPr>
        <p:spPr>
          <a:xfrm flipH="1" flipV="1">
            <a:off x="2252925" y="2867538"/>
            <a:ext cx="2658100" cy="85612"/>
          </a:xfrm>
          <a:prstGeom prst="straightConnector1">
            <a:avLst/>
          </a:prstGeom>
          <a:noFill/>
          <a:ln w="9525" cap="flat" cmpd="sng">
            <a:solidFill>
              <a:srgbClr val="E1000F"/>
            </a:solidFill>
            <a:prstDash val="solid"/>
            <a:round/>
            <a:headEnd type="none" w="med" len="med"/>
            <a:tailEnd type="triangle" w="med" len="med"/>
          </a:ln>
        </p:spPr>
      </p:cxnSp>
      <p:sp>
        <p:nvSpPr>
          <p:cNvPr id="306" name="Google Shape;306;p32"/>
          <p:cNvSpPr txBox="1"/>
          <p:nvPr/>
        </p:nvSpPr>
        <p:spPr>
          <a:xfrm>
            <a:off x="4952797" y="3723878"/>
            <a:ext cx="4013700" cy="10098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Les </a:t>
            </a:r>
            <a:r>
              <a:rPr lang="en" sz="1200" b="1" dirty="0">
                <a:latin typeface="Arial" panose="020B0604020202020204" pitchFamily="34" charset="0"/>
                <a:cs typeface="Arial" panose="020B0604020202020204" pitchFamily="34" charset="0"/>
              </a:rPr>
              <a:t>comptes annuels </a:t>
            </a:r>
            <a:r>
              <a:rPr lang="en" sz="1200" dirty="0">
                <a:latin typeface="Arial" panose="020B0604020202020204" pitchFamily="34" charset="0"/>
                <a:cs typeface="Arial" panose="020B0604020202020204" pitchFamily="34" charset="0"/>
              </a:rPr>
              <a:t>sont les éléments présentés chaque année lors de votre assemblée générale. </a:t>
            </a:r>
          </a:p>
          <a:p>
            <a:pPr lvl="0" algn="just"/>
            <a:r>
              <a:rPr lang="en" sz="1200" dirty="0">
                <a:latin typeface="Arial" panose="020B0604020202020204" pitchFamily="34" charset="0"/>
                <a:cs typeface="Arial" panose="020B0604020202020204" pitchFamily="34" charset="0"/>
              </a:rPr>
              <a:t>Il s’agit du budget réalisé de l’année N-1 - ex.compte de résultat, bilan financer ou états financiers - (</a:t>
            </a:r>
            <a:r>
              <a:rPr lang="fr-FR" sz="1200" dirty="0">
                <a:latin typeface="Arial" panose="020B0604020202020204" pitchFamily="34" charset="0"/>
                <a:cs typeface="Arial" panose="020B0604020202020204" pitchFamily="34" charset="0"/>
              </a:rPr>
              <a:t>ou N-2 si votre AG n’a pas encore eu lieu pour valider celui N-1).</a:t>
            </a:r>
            <a:endParaRPr sz="1200" dirty="0">
              <a:latin typeface="Arial" panose="020B0604020202020204" pitchFamily="34" charset="0"/>
              <a:cs typeface="Arial" panose="020B0604020202020204" pitchFamily="34" charset="0"/>
            </a:endParaRPr>
          </a:p>
        </p:txBody>
      </p:sp>
      <p:cxnSp>
        <p:nvCxnSpPr>
          <p:cNvPr id="307" name="Google Shape;307;p32"/>
          <p:cNvCxnSpPr>
            <a:cxnSpLocks/>
            <a:stCxn id="306" idx="1"/>
          </p:cNvCxnSpPr>
          <p:nvPr/>
        </p:nvCxnSpPr>
        <p:spPr>
          <a:xfrm flipH="1" flipV="1">
            <a:off x="1547665" y="3393920"/>
            <a:ext cx="3405132" cy="834858"/>
          </a:xfrm>
          <a:prstGeom prst="straightConnector1">
            <a:avLst/>
          </a:prstGeom>
          <a:noFill/>
          <a:ln w="9525" cap="flat" cmpd="sng">
            <a:solidFill>
              <a:srgbClr val="E1000F"/>
            </a:solidFill>
            <a:prstDash val="solid"/>
            <a:round/>
            <a:headEnd type="none" w="med" len="med"/>
            <a:tailEnd type="triangle" w="med" len="med"/>
          </a:ln>
        </p:spPr>
      </p:cxnSp>
      <p:sp>
        <p:nvSpPr>
          <p:cNvPr id="308" name="Google Shape;308;p32"/>
          <p:cNvSpPr txBox="1"/>
          <p:nvPr/>
        </p:nvSpPr>
        <p:spPr>
          <a:xfrm>
            <a:off x="5008152" y="872869"/>
            <a:ext cx="3968897" cy="27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u="sng" dirty="0">
                <a:solidFill>
                  <a:srgbClr val="FF0000"/>
                </a:solidFill>
                <a:latin typeface="Arial" panose="020B0604020202020204" pitchFamily="34" charset="0"/>
                <a:cs typeface="Arial" panose="020B0604020202020204" pitchFamily="34" charset="0"/>
              </a:rPr>
              <a:t>ATTENTION</a:t>
            </a:r>
            <a:r>
              <a:rPr lang="en" sz="1200" b="1" u="sng" dirty="0">
                <a:latin typeface="Arial" panose="020B0604020202020204" pitchFamily="34" charset="0"/>
                <a:cs typeface="Arial" panose="020B0604020202020204" pitchFamily="34" charset="0"/>
              </a:rPr>
              <a:t> : Format PDF recommandé</a:t>
            </a:r>
            <a:endParaRPr sz="1200" b="1" u="sng"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FA1504E-53B0-4A05-9B1F-755604378194}"/>
              </a:ext>
            </a:extLst>
          </p:cNvPr>
          <p:cNvSpPr/>
          <p:nvPr/>
        </p:nvSpPr>
        <p:spPr>
          <a:xfrm>
            <a:off x="166950" y="705149"/>
            <a:ext cx="3800706" cy="400110"/>
          </a:xfrm>
          <a:prstGeom prst="rect">
            <a:avLst/>
          </a:prstGeom>
        </p:spPr>
        <p:txBody>
          <a:bodyPr wrap="square">
            <a:spAutoFit/>
          </a:bodyPr>
          <a:lstStyle/>
          <a:p>
            <a:pPr lvl="0"/>
            <a:r>
              <a:rPr lang="fr-FR" sz="1000" i="1" dirty="0"/>
              <a:t>Lorsque tous les éléments marqués d’un astérisque rouge sont téléversés, cliquez sur “SUIVANT” pour passer à l’étape 4.</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3"/>
          <p:cNvSpPr txBox="1">
            <a:spLocks noGrp="1"/>
          </p:cNvSpPr>
          <p:nvPr>
            <p:ph type="title"/>
          </p:nvPr>
        </p:nvSpPr>
        <p:spPr>
          <a:xfrm>
            <a:off x="0" y="51471"/>
            <a:ext cx="9144000" cy="792088"/>
          </a:xfrm>
          <a:prstGeom prst="rect">
            <a:avLst/>
          </a:prstGeom>
        </p:spPr>
        <p:txBody>
          <a:bodyPr spcFirstLastPara="1" wrap="square" lIns="91425" tIns="91425" rIns="91425" bIns="91425" anchor="ctr" anchorCtr="0">
            <a:noAutofit/>
          </a:bodyPr>
          <a:lstStyle/>
          <a:p>
            <a:pPr>
              <a:spcBef>
                <a:spcPts val="0"/>
              </a:spcBef>
            </a:pPr>
            <a:r>
              <a:rPr lang="fr-FR" dirty="0"/>
              <a:t>ÉTAPE n°3 : Pièces justificatives</a:t>
            </a:r>
            <a:endParaRPr dirty="0"/>
          </a:p>
        </p:txBody>
      </p:sp>
      <p:sp>
        <p:nvSpPr>
          <p:cNvPr id="318" name="Google Shape;318;p33"/>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33</a:t>
            </a:fld>
            <a:endParaRPr b="1"/>
          </a:p>
        </p:txBody>
      </p:sp>
      <p:sp>
        <p:nvSpPr>
          <p:cNvPr id="317" name="Google Shape;317;p33"/>
          <p:cNvSpPr txBox="1"/>
          <p:nvPr/>
        </p:nvSpPr>
        <p:spPr>
          <a:xfrm>
            <a:off x="179512" y="2531903"/>
            <a:ext cx="8784976" cy="1548493"/>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latin typeface="Arial" panose="020B0604020202020204" pitchFamily="34" charset="0"/>
                <a:cs typeface="Arial" panose="020B0604020202020204" pitchFamily="34" charset="0"/>
              </a:rPr>
              <a:t>Vous avez ici la possibilité d’ajouter des documents complémentaires (au format PDF), qui se</a:t>
            </a:r>
            <a:r>
              <a:rPr lang="fr-FR" dirty="0" err="1">
                <a:latin typeface="Arial" panose="020B0604020202020204" pitchFamily="34" charset="0"/>
                <a:cs typeface="Arial" panose="020B0604020202020204" pitchFamily="34" charset="0"/>
              </a:rPr>
              <a:t>ront</a:t>
            </a:r>
            <a:r>
              <a:rPr lang="en" dirty="0">
                <a:latin typeface="Arial" panose="020B0604020202020204" pitchFamily="34" charset="0"/>
                <a:cs typeface="Arial" panose="020B0604020202020204" pitchFamily="34" charset="0"/>
              </a:rPr>
              <a:t> utile</a:t>
            </a:r>
            <a:r>
              <a:rPr lang="fr-FR" dirty="0">
                <a:latin typeface="Arial" panose="020B0604020202020204" pitchFamily="34" charset="0"/>
                <a:cs typeface="Arial" panose="020B0604020202020204" pitchFamily="34" charset="0"/>
              </a:rPr>
              <a:t>s</a:t>
            </a:r>
            <a:r>
              <a:rPr lang="en" dirty="0">
                <a:latin typeface="Arial" panose="020B0604020202020204" pitchFamily="34" charset="0"/>
                <a:cs typeface="Arial" panose="020B0604020202020204" pitchFamily="34" charset="0"/>
              </a:rPr>
              <a:t> à l’étude de votre demande.</a:t>
            </a:r>
          </a:p>
          <a:p>
            <a:pPr marL="0" lvl="0" indent="0" algn="just" rtl="0">
              <a:spcBef>
                <a:spcPts val="0"/>
              </a:spcBef>
              <a:spcAft>
                <a:spcPts val="0"/>
              </a:spcAft>
              <a:buNone/>
            </a:pPr>
            <a:endParaRPr lang="en" dirty="0">
              <a:latin typeface="Arial" panose="020B0604020202020204" pitchFamily="34" charset="0"/>
              <a:cs typeface="Arial" panose="020B0604020202020204" pitchFamily="34" charset="0"/>
            </a:endParaRPr>
          </a:p>
          <a:p>
            <a:pPr algn="just"/>
            <a:r>
              <a:rPr lang="fr-FR" dirty="0">
                <a:latin typeface="Arial" panose="020B0604020202020204" pitchFamily="34" charset="0"/>
                <a:cs typeface="Arial" panose="020B0604020202020204" pitchFamily="34" charset="0"/>
              </a:rPr>
              <a:t>* Si le signataire de la demande de subvention n'est pas un dirigeant de l'association, c’est ici que vous ajouterez </a:t>
            </a:r>
            <a:r>
              <a:rPr lang="fr-FR" u="sng" dirty="0">
                <a:latin typeface="Arial" panose="020B0604020202020204" pitchFamily="34" charset="0"/>
                <a:cs typeface="Arial" panose="020B0604020202020204" pitchFamily="34" charset="0"/>
              </a:rPr>
              <a:t>la délégation de pouvoir signée </a:t>
            </a:r>
            <a:r>
              <a:rPr lang="fr-FR" dirty="0">
                <a:latin typeface="Arial" panose="020B0604020202020204" pitchFamily="34" charset="0"/>
                <a:cs typeface="Arial" panose="020B0604020202020204" pitchFamily="34" charset="0"/>
              </a:rPr>
              <a:t>par le représentant légal de l’association qui délègue et par la personne à qui le pouvoir est délégué.</a:t>
            </a:r>
          </a:p>
          <a:p>
            <a:pPr lvl="0" algn="just"/>
            <a:endParaRPr lang="fr-FR" dirty="0">
              <a:latin typeface="Arial" panose="020B0604020202020204" pitchFamily="34" charset="0"/>
              <a:cs typeface="Arial" panose="020B0604020202020204" pitchFamily="34" charset="0"/>
            </a:endParaRPr>
          </a:p>
          <a:p>
            <a:pPr lvl="0" algn="just"/>
            <a:r>
              <a:rPr lang="fr-FR" dirty="0">
                <a:latin typeface="Arial" panose="020B0604020202020204" pitchFamily="34" charset="0"/>
                <a:cs typeface="Arial" panose="020B0604020202020204" pitchFamily="34" charset="0"/>
              </a:rPr>
              <a:t>* Pour les “nouveaux projets” : une description complète et détaillée du projet pourra, par exemple, utilement être ajoutée.</a:t>
            </a:r>
          </a:p>
          <a:p>
            <a:pPr algn="just"/>
            <a:endParaRPr lang="fr-FR" u="sng" dirty="0">
              <a:latin typeface="Arial" panose="020B0604020202020204" pitchFamily="34" charset="0"/>
              <a:cs typeface="Arial" panose="020B0604020202020204" pitchFamily="34" charset="0"/>
            </a:endParaRPr>
          </a:p>
          <a:p>
            <a:pPr marL="0" lvl="0" indent="0" algn="just" rtl="0">
              <a:spcBef>
                <a:spcPts val="0"/>
              </a:spcBef>
              <a:spcAft>
                <a:spcPts val="0"/>
              </a:spcAft>
              <a:buNone/>
            </a:pPr>
            <a:endParaRPr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dirty="0">
              <a:latin typeface="Arial" panose="020B0604020202020204" pitchFamily="34" charset="0"/>
              <a:cs typeface="Arial" panose="020B0604020202020204" pitchFamily="34" charset="0"/>
            </a:endParaRPr>
          </a:p>
        </p:txBody>
      </p:sp>
      <p:pic>
        <p:nvPicPr>
          <p:cNvPr id="2" name="Image 1"/>
          <p:cNvPicPr>
            <a:picLocks noChangeAspect="1"/>
          </p:cNvPicPr>
          <p:nvPr/>
        </p:nvPicPr>
        <p:blipFill>
          <a:blip r:embed="rId3"/>
          <a:stretch>
            <a:fillRect/>
          </a:stretch>
        </p:blipFill>
        <p:spPr>
          <a:xfrm>
            <a:off x="498611" y="848060"/>
            <a:ext cx="7896200" cy="1573071"/>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4"/>
          <p:cNvSpPr txBox="1">
            <a:spLocks noGrp="1"/>
          </p:cNvSpPr>
          <p:nvPr>
            <p:ph type="title"/>
          </p:nvPr>
        </p:nvSpPr>
        <p:spPr>
          <a:xfrm>
            <a:off x="35496" y="51470"/>
            <a:ext cx="9073008" cy="864096"/>
          </a:xfrm>
          <a:prstGeom prst="rect">
            <a:avLst/>
          </a:prstGeom>
        </p:spPr>
        <p:txBody>
          <a:bodyPr spcFirstLastPara="1" wrap="square" lIns="91425" tIns="91425" rIns="91425" bIns="91425" anchor="ctr" anchorCtr="0">
            <a:noAutofit/>
          </a:bodyPr>
          <a:lstStyle/>
          <a:p>
            <a:pPr>
              <a:spcBef>
                <a:spcPts val="0"/>
              </a:spcBef>
            </a:pPr>
            <a:r>
              <a:rPr lang="fr-FR" dirty="0"/>
              <a:t>ÉTAPE n°4 : Description des projets</a:t>
            </a:r>
            <a:endParaRPr dirty="0"/>
          </a:p>
        </p:txBody>
      </p:sp>
      <p:sp>
        <p:nvSpPr>
          <p:cNvPr id="327" name="Google Shape;327;p3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34</a:t>
            </a:fld>
            <a:endParaRPr b="1"/>
          </a:p>
        </p:txBody>
      </p:sp>
      <p:pic>
        <p:nvPicPr>
          <p:cNvPr id="2" name="Image 1"/>
          <p:cNvPicPr>
            <a:picLocks noChangeAspect="1"/>
          </p:cNvPicPr>
          <p:nvPr/>
        </p:nvPicPr>
        <p:blipFill>
          <a:blip r:embed="rId3"/>
          <a:stretch>
            <a:fillRect/>
          </a:stretch>
        </p:blipFill>
        <p:spPr>
          <a:xfrm>
            <a:off x="503548" y="1885835"/>
            <a:ext cx="8136904" cy="86616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0" y="51470"/>
            <a:ext cx="9144000" cy="798580"/>
          </a:xfrm>
          <a:prstGeom prst="rect">
            <a:avLst/>
          </a:prstGeom>
        </p:spPr>
        <p:txBody>
          <a:bodyPr spcFirstLastPara="1" wrap="square" lIns="91425" tIns="91425" rIns="91425" bIns="91425" anchor="ctr" anchorCtr="0">
            <a:noAutofit/>
          </a:bodyPr>
          <a:lstStyle/>
          <a:p>
            <a:pPr>
              <a:spcBef>
                <a:spcPts val="0"/>
              </a:spcBef>
            </a:pPr>
            <a:r>
              <a:rPr lang="fr-FR" dirty="0"/>
              <a:t>ÉTAPE n°4 : Description des projets</a:t>
            </a:r>
            <a:endParaRPr dirty="0"/>
          </a:p>
        </p:txBody>
      </p:sp>
      <p:sp>
        <p:nvSpPr>
          <p:cNvPr id="342" name="Google Shape;342;p3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35</a:t>
            </a:fld>
            <a:endParaRPr b="1"/>
          </a:p>
        </p:txBody>
      </p:sp>
      <p:sp>
        <p:nvSpPr>
          <p:cNvPr id="333" name="Google Shape;333;p35"/>
          <p:cNvSpPr txBox="1"/>
          <p:nvPr/>
        </p:nvSpPr>
        <p:spPr>
          <a:xfrm>
            <a:off x="261525" y="1179825"/>
            <a:ext cx="8743200" cy="41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Arial" panose="020B0604020202020204" pitchFamily="34" charset="0"/>
                <a:cs typeface="Arial" panose="020B0604020202020204" pitchFamily="34" charset="0"/>
              </a:rPr>
              <a:t>Il s’agit ici de l’étape la plus importante puisqu’il s’agit de décrire l’objet de votre demande</a:t>
            </a:r>
            <a:endParaRPr b="1" dirty="0">
              <a:latin typeface="Arial" panose="020B0604020202020204" pitchFamily="34" charset="0"/>
              <a:cs typeface="Arial" panose="020B0604020202020204" pitchFamily="34" charset="0"/>
            </a:endParaRPr>
          </a:p>
        </p:txBody>
      </p:sp>
      <p:pic>
        <p:nvPicPr>
          <p:cNvPr id="335" name="Google Shape;335;p35"/>
          <p:cNvPicPr preferRelativeResize="0"/>
          <p:nvPr/>
        </p:nvPicPr>
        <p:blipFill>
          <a:blip r:embed="rId3">
            <a:alphaModFix/>
          </a:blip>
          <a:stretch>
            <a:fillRect/>
          </a:stretch>
        </p:blipFill>
        <p:spPr>
          <a:xfrm>
            <a:off x="152400" y="1715838"/>
            <a:ext cx="8839199" cy="1395100"/>
          </a:xfrm>
          <a:prstGeom prst="rect">
            <a:avLst/>
          </a:prstGeom>
          <a:noFill/>
          <a:ln>
            <a:noFill/>
          </a:ln>
        </p:spPr>
      </p:pic>
      <p:sp>
        <p:nvSpPr>
          <p:cNvPr id="336" name="Google Shape;336;p35"/>
          <p:cNvSpPr txBox="1"/>
          <p:nvPr/>
        </p:nvSpPr>
        <p:spPr>
          <a:xfrm>
            <a:off x="508550" y="3646950"/>
            <a:ext cx="3015000" cy="64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Cliquez ici pour ajouter un projet</a:t>
            </a:r>
            <a:endParaRPr dirty="0">
              <a:latin typeface="Arial" panose="020B0604020202020204" pitchFamily="34" charset="0"/>
              <a:cs typeface="Arial" panose="020B0604020202020204" pitchFamily="34" charset="0"/>
            </a:endParaRPr>
          </a:p>
        </p:txBody>
      </p:sp>
      <p:cxnSp>
        <p:nvCxnSpPr>
          <p:cNvPr id="337" name="Google Shape;337;p35"/>
          <p:cNvCxnSpPr>
            <a:stCxn id="336" idx="0"/>
          </p:cNvCxnSpPr>
          <p:nvPr/>
        </p:nvCxnSpPr>
        <p:spPr>
          <a:xfrm rot="10800000" flipH="1">
            <a:off x="2016050" y="2862450"/>
            <a:ext cx="2422800" cy="784500"/>
          </a:xfrm>
          <a:prstGeom prst="straightConnector1">
            <a:avLst/>
          </a:prstGeom>
          <a:noFill/>
          <a:ln w="9525" cap="flat" cmpd="sng">
            <a:solidFill>
              <a:srgbClr val="E1000F"/>
            </a:solidFill>
            <a:prstDash val="solid"/>
            <a:round/>
            <a:headEnd type="none" w="med" len="med"/>
            <a:tailEnd type="triangle" w="med" len="med"/>
          </a:ln>
        </p:spPr>
      </p:cxnSp>
      <p:sp>
        <p:nvSpPr>
          <p:cNvPr id="338" name="Google Shape;338;p35"/>
          <p:cNvSpPr txBox="1"/>
          <p:nvPr/>
        </p:nvSpPr>
        <p:spPr>
          <a:xfrm>
            <a:off x="3973875" y="3755925"/>
            <a:ext cx="2731500" cy="89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cs typeface="Arial" panose="020B0604020202020204" pitchFamily="34" charset="0"/>
              </a:rPr>
              <a:t>Cliquez ici pour reprendre un projet en cours de saisie ou le modifier</a:t>
            </a:r>
            <a:endParaRPr>
              <a:latin typeface="Arial" panose="020B0604020202020204" pitchFamily="34" charset="0"/>
              <a:cs typeface="Arial" panose="020B0604020202020204" pitchFamily="34" charset="0"/>
            </a:endParaRPr>
          </a:p>
        </p:txBody>
      </p:sp>
      <p:cxnSp>
        <p:nvCxnSpPr>
          <p:cNvPr id="339" name="Google Shape;339;p35"/>
          <p:cNvCxnSpPr>
            <a:stCxn id="338" idx="0"/>
          </p:cNvCxnSpPr>
          <p:nvPr/>
        </p:nvCxnSpPr>
        <p:spPr>
          <a:xfrm rot="10800000" flipH="1">
            <a:off x="5339625" y="2528025"/>
            <a:ext cx="2673600" cy="1227900"/>
          </a:xfrm>
          <a:prstGeom prst="straightConnector1">
            <a:avLst/>
          </a:prstGeom>
          <a:noFill/>
          <a:ln w="9525" cap="flat" cmpd="sng">
            <a:solidFill>
              <a:srgbClr val="E1000F"/>
            </a:solidFill>
            <a:prstDash val="solid"/>
            <a:round/>
            <a:headEnd type="none" w="med" len="med"/>
            <a:tailEnd type="triangle" w="med" len="med"/>
          </a:ln>
        </p:spPr>
      </p:cxnSp>
      <p:sp>
        <p:nvSpPr>
          <p:cNvPr id="340" name="Google Shape;340;p35"/>
          <p:cNvSpPr txBox="1"/>
          <p:nvPr/>
        </p:nvSpPr>
        <p:spPr>
          <a:xfrm>
            <a:off x="7036350" y="3821300"/>
            <a:ext cx="1888500" cy="55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Arial" panose="020B0604020202020204" pitchFamily="34" charset="0"/>
                <a:cs typeface="Arial" panose="020B0604020202020204" pitchFamily="34" charset="0"/>
              </a:rPr>
              <a:t>Cliquez ici pour supprimer un projet </a:t>
            </a:r>
            <a:endParaRPr>
              <a:latin typeface="Arial" panose="020B0604020202020204" pitchFamily="34" charset="0"/>
              <a:cs typeface="Arial" panose="020B0604020202020204" pitchFamily="34" charset="0"/>
            </a:endParaRPr>
          </a:p>
        </p:txBody>
      </p:sp>
      <p:cxnSp>
        <p:nvCxnSpPr>
          <p:cNvPr id="341" name="Google Shape;341;p35"/>
          <p:cNvCxnSpPr>
            <a:stCxn id="340" idx="0"/>
          </p:cNvCxnSpPr>
          <p:nvPr/>
        </p:nvCxnSpPr>
        <p:spPr>
          <a:xfrm rot="10800000" flipH="1">
            <a:off x="7980600" y="2608100"/>
            <a:ext cx="337500" cy="1213200"/>
          </a:xfrm>
          <a:prstGeom prst="straightConnector1">
            <a:avLst/>
          </a:prstGeom>
          <a:noFill/>
          <a:ln w="9525" cap="flat" cmpd="sng">
            <a:solidFill>
              <a:srgbClr val="E1000F"/>
            </a:solidFill>
            <a:prstDash val="solid"/>
            <a:round/>
            <a:headEnd type="none" w="med" len="med"/>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2" name="Image 1">
            <a:extLst>
              <a:ext uri="{FF2B5EF4-FFF2-40B4-BE49-F238E27FC236}">
                <a16:creationId xmlns:a16="http://schemas.microsoft.com/office/drawing/2014/main" id="{B1F830FC-8338-405D-B501-9034DAAE3ABC}"/>
              </a:ext>
            </a:extLst>
          </p:cNvPr>
          <p:cNvPicPr>
            <a:picLocks noChangeAspect="1"/>
          </p:cNvPicPr>
          <p:nvPr/>
        </p:nvPicPr>
        <p:blipFill>
          <a:blip r:embed="rId3"/>
          <a:stretch>
            <a:fillRect/>
          </a:stretch>
        </p:blipFill>
        <p:spPr>
          <a:xfrm>
            <a:off x="636545" y="1472054"/>
            <a:ext cx="7524328" cy="3436398"/>
          </a:xfrm>
          <a:prstGeom prst="rect">
            <a:avLst/>
          </a:prstGeom>
        </p:spPr>
      </p:pic>
      <p:sp>
        <p:nvSpPr>
          <p:cNvPr id="348" name="Google Shape;348;p36"/>
          <p:cNvSpPr txBox="1">
            <a:spLocks noGrp="1"/>
          </p:cNvSpPr>
          <p:nvPr>
            <p:ph type="title"/>
          </p:nvPr>
        </p:nvSpPr>
        <p:spPr>
          <a:xfrm>
            <a:off x="17100" y="51469"/>
            <a:ext cx="9126900" cy="809319"/>
          </a:xfrm>
          <a:prstGeom prst="rect">
            <a:avLst/>
          </a:prstGeom>
        </p:spPr>
        <p:txBody>
          <a:bodyPr spcFirstLastPara="1" wrap="square" lIns="91425" tIns="91425" rIns="91425" bIns="91425" anchor="ctr" anchorCtr="0">
            <a:noAutofit/>
          </a:bodyPr>
          <a:lstStyle/>
          <a:p>
            <a:pPr>
              <a:spcBef>
                <a:spcPts val="0"/>
              </a:spcBef>
            </a:pPr>
            <a:r>
              <a:rPr lang="fr-FR" dirty="0"/>
              <a:t>ÉTAPE n°4 : Description des projets</a:t>
            </a:r>
            <a:br>
              <a:rPr lang="fr-FR" dirty="0"/>
            </a:br>
            <a:endParaRPr dirty="0"/>
          </a:p>
        </p:txBody>
      </p:sp>
      <p:sp>
        <p:nvSpPr>
          <p:cNvPr id="350" name="Google Shape;350;p36"/>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latin typeface="Arial" panose="020B0604020202020204" pitchFamily="34" charset="0"/>
                <a:cs typeface="Arial" panose="020B0604020202020204" pitchFamily="34" charset="0"/>
              </a:rPr>
              <a:pPr marL="0" lvl="0" indent="0" algn="r" rtl="0">
                <a:spcBef>
                  <a:spcPts val="0"/>
                </a:spcBef>
                <a:spcAft>
                  <a:spcPts val="0"/>
                </a:spcAft>
                <a:buClr>
                  <a:srgbClr val="000000"/>
                </a:buClr>
                <a:buSzPts val="1100"/>
                <a:buFont typeface="Arial"/>
                <a:buNone/>
              </a:pPr>
              <a:t>36</a:t>
            </a:fld>
            <a:endParaRPr b="1">
              <a:latin typeface="Arial" panose="020B0604020202020204" pitchFamily="34" charset="0"/>
              <a:cs typeface="Arial" panose="020B0604020202020204" pitchFamily="34" charset="0"/>
            </a:endParaRPr>
          </a:p>
        </p:txBody>
      </p:sp>
      <p:sp>
        <p:nvSpPr>
          <p:cNvPr id="351" name="Google Shape;351;p36"/>
          <p:cNvSpPr txBox="1"/>
          <p:nvPr/>
        </p:nvSpPr>
        <p:spPr>
          <a:xfrm>
            <a:off x="178122" y="699542"/>
            <a:ext cx="6167477" cy="74543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panose="020B0604020202020204" pitchFamily="34" charset="0"/>
                <a:cs typeface="Arial" panose="020B0604020202020204" pitchFamily="34" charset="0"/>
              </a:rPr>
              <a:t>Choisissez le </a:t>
            </a:r>
            <a:r>
              <a:rPr lang="en" b="1" dirty="0">
                <a:latin typeface="Arial" panose="020B0604020202020204" pitchFamily="34" charset="0"/>
                <a:cs typeface="Arial" panose="020B0604020202020204" pitchFamily="34" charset="0"/>
              </a:rPr>
              <a:t>type de projet </a:t>
            </a:r>
            <a:r>
              <a:rPr lang="en" dirty="0">
                <a:latin typeface="Arial" panose="020B0604020202020204" pitchFamily="34" charset="0"/>
                <a:cs typeface="Arial" panose="020B0604020202020204" pitchFamily="34" charset="0"/>
              </a:rPr>
              <a:t>correspondant dans le menu déroulant “Fonctionnement” ou “Nouveau(x) projet(s) innovant(s)”.</a:t>
            </a:r>
          </a:p>
          <a:p>
            <a:pPr marL="0" lvl="0" indent="0" algn="l" rtl="0">
              <a:spcBef>
                <a:spcPts val="0"/>
              </a:spcBef>
              <a:spcAft>
                <a:spcPts val="0"/>
              </a:spcAft>
              <a:buNone/>
            </a:pPr>
            <a:r>
              <a:rPr lang="en" dirty="0">
                <a:latin typeface="Arial" panose="020B0604020202020204" pitchFamily="34" charset="0"/>
                <a:cs typeface="Arial" panose="020B0604020202020204" pitchFamily="34" charset="0"/>
              </a:rPr>
              <a:t>Selon le choix effectué, les champs suivants seront à compléter ou non.</a:t>
            </a:r>
            <a:endParaRPr dirty="0">
              <a:latin typeface="Arial" panose="020B0604020202020204" pitchFamily="34" charset="0"/>
              <a:cs typeface="Arial" panose="020B0604020202020204" pitchFamily="34" charset="0"/>
            </a:endParaRPr>
          </a:p>
        </p:txBody>
      </p:sp>
      <p:cxnSp>
        <p:nvCxnSpPr>
          <p:cNvPr id="352" name="Google Shape;352;p36"/>
          <p:cNvCxnSpPr>
            <a:cxnSpLocks/>
            <a:stCxn id="351" idx="2"/>
          </p:cNvCxnSpPr>
          <p:nvPr/>
        </p:nvCxnSpPr>
        <p:spPr>
          <a:xfrm flipH="1">
            <a:off x="2202077" y="1444981"/>
            <a:ext cx="1059784" cy="3106317"/>
          </a:xfrm>
          <a:prstGeom prst="straightConnector1">
            <a:avLst/>
          </a:prstGeom>
          <a:noFill/>
          <a:ln w="9525" cap="flat" cmpd="sng">
            <a:solidFill>
              <a:srgbClr val="E1000F"/>
            </a:solidFill>
            <a:prstDash val="solid"/>
            <a:round/>
            <a:headEnd type="none" w="med" len="med"/>
            <a:tailEnd type="triangle" w="med" len="med"/>
          </a:ln>
        </p:spPr>
      </p:cxnSp>
      <p:sp>
        <p:nvSpPr>
          <p:cNvPr id="353" name="Google Shape;353;p36"/>
          <p:cNvSpPr txBox="1"/>
          <p:nvPr/>
        </p:nvSpPr>
        <p:spPr>
          <a:xfrm>
            <a:off x="6842530" y="831820"/>
            <a:ext cx="1872208" cy="444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latin typeface="Arial" panose="020B0604020202020204" pitchFamily="34" charset="0"/>
                <a:cs typeface="Arial" panose="020B0604020202020204" pitchFamily="34" charset="0"/>
              </a:rPr>
              <a:t>Saisir l’intitulé de l’action</a:t>
            </a:r>
            <a:endParaRPr dirty="0">
              <a:latin typeface="Arial" panose="020B0604020202020204" pitchFamily="34" charset="0"/>
              <a:cs typeface="Arial" panose="020B0604020202020204" pitchFamily="34" charset="0"/>
            </a:endParaRPr>
          </a:p>
        </p:txBody>
      </p:sp>
      <p:cxnSp>
        <p:nvCxnSpPr>
          <p:cNvPr id="354" name="Google Shape;354;p36"/>
          <p:cNvCxnSpPr>
            <a:cxnSpLocks/>
          </p:cNvCxnSpPr>
          <p:nvPr/>
        </p:nvCxnSpPr>
        <p:spPr>
          <a:xfrm flipH="1">
            <a:off x="3214738" y="1338100"/>
            <a:ext cx="3627792" cy="950257"/>
          </a:xfrm>
          <a:prstGeom prst="straightConnector1">
            <a:avLst/>
          </a:prstGeom>
          <a:noFill/>
          <a:ln w="9525" cap="flat" cmpd="sng">
            <a:solidFill>
              <a:srgbClr val="E1000F"/>
            </a:solidFill>
            <a:prstDash val="solid"/>
            <a:round/>
            <a:headEnd type="none" w="med" len="med"/>
            <a:tailEnd type="triangle" w="med" len="med"/>
          </a:ln>
        </p:spPr>
      </p:cxnSp>
      <p:sp>
        <p:nvSpPr>
          <p:cNvPr id="355" name="Google Shape;355;p36"/>
          <p:cNvSpPr txBox="1"/>
          <p:nvPr/>
        </p:nvSpPr>
        <p:spPr>
          <a:xfrm>
            <a:off x="2469878" y="3013260"/>
            <a:ext cx="5631876" cy="353986"/>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Indiquez les objectifs de l’action et les besoins auxquels ils répondent</a:t>
            </a:r>
            <a:endParaRPr sz="1200" dirty="0">
              <a:latin typeface="Arial" panose="020B0604020202020204" pitchFamily="34" charset="0"/>
              <a:cs typeface="Arial" panose="020B0604020202020204" pitchFamily="34" charset="0"/>
            </a:endParaRPr>
          </a:p>
        </p:txBody>
      </p:sp>
      <p:sp>
        <p:nvSpPr>
          <p:cNvPr id="357" name="Google Shape;357;p36"/>
          <p:cNvSpPr txBox="1"/>
          <p:nvPr/>
        </p:nvSpPr>
        <p:spPr>
          <a:xfrm>
            <a:off x="2469878" y="3844558"/>
            <a:ext cx="4910400" cy="353986"/>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Détaillez le projet d’action ainsi que ses modalités de diffusion</a:t>
            </a:r>
            <a:endParaRPr sz="1200" dirty="0">
              <a:latin typeface="Arial" panose="020B0604020202020204" pitchFamily="34" charset="0"/>
              <a:cs typeface="Arial" panose="020B0604020202020204" pitchFamily="34" charset="0"/>
            </a:endParaRPr>
          </a:p>
        </p:txBody>
      </p:sp>
      <p:sp>
        <p:nvSpPr>
          <p:cNvPr id="359" name="Google Shape;359;p36"/>
          <p:cNvSpPr txBox="1"/>
          <p:nvPr/>
        </p:nvSpPr>
        <p:spPr>
          <a:xfrm>
            <a:off x="4620361" y="1922293"/>
            <a:ext cx="4094377" cy="7356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200" dirty="0">
                <a:latin typeface="Arial" panose="020B0604020202020204" pitchFamily="34" charset="0"/>
                <a:cs typeface="Arial" panose="020B0604020202020204" pitchFamily="34" charset="0"/>
              </a:rPr>
              <a:t> </a:t>
            </a:r>
            <a:r>
              <a:rPr lang="en" sz="1200" dirty="0">
                <a:latin typeface="Arial" panose="020B0604020202020204" pitchFamily="34" charset="0"/>
                <a:cs typeface="Arial" panose="020B0604020202020204" pitchFamily="34" charset="0"/>
              </a:rPr>
              <a:t>Indiquez la période de réalisation </a:t>
            </a:r>
            <a:r>
              <a:rPr lang="fr-FR" sz="1200" dirty="0">
                <a:latin typeface="Arial" panose="020B0604020202020204" pitchFamily="34" charset="0"/>
                <a:cs typeface="Arial" panose="020B0604020202020204" pitchFamily="34" charset="0"/>
              </a:rPr>
              <a:t>sur l’année </a:t>
            </a:r>
          </a:p>
          <a:p>
            <a:pPr marL="0" lvl="0" indent="0" algn="l" rtl="0">
              <a:spcBef>
                <a:spcPts val="0"/>
              </a:spcBef>
              <a:spcAft>
                <a:spcPts val="0"/>
              </a:spcAft>
              <a:buNone/>
            </a:pPr>
            <a:r>
              <a:rPr lang="fr-FR" sz="1200" dirty="0">
                <a:latin typeface="Arial" panose="020B0604020202020204" pitchFamily="34" charset="0"/>
                <a:cs typeface="Arial" panose="020B0604020202020204" pitchFamily="34" charset="0"/>
              </a:rPr>
              <a:t>(ou </a:t>
            </a:r>
            <a:r>
              <a:rPr lang="fr-FR" sz="1200" dirty="0" smtClean="0">
                <a:latin typeface="Arial" panose="020B0604020202020204" pitchFamily="34" charset="0"/>
                <a:cs typeface="Arial" panose="020B0604020202020204" pitchFamily="34" charset="0"/>
              </a:rPr>
              <a:t>sur les 3 ans pour </a:t>
            </a:r>
            <a:r>
              <a:rPr lang="fr-FR" sz="1200" dirty="0">
                <a:latin typeface="Arial" panose="020B0604020202020204" pitchFamily="34" charset="0"/>
                <a:cs typeface="Arial" panose="020B0604020202020204" pitchFamily="34" charset="0"/>
              </a:rPr>
              <a:t>du pluriannuel FDVA1- Formation)</a:t>
            </a:r>
            <a:endParaRPr sz="1200" dirty="0">
              <a:latin typeface="Arial" panose="020B0604020202020204" pitchFamily="34" charset="0"/>
              <a:cs typeface="Arial" panose="020B0604020202020204" pitchFamily="34" charset="0"/>
            </a:endParaRPr>
          </a:p>
        </p:txBody>
      </p:sp>
      <p:cxnSp>
        <p:nvCxnSpPr>
          <p:cNvPr id="360" name="Google Shape;360;p36"/>
          <p:cNvCxnSpPr>
            <a:cxnSpLocks/>
          </p:cNvCxnSpPr>
          <p:nvPr/>
        </p:nvCxnSpPr>
        <p:spPr>
          <a:xfrm flipH="1">
            <a:off x="4073074" y="2480345"/>
            <a:ext cx="498926" cy="175987"/>
          </a:xfrm>
          <a:prstGeom prst="straightConnector1">
            <a:avLst/>
          </a:prstGeom>
          <a:noFill/>
          <a:ln w="9525" cap="flat" cmpd="sng">
            <a:solidFill>
              <a:srgbClr val="E1000F"/>
            </a:solidFill>
            <a:prstDash val="solid"/>
            <a:round/>
            <a:headEnd type="none" w="med" len="med"/>
            <a:tailEnd type="triangle" w="med" len="med"/>
          </a:ln>
        </p:spPr>
      </p:cxnSp>
      <p:cxnSp>
        <p:nvCxnSpPr>
          <p:cNvPr id="361" name="Google Shape;361;p36"/>
          <p:cNvCxnSpPr>
            <a:cxnSpLocks/>
            <a:endCxn id="359" idx="2"/>
          </p:cNvCxnSpPr>
          <p:nvPr/>
        </p:nvCxnSpPr>
        <p:spPr>
          <a:xfrm>
            <a:off x="5652120" y="2480345"/>
            <a:ext cx="1015430" cy="177580"/>
          </a:xfrm>
          <a:prstGeom prst="straightConnector1">
            <a:avLst/>
          </a:prstGeom>
          <a:noFill/>
          <a:ln w="9525" cap="flat" cmpd="sng">
            <a:solidFill>
              <a:srgbClr val="E1000F"/>
            </a:solidFill>
            <a:prstDash val="solid"/>
            <a:round/>
            <a:headEnd type="none" w="med" len="med"/>
            <a:tailEnd type="triangle" w="med" len="med"/>
          </a:ln>
        </p:spPr>
      </p:cxnSp>
      <p:cxnSp>
        <p:nvCxnSpPr>
          <p:cNvPr id="17" name="Google Shape;354;p36">
            <a:extLst>
              <a:ext uri="{FF2B5EF4-FFF2-40B4-BE49-F238E27FC236}">
                <a16:creationId xmlns:a16="http://schemas.microsoft.com/office/drawing/2014/main" id="{24F929FD-9D18-43CF-8D22-3AD6251C6993}"/>
              </a:ext>
            </a:extLst>
          </p:cNvPr>
          <p:cNvCxnSpPr>
            <a:cxnSpLocks/>
          </p:cNvCxnSpPr>
          <p:nvPr/>
        </p:nvCxnSpPr>
        <p:spPr>
          <a:xfrm flipV="1">
            <a:off x="1390864" y="2480345"/>
            <a:ext cx="658255" cy="465307"/>
          </a:xfrm>
          <a:prstGeom prst="straightConnector1">
            <a:avLst/>
          </a:prstGeom>
          <a:noFill/>
          <a:ln w="9525" cap="flat" cmpd="sng">
            <a:solidFill>
              <a:srgbClr val="E1000F"/>
            </a:solidFill>
            <a:prstDash val="solid"/>
            <a:round/>
            <a:headEnd type="none" w="med" len="med"/>
            <a:tailEnd type="triangle" w="med" len="med"/>
          </a:ln>
        </p:spPr>
      </p:cxnSp>
      <p:sp>
        <p:nvSpPr>
          <p:cNvPr id="20" name="Google Shape;353;p36">
            <a:extLst>
              <a:ext uri="{FF2B5EF4-FFF2-40B4-BE49-F238E27FC236}">
                <a16:creationId xmlns:a16="http://schemas.microsoft.com/office/drawing/2014/main" id="{7D8B2BD2-03A3-4506-A7FC-81F5FE27D769}"/>
              </a:ext>
            </a:extLst>
          </p:cNvPr>
          <p:cNvSpPr txBox="1"/>
          <p:nvPr/>
        </p:nvSpPr>
        <p:spPr>
          <a:xfrm>
            <a:off x="811633" y="2972725"/>
            <a:ext cx="1237486" cy="904971"/>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050" b="1" i="1" dirty="0">
                <a:solidFill>
                  <a:srgbClr val="5770BE"/>
                </a:solidFill>
                <a:latin typeface="Arial" panose="020B0604020202020204" pitchFamily="34" charset="0"/>
                <a:cs typeface="Arial" panose="020B0604020202020204" pitchFamily="34" charset="0"/>
              </a:rPr>
              <a:t>Annuel  OU pluriannuel UNIQUEMENT pour une demande de subvention sur le dispositif « FORMATION »</a:t>
            </a:r>
            <a:endParaRPr sz="1050" b="1" i="1" dirty="0">
              <a:solidFill>
                <a:srgbClr val="5770BE"/>
              </a:solidFill>
              <a:latin typeface="Arial" panose="020B0604020202020204" pitchFamily="34" charset="0"/>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7"/>
          <p:cNvSpPr txBox="1">
            <a:spLocks noGrp="1"/>
          </p:cNvSpPr>
          <p:nvPr>
            <p:ph type="title"/>
          </p:nvPr>
        </p:nvSpPr>
        <p:spPr>
          <a:xfrm>
            <a:off x="0" y="51470"/>
            <a:ext cx="9144000" cy="864096"/>
          </a:xfrm>
          <a:prstGeom prst="rect">
            <a:avLst/>
          </a:prstGeom>
        </p:spPr>
        <p:txBody>
          <a:bodyPr spcFirstLastPara="1" wrap="square" lIns="91425" tIns="91425" rIns="91425" bIns="91425" anchor="ctr" anchorCtr="0">
            <a:noAutofit/>
          </a:bodyPr>
          <a:lstStyle/>
          <a:p>
            <a:pPr>
              <a:spcBef>
                <a:spcPts val="0"/>
              </a:spcBef>
            </a:pPr>
            <a:r>
              <a:rPr lang="fr-FR" dirty="0"/>
              <a:t>ÉTAPE n°4 : Description des projets</a:t>
            </a:r>
            <a:endParaRPr dirty="0"/>
          </a:p>
        </p:txBody>
      </p:sp>
      <p:sp>
        <p:nvSpPr>
          <p:cNvPr id="370" name="Google Shape;370;p37"/>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37</a:t>
            </a:fld>
            <a:endParaRPr b="1"/>
          </a:p>
        </p:txBody>
      </p:sp>
      <p:pic>
        <p:nvPicPr>
          <p:cNvPr id="368" name="Google Shape;368;p37"/>
          <p:cNvPicPr preferRelativeResize="0"/>
          <p:nvPr/>
        </p:nvPicPr>
        <p:blipFill>
          <a:blip r:embed="rId3">
            <a:alphaModFix/>
          </a:blip>
          <a:stretch>
            <a:fillRect/>
          </a:stretch>
        </p:blipFill>
        <p:spPr>
          <a:xfrm>
            <a:off x="0" y="1332225"/>
            <a:ext cx="9144002" cy="1719173"/>
          </a:xfrm>
          <a:prstGeom prst="rect">
            <a:avLst/>
          </a:prstGeom>
          <a:noFill/>
          <a:ln>
            <a:noFill/>
          </a:ln>
        </p:spPr>
      </p:pic>
      <p:sp>
        <p:nvSpPr>
          <p:cNvPr id="369" name="Google Shape;369;p37"/>
          <p:cNvSpPr txBox="1"/>
          <p:nvPr/>
        </p:nvSpPr>
        <p:spPr>
          <a:xfrm>
            <a:off x="340200" y="3331831"/>
            <a:ext cx="8463600" cy="115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Indiquez ici quel sera le public bénéficiaire de l’action.</a:t>
            </a:r>
            <a:endParaRPr dirty="0">
              <a:latin typeface="Arial" panose="020B0604020202020204" pitchFamily="34" charset="0"/>
              <a:cs typeface="Arial" panose="020B0604020202020204" pitchFamily="34" charset="0"/>
            </a:endParaRPr>
          </a:p>
          <a:p>
            <a:pPr marL="0" lvl="0" indent="0" algn="ctr" rtl="0">
              <a:spcBef>
                <a:spcPts val="0"/>
              </a:spcBef>
              <a:spcAft>
                <a:spcPts val="0"/>
              </a:spcAft>
              <a:buNone/>
            </a:pPr>
            <a:endParaRPr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Si les choix proposés dans les menus déroulants ne vous semblent pas correspondre pleinement à ce que vous souhaitez exprimer, utilisez le champ “commentaire” pour compléter.</a:t>
            </a:r>
            <a:endParaRPr dirty="0">
              <a:latin typeface="Arial" panose="020B0604020202020204" pitchFamily="34" charset="0"/>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8"/>
          <p:cNvSpPr txBox="1">
            <a:spLocks noGrp="1"/>
          </p:cNvSpPr>
          <p:nvPr>
            <p:ph type="title"/>
          </p:nvPr>
        </p:nvSpPr>
        <p:spPr>
          <a:xfrm>
            <a:off x="0" y="51470"/>
            <a:ext cx="9130724" cy="864096"/>
          </a:xfrm>
          <a:prstGeom prst="rect">
            <a:avLst/>
          </a:prstGeom>
        </p:spPr>
        <p:txBody>
          <a:bodyPr spcFirstLastPara="1" wrap="square" lIns="91425" tIns="91425" rIns="91425" bIns="91425" anchor="ctr" anchorCtr="0">
            <a:noAutofit/>
          </a:bodyPr>
          <a:lstStyle/>
          <a:p>
            <a:pPr>
              <a:spcBef>
                <a:spcPts val="0"/>
              </a:spcBef>
            </a:pPr>
            <a:r>
              <a:rPr lang="fr-FR" dirty="0"/>
              <a:t>ÉTAPE n°4 : Description des projets</a:t>
            </a:r>
            <a:br>
              <a:rPr lang="fr-FR" dirty="0"/>
            </a:br>
            <a:endParaRPr dirty="0"/>
          </a:p>
        </p:txBody>
      </p:sp>
      <p:sp>
        <p:nvSpPr>
          <p:cNvPr id="379" name="Google Shape;379;p3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38</a:t>
            </a:fld>
            <a:endParaRPr b="1"/>
          </a:p>
        </p:txBody>
      </p:sp>
      <p:sp>
        <p:nvSpPr>
          <p:cNvPr id="377" name="Google Shape;377;p38"/>
          <p:cNvSpPr txBox="1"/>
          <p:nvPr/>
        </p:nvSpPr>
        <p:spPr>
          <a:xfrm>
            <a:off x="340200" y="2859782"/>
            <a:ext cx="8463600" cy="115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Indiquez ici quel sera le territoire bénéficiaire de l’action : c’est à dire </a:t>
            </a:r>
            <a:r>
              <a:rPr lang="en" b="1" dirty="0">
                <a:latin typeface="Arial" panose="020B0604020202020204" pitchFamily="34" charset="0"/>
                <a:cs typeface="Arial" panose="020B0604020202020204" pitchFamily="34" charset="0"/>
              </a:rPr>
              <a:t>la zone d’impact </a:t>
            </a:r>
            <a:r>
              <a:rPr lang="fr-FR" b="1" dirty="0">
                <a:latin typeface="Arial" panose="020B0604020202020204" pitchFamily="34" charset="0"/>
                <a:cs typeface="Arial" panose="020B0604020202020204" pitchFamily="34" charset="0"/>
              </a:rPr>
              <a:t>avérée </a:t>
            </a:r>
            <a:r>
              <a:rPr lang="en" dirty="0">
                <a:latin typeface="Arial" panose="020B0604020202020204" pitchFamily="34" charset="0"/>
                <a:cs typeface="Arial" panose="020B0604020202020204" pitchFamily="34" charset="0"/>
              </a:rPr>
              <a:t>de votre action : commune, communauté de communes, département, région, etc... </a:t>
            </a:r>
          </a:p>
          <a:p>
            <a:pPr marL="0" lvl="0" indent="0" algn="ctr" rtl="0">
              <a:spcBef>
                <a:spcPts val="0"/>
              </a:spcBef>
              <a:spcAft>
                <a:spcPts val="0"/>
              </a:spcAft>
              <a:buNone/>
            </a:pPr>
            <a:endParaRPr lang="en"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fr-FR" dirty="0">
                <a:latin typeface="Arial" panose="020B0604020202020204" pitchFamily="34" charset="0"/>
                <a:cs typeface="Arial" panose="020B0604020202020204" pitchFamily="34" charset="0"/>
              </a:rPr>
              <a:t>Ces informations seront particulièrement utiles pour vérifier si votre demande relève du niveau régional ou du niveau départemental et en apprécier l’impact et le rayonnement prévisionnels.</a:t>
            </a:r>
            <a:endParaRPr dirty="0">
              <a:latin typeface="Arial" panose="020B0604020202020204" pitchFamily="34" charset="0"/>
              <a:cs typeface="Arial" panose="020B0604020202020204" pitchFamily="34" charset="0"/>
            </a:endParaRPr>
          </a:p>
        </p:txBody>
      </p:sp>
      <p:pic>
        <p:nvPicPr>
          <p:cNvPr id="378" name="Google Shape;378;p38"/>
          <p:cNvPicPr preferRelativeResize="0"/>
          <p:nvPr/>
        </p:nvPicPr>
        <p:blipFill>
          <a:blip r:embed="rId3">
            <a:alphaModFix/>
          </a:blip>
          <a:stretch>
            <a:fillRect/>
          </a:stretch>
        </p:blipFill>
        <p:spPr>
          <a:xfrm>
            <a:off x="0" y="1364198"/>
            <a:ext cx="9130725" cy="12197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0" y="51470"/>
            <a:ext cx="9144000" cy="719969"/>
          </a:xfrm>
          <a:prstGeom prst="rect">
            <a:avLst/>
          </a:prstGeom>
        </p:spPr>
        <p:txBody>
          <a:bodyPr spcFirstLastPara="1" wrap="square" lIns="91425" tIns="91425" rIns="91425" bIns="91425" anchor="ctr" anchorCtr="0">
            <a:noAutofit/>
          </a:bodyPr>
          <a:lstStyle/>
          <a:p>
            <a:pPr>
              <a:spcBef>
                <a:spcPts val="0"/>
              </a:spcBef>
            </a:pPr>
            <a:r>
              <a:rPr lang="fr-FR" dirty="0"/>
              <a:t>ÉTAPE n°4 : Description des projets</a:t>
            </a:r>
            <a:endParaRPr dirty="0"/>
          </a:p>
        </p:txBody>
      </p:sp>
      <p:sp>
        <p:nvSpPr>
          <p:cNvPr id="388" name="Google Shape;388;p39"/>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39</a:t>
            </a:fld>
            <a:endParaRPr b="1"/>
          </a:p>
        </p:txBody>
      </p:sp>
      <p:sp>
        <p:nvSpPr>
          <p:cNvPr id="385" name="Google Shape;385;p39"/>
          <p:cNvSpPr txBox="1"/>
          <p:nvPr/>
        </p:nvSpPr>
        <p:spPr>
          <a:xfrm>
            <a:off x="0" y="4036514"/>
            <a:ext cx="9144000" cy="10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Indiquez ici quels seront les moyens humains et matériels mobilisés pour votre action ou projet</a:t>
            </a:r>
          </a:p>
          <a:p>
            <a:pPr marL="0" lvl="0" indent="0" algn="ctr" rtl="0">
              <a:spcBef>
                <a:spcPts val="0"/>
              </a:spcBef>
              <a:spcAft>
                <a:spcPts val="0"/>
              </a:spcAft>
              <a:buNone/>
            </a:pPr>
            <a:r>
              <a:rPr lang="en" b="1" dirty="0">
                <a:solidFill>
                  <a:srgbClr val="FF0000"/>
                </a:solidFill>
                <a:latin typeface="Arial" panose="020B0604020202020204" pitchFamily="34" charset="0"/>
                <a:cs typeface="Arial" panose="020B0604020202020204" pitchFamily="34" charset="0"/>
              </a:rPr>
              <a:t>ATTENTION</a:t>
            </a:r>
            <a:endParaRPr b="1" dirty="0">
              <a:solidFill>
                <a:srgbClr val="FF0000"/>
              </a:solidFill>
              <a:latin typeface="Arial" panose="020B0604020202020204" pitchFamily="34" charset="0"/>
              <a:cs typeface="Arial" panose="020B0604020202020204" pitchFamily="34" charset="0"/>
            </a:endParaRPr>
          </a:p>
          <a:p>
            <a:pPr lvl="0" algn="ctr"/>
            <a:r>
              <a:rPr lang="en" dirty="0">
                <a:latin typeface="Arial" panose="020B0604020202020204" pitchFamily="34" charset="0"/>
                <a:cs typeface="Arial" panose="020B0604020202020204" pitchFamily="34" charset="0"/>
              </a:rPr>
              <a:t>Un volontaire (service civique, volontariat associatif, corps européen de solidarité, etc.) n’est pas un </a:t>
            </a:r>
            <a:r>
              <a:rPr lang="en" dirty="0" smtClean="0">
                <a:latin typeface="Arial" panose="020B0604020202020204" pitchFamily="34" charset="0"/>
                <a:cs typeface="Arial" panose="020B0604020202020204" pitchFamily="34" charset="0"/>
              </a:rPr>
              <a:t>bénévole</a:t>
            </a:r>
            <a:endParaRPr dirty="0">
              <a:latin typeface="+mn-lt"/>
            </a:endParaRPr>
          </a:p>
        </p:txBody>
      </p:sp>
      <p:pic>
        <p:nvPicPr>
          <p:cNvPr id="386" name="Google Shape;386;p39"/>
          <p:cNvPicPr preferRelativeResize="0"/>
          <p:nvPr/>
        </p:nvPicPr>
        <p:blipFill>
          <a:blip r:embed="rId3">
            <a:alphaModFix/>
          </a:blip>
          <a:stretch>
            <a:fillRect/>
          </a:stretch>
        </p:blipFill>
        <p:spPr>
          <a:xfrm>
            <a:off x="152400" y="771450"/>
            <a:ext cx="8772450" cy="32650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txBox="1">
            <a:spLocks noGrp="1"/>
          </p:cNvSpPr>
          <p:nvPr>
            <p:ph type="title"/>
          </p:nvPr>
        </p:nvSpPr>
        <p:spPr>
          <a:xfrm>
            <a:off x="457200" y="51470"/>
            <a:ext cx="8229600" cy="69145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fr-FR" dirty="0"/>
              <a:t>Se connecter</a:t>
            </a:r>
            <a:endParaRPr dirty="0"/>
          </a:p>
        </p:txBody>
      </p:sp>
      <p:sp>
        <p:nvSpPr>
          <p:cNvPr id="92" name="Google Shape;92;p16"/>
          <p:cNvSpPr txBox="1">
            <a:spLocks noGrp="1"/>
          </p:cNvSpPr>
          <p:nvPr>
            <p:ph idx="1"/>
          </p:nvPr>
        </p:nvSpPr>
        <p:spPr>
          <a:xfrm>
            <a:off x="457200" y="915566"/>
            <a:ext cx="8229600" cy="367905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latin typeface="Arial" panose="020B0604020202020204" pitchFamily="34" charset="0"/>
                <a:cs typeface="Arial" panose="020B0604020202020204" pitchFamily="34" charset="0"/>
              </a:rPr>
              <a:t>Pour créer un compte, rendez-vous à l’adresse suivante : </a:t>
            </a:r>
            <a:r>
              <a:rPr lang="en" sz="1400" u="sng" dirty="0">
                <a:solidFill>
                  <a:schemeClr val="hlink"/>
                </a:solidFill>
                <a:latin typeface="Arial" panose="020B0604020202020204" pitchFamily="34" charset="0"/>
                <a:cs typeface="Arial" panose="020B0604020202020204" pitchFamily="34" charset="0"/>
                <a:hlinkClick r:id="rId3"/>
              </a:rPr>
              <a:t>https://lecompteasso.associations.gouv.fr/login</a:t>
            </a:r>
            <a:endParaRPr sz="1400" dirty="0">
              <a:latin typeface="Arial" panose="020B0604020202020204" pitchFamily="34" charset="0"/>
              <a:cs typeface="Arial" panose="020B0604020202020204" pitchFamily="34" charset="0"/>
            </a:endParaRPr>
          </a:p>
          <a:p>
            <a:pPr marL="0" lvl="0" indent="0" algn="l" rtl="0">
              <a:spcBef>
                <a:spcPts val="1600"/>
              </a:spcBef>
              <a:spcAft>
                <a:spcPts val="1600"/>
              </a:spcAft>
              <a:buNone/>
            </a:pPr>
            <a:endParaRPr sz="2400" dirty="0"/>
          </a:p>
        </p:txBody>
      </p:sp>
      <p:sp>
        <p:nvSpPr>
          <p:cNvPr id="103" name="Google Shape;103;p16"/>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4</a:t>
            </a:fld>
            <a:endParaRPr b="1"/>
          </a:p>
        </p:txBody>
      </p:sp>
      <p:sp>
        <p:nvSpPr>
          <p:cNvPr id="95" name="Google Shape;95;p16"/>
          <p:cNvSpPr txBox="1"/>
          <p:nvPr/>
        </p:nvSpPr>
        <p:spPr>
          <a:xfrm>
            <a:off x="6385775" y="1816175"/>
            <a:ext cx="2491800" cy="1002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1) Si vous possédez déjà un compte, renseignez vos identifiants et cliquez sur le bouton “connexion”</a:t>
            </a:r>
            <a:endParaRPr sz="1200" dirty="0">
              <a:latin typeface="Arial" panose="020B0604020202020204" pitchFamily="34" charset="0"/>
              <a:cs typeface="Arial" panose="020B0604020202020204" pitchFamily="34" charset="0"/>
            </a:endParaRPr>
          </a:p>
        </p:txBody>
      </p:sp>
      <p:sp>
        <p:nvSpPr>
          <p:cNvPr id="99" name="Google Shape;99;p16"/>
          <p:cNvSpPr txBox="1"/>
          <p:nvPr/>
        </p:nvSpPr>
        <p:spPr>
          <a:xfrm>
            <a:off x="6385775" y="2975513"/>
            <a:ext cx="2491800" cy="113056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2) Si vous avez oublié votre mot de passe, cliquez sur ce bouton puis renseignez votre email dans la page suivante. Enfin, suivez la procédure indiquée</a:t>
            </a:r>
            <a:endParaRPr sz="1200" dirty="0">
              <a:latin typeface="Arial" panose="020B0604020202020204" pitchFamily="34" charset="0"/>
              <a:cs typeface="Arial" panose="020B0604020202020204" pitchFamily="34" charset="0"/>
            </a:endParaRPr>
          </a:p>
        </p:txBody>
      </p:sp>
      <p:sp>
        <p:nvSpPr>
          <p:cNvPr id="101" name="Google Shape;101;p16"/>
          <p:cNvSpPr txBox="1"/>
          <p:nvPr/>
        </p:nvSpPr>
        <p:spPr>
          <a:xfrm>
            <a:off x="6388633" y="4265594"/>
            <a:ext cx="2491800" cy="837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3) Si vous n’avez pas de compte, cliquez ici (voir diapo suivante)</a:t>
            </a:r>
            <a:endParaRPr sz="12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74897C64-B117-44E3-94D5-C12618F67722}"/>
              </a:ext>
            </a:extLst>
          </p:cNvPr>
          <p:cNvPicPr>
            <a:picLocks noChangeAspect="1"/>
          </p:cNvPicPr>
          <p:nvPr/>
        </p:nvPicPr>
        <p:blipFill>
          <a:blip r:embed="rId4"/>
          <a:stretch>
            <a:fillRect/>
          </a:stretch>
        </p:blipFill>
        <p:spPr>
          <a:xfrm>
            <a:off x="266425" y="1712967"/>
            <a:ext cx="5497450" cy="2321800"/>
          </a:xfrm>
          <a:prstGeom prst="rect">
            <a:avLst/>
          </a:prstGeom>
        </p:spPr>
      </p:pic>
      <p:cxnSp>
        <p:nvCxnSpPr>
          <p:cNvPr id="16" name="Google Shape;96;p16">
            <a:extLst>
              <a:ext uri="{FF2B5EF4-FFF2-40B4-BE49-F238E27FC236}">
                <a16:creationId xmlns:a16="http://schemas.microsoft.com/office/drawing/2014/main" id="{8B5D0EA1-4F2E-454C-8403-D1497BE7CD23}"/>
              </a:ext>
            </a:extLst>
          </p:cNvPr>
          <p:cNvCxnSpPr>
            <a:cxnSpLocks/>
            <a:stCxn id="95" idx="1"/>
          </p:cNvCxnSpPr>
          <p:nvPr/>
        </p:nvCxnSpPr>
        <p:spPr>
          <a:xfrm flipH="1">
            <a:off x="3893975" y="2317475"/>
            <a:ext cx="2491800" cy="70651"/>
          </a:xfrm>
          <a:prstGeom prst="straightConnector1">
            <a:avLst/>
          </a:prstGeom>
          <a:noFill/>
          <a:ln w="9525" cap="flat" cmpd="sng">
            <a:solidFill>
              <a:srgbClr val="E1000F"/>
            </a:solidFill>
            <a:prstDash val="solid"/>
            <a:round/>
            <a:headEnd type="none" w="med" len="med"/>
            <a:tailEnd type="triangle" w="med" len="med"/>
          </a:ln>
        </p:spPr>
      </p:cxnSp>
      <p:cxnSp>
        <p:nvCxnSpPr>
          <p:cNvPr id="17" name="Google Shape;96;p16">
            <a:extLst>
              <a:ext uri="{FF2B5EF4-FFF2-40B4-BE49-F238E27FC236}">
                <a16:creationId xmlns:a16="http://schemas.microsoft.com/office/drawing/2014/main" id="{2EB7BA28-369B-4732-B4DF-45A854527168}"/>
              </a:ext>
            </a:extLst>
          </p:cNvPr>
          <p:cNvCxnSpPr>
            <a:cxnSpLocks/>
            <a:stCxn id="95" idx="1"/>
          </p:cNvCxnSpPr>
          <p:nvPr/>
        </p:nvCxnSpPr>
        <p:spPr>
          <a:xfrm flipH="1">
            <a:off x="4211960" y="2317475"/>
            <a:ext cx="2173815" cy="386694"/>
          </a:xfrm>
          <a:prstGeom prst="straightConnector1">
            <a:avLst/>
          </a:prstGeom>
          <a:noFill/>
          <a:ln w="9525" cap="flat" cmpd="sng">
            <a:solidFill>
              <a:srgbClr val="E1000F"/>
            </a:solidFill>
            <a:prstDash val="solid"/>
            <a:round/>
            <a:headEnd type="none" w="med" len="med"/>
            <a:tailEnd type="triangle" w="med" len="med"/>
          </a:ln>
        </p:spPr>
      </p:cxnSp>
      <p:cxnSp>
        <p:nvCxnSpPr>
          <p:cNvPr id="22" name="Google Shape;96;p16">
            <a:extLst>
              <a:ext uri="{FF2B5EF4-FFF2-40B4-BE49-F238E27FC236}">
                <a16:creationId xmlns:a16="http://schemas.microsoft.com/office/drawing/2014/main" id="{A24A02DD-E884-4F9A-B17F-8381A991D3FD}"/>
              </a:ext>
            </a:extLst>
          </p:cNvPr>
          <p:cNvCxnSpPr>
            <a:cxnSpLocks/>
            <a:stCxn id="101" idx="1"/>
            <a:endCxn id="3" idx="2"/>
          </p:cNvCxnSpPr>
          <p:nvPr/>
        </p:nvCxnSpPr>
        <p:spPr>
          <a:xfrm flipH="1" flipV="1">
            <a:off x="3015150" y="4034767"/>
            <a:ext cx="3373483" cy="649327"/>
          </a:xfrm>
          <a:prstGeom prst="straightConnector1">
            <a:avLst/>
          </a:prstGeom>
          <a:noFill/>
          <a:ln w="9525" cap="flat" cmpd="sng">
            <a:solidFill>
              <a:srgbClr val="E1000F"/>
            </a:solidFill>
            <a:prstDash val="solid"/>
            <a:round/>
            <a:headEnd type="none" w="med" len="med"/>
            <a:tailEnd type="triangle" w="med" len="med"/>
          </a:ln>
        </p:spPr>
      </p:cxnSp>
      <p:cxnSp>
        <p:nvCxnSpPr>
          <p:cNvPr id="25" name="Google Shape;96;p16">
            <a:extLst>
              <a:ext uri="{FF2B5EF4-FFF2-40B4-BE49-F238E27FC236}">
                <a16:creationId xmlns:a16="http://schemas.microsoft.com/office/drawing/2014/main" id="{3CCD6B8F-675D-435E-BCE5-72343A894FBB}"/>
              </a:ext>
            </a:extLst>
          </p:cNvPr>
          <p:cNvCxnSpPr>
            <a:cxnSpLocks/>
            <a:stCxn id="99" idx="1"/>
          </p:cNvCxnSpPr>
          <p:nvPr/>
        </p:nvCxnSpPr>
        <p:spPr>
          <a:xfrm flipH="1" flipV="1">
            <a:off x="2402287" y="3084224"/>
            <a:ext cx="3983488" cy="456572"/>
          </a:xfrm>
          <a:prstGeom prst="straightConnector1">
            <a:avLst/>
          </a:prstGeom>
          <a:noFill/>
          <a:ln w="9525" cap="flat" cmpd="sng">
            <a:solidFill>
              <a:srgbClr val="E1000F"/>
            </a:solidFill>
            <a:prstDash val="solid"/>
            <a:round/>
            <a:headEnd type="none" w="med" len="med"/>
            <a:tailEnd type="triangle" w="med" len="med"/>
          </a:ln>
        </p:spPr>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0"/>
          <p:cNvSpPr txBox="1">
            <a:spLocks noGrp="1"/>
          </p:cNvSpPr>
          <p:nvPr>
            <p:ph type="title"/>
          </p:nvPr>
        </p:nvSpPr>
        <p:spPr>
          <a:xfrm>
            <a:off x="35496" y="51470"/>
            <a:ext cx="9108504" cy="720080"/>
          </a:xfrm>
          <a:prstGeom prst="rect">
            <a:avLst/>
          </a:prstGeom>
        </p:spPr>
        <p:txBody>
          <a:bodyPr spcFirstLastPara="1" wrap="square" lIns="91425" tIns="91425" rIns="91425" bIns="91425" anchor="ctr" anchorCtr="0">
            <a:noAutofit/>
          </a:bodyPr>
          <a:lstStyle/>
          <a:p>
            <a:pPr>
              <a:spcBef>
                <a:spcPts val="0"/>
              </a:spcBef>
            </a:pPr>
            <a:r>
              <a:rPr lang="fr-FR" dirty="0"/>
              <a:t>ÉTAPE n°4 : Description des projets</a:t>
            </a:r>
            <a:endParaRPr dirty="0"/>
          </a:p>
        </p:txBody>
      </p:sp>
      <p:sp>
        <p:nvSpPr>
          <p:cNvPr id="396" name="Google Shape;396;p4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40</a:t>
            </a:fld>
            <a:endParaRPr b="1"/>
          </a:p>
        </p:txBody>
      </p:sp>
      <p:pic>
        <p:nvPicPr>
          <p:cNvPr id="395" name="Google Shape;395;p40"/>
          <p:cNvPicPr preferRelativeResize="0"/>
          <p:nvPr/>
        </p:nvPicPr>
        <p:blipFill rotWithShape="1">
          <a:blip r:embed="rId3">
            <a:alphaModFix/>
          </a:blip>
          <a:srcRect t="4426" b="19726"/>
          <a:stretch/>
        </p:blipFill>
        <p:spPr>
          <a:xfrm>
            <a:off x="611560" y="806824"/>
            <a:ext cx="7385199" cy="396044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41"/>
          <p:cNvSpPr txBox="1">
            <a:spLocks noGrp="1"/>
          </p:cNvSpPr>
          <p:nvPr>
            <p:ph type="title"/>
          </p:nvPr>
        </p:nvSpPr>
        <p:spPr>
          <a:xfrm>
            <a:off x="0" y="51470"/>
            <a:ext cx="9108504" cy="825914"/>
          </a:xfrm>
          <a:prstGeom prst="rect">
            <a:avLst/>
          </a:prstGeom>
        </p:spPr>
        <p:txBody>
          <a:bodyPr spcFirstLastPara="1" wrap="square" lIns="91425" tIns="91425" rIns="91425" bIns="91425" anchor="ctr" anchorCtr="0">
            <a:noAutofit/>
          </a:bodyPr>
          <a:lstStyle/>
          <a:p>
            <a:pPr>
              <a:spcBef>
                <a:spcPts val="0"/>
              </a:spcBef>
            </a:pPr>
            <a:r>
              <a:rPr lang="fr-FR" dirty="0"/>
              <a:t>ÉTAPE n°4 : Description des projets</a:t>
            </a:r>
            <a:endParaRPr dirty="0"/>
          </a:p>
        </p:txBody>
      </p:sp>
      <p:sp>
        <p:nvSpPr>
          <p:cNvPr id="408" name="Google Shape;408;p41"/>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41</a:t>
            </a:fld>
            <a:endParaRPr b="1"/>
          </a:p>
        </p:txBody>
      </p:sp>
      <p:sp>
        <p:nvSpPr>
          <p:cNvPr id="404" name="Google Shape;404;p41"/>
          <p:cNvSpPr txBox="1"/>
          <p:nvPr/>
        </p:nvSpPr>
        <p:spPr>
          <a:xfrm>
            <a:off x="98250" y="2732196"/>
            <a:ext cx="8893348" cy="225299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dirty="0">
                <a:latin typeface="Arial" panose="020B0604020202020204" pitchFamily="34" charset="0"/>
                <a:cs typeface="Arial" panose="020B0604020202020204" pitchFamily="34" charset="0"/>
              </a:rPr>
              <a:t>Si la </a:t>
            </a:r>
            <a:r>
              <a:rPr lang="en" dirty="0">
                <a:latin typeface="Arial" panose="020B0604020202020204" pitchFamily="34" charset="0"/>
                <a:cs typeface="Arial" panose="020B0604020202020204" pitchFamily="34" charset="0"/>
              </a:rPr>
              <a:t>personne responsable du projet </a:t>
            </a:r>
            <a:r>
              <a:rPr lang="fr-FR" dirty="0">
                <a:latin typeface="Arial" panose="020B0604020202020204" pitchFamily="34" charset="0"/>
                <a:cs typeface="Arial" panose="020B0604020202020204" pitchFamily="34" charset="0"/>
              </a:rPr>
              <a:t>n’</a:t>
            </a:r>
            <a:r>
              <a:rPr lang="en" dirty="0">
                <a:latin typeface="Arial" panose="020B0604020202020204" pitchFamily="34" charset="0"/>
                <a:cs typeface="Arial" panose="020B0604020202020204" pitchFamily="34" charset="0"/>
              </a:rPr>
              <a:t>est </a:t>
            </a:r>
            <a:r>
              <a:rPr lang="fr-FR" dirty="0">
                <a:latin typeface="Arial" panose="020B0604020202020204" pitchFamily="34" charset="0"/>
                <a:cs typeface="Arial" panose="020B0604020202020204" pitchFamily="34" charset="0"/>
              </a:rPr>
              <a:t>pas </a:t>
            </a:r>
            <a:r>
              <a:rPr lang="en" dirty="0">
                <a:latin typeface="Arial" panose="020B0604020202020204" pitchFamily="34" charset="0"/>
                <a:cs typeface="Arial" panose="020B0604020202020204" pitchFamily="34" charset="0"/>
              </a:rPr>
              <a:t>la même que la personne responsable du dossier de subvention, </a:t>
            </a:r>
          </a:p>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indiquez “non” et sélectionnez dans la liste qui apparaît la personne concernée. </a:t>
            </a:r>
          </a:p>
          <a:p>
            <a:pPr marL="0" lvl="0" indent="0" algn="ctr" rtl="0">
              <a:spcBef>
                <a:spcPts val="0"/>
              </a:spcBef>
              <a:spcAft>
                <a:spcPts val="0"/>
              </a:spcAft>
              <a:buNone/>
            </a:pPr>
            <a:endParaRPr lang="fr-FR" dirty="0">
              <a:latin typeface="Arial" panose="020B0604020202020204" pitchFamily="34" charset="0"/>
              <a:cs typeface="Arial" panose="020B0604020202020204" pitchFamily="34" charset="0"/>
            </a:endParaRPr>
          </a:p>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Si cette personne n’est pas dans la liste, il conviendra de l’ajouter manuellement via le bouton</a:t>
            </a:r>
            <a:endParaRPr dirty="0">
              <a:latin typeface="Arial" panose="020B0604020202020204" pitchFamily="34" charset="0"/>
              <a:cs typeface="Arial" panose="020B0604020202020204" pitchFamily="34" charset="0"/>
            </a:endParaRPr>
          </a:p>
        </p:txBody>
      </p:sp>
      <p:pic>
        <p:nvPicPr>
          <p:cNvPr id="406" name="Google Shape;406;p41"/>
          <p:cNvPicPr preferRelativeResize="0"/>
          <p:nvPr/>
        </p:nvPicPr>
        <p:blipFill>
          <a:blip r:embed="rId3">
            <a:alphaModFix/>
          </a:blip>
          <a:stretch>
            <a:fillRect/>
          </a:stretch>
        </p:blipFill>
        <p:spPr>
          <a:xfrm>
            <a:off x="98250" y="1332225"/>
            <a:ext cx="8893349" cy="945130"/>
          </a:xfrm>
          <a:prstGeom prst="rect">
            <a:avLst/>
          </a:prstGeom>
          <a:noFill/>
          <a:ln>
            <a:noFill/>
          </a:ln>
        </p:spPr>
      </p:pic>
      <p:pic>
        <p:nvPicPr>
          <p:cNvPr id="407" name="Google Shape;407;p41"/>
          <p:cNvPicPr preferRelativeResize="0"/>
          <p:nvPr/>
        </p:nvPicPr>
        <p:blipFill>
          <a:blip r:embed="rId4">
            <a:alphaModFix/>
          </a:blip>
          <a:stretch>
            <a:fillRect/>
          </a:stretch>
        </p:blipFill>
        <p:spPr>
          <a:xfrm>
            <a:off x="8243912" y="3544200"/>
            <a:ext cx="432048" cy="43091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356D7-830F-47E1-88C9-85BD967CBE3B}"/>
              </a:ext>
            </a:extLst>
          </p:cNvPr>
          <p:cNvSpPr>
            <a:spLocks noGrp="1"/>
          </p:cNvSpPr>
          <p:nvPr>
            <p:ph type="title"/>
          </p:nvPr>
        </p:nvSpPr>
        <p:spPr/>
        <p:txBody>
          <a:bodyPr/>
          <a:lstStyle/>
          <a:p>
            <a:r>
              <a:rPr lang="fr-FR" dirty="0"/>
              <a:t>ÉTAPE n°4 : Description des projets – saisie du budget</a:t>
            </a:r>
          </a:p>
        </p:txBody>
      </p:sp>
      <p:sp>
        <p:nvSpPr>
          <p:cNvPr id="3" name="Espace réservé du numéro de diapositive 2">
            <a:extLst>
              <a:ext uri="{FF2B5EF4-FFF2-40B4-BE49-F238E27FC236}">
                <a16:creationId xmlns:a16="http://schemas.microsoft.com/office/drawing/2014/main" id="{9B80D3F7-1855-454B-8FBB-053F5CD4430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42</a:t>
            </a:fld>
            <a:endParaRPr lang="fr-FR"/>
          </a:p>
        </p:txBody>
      </p:sp>
      <p:sp>
        <p:nvSpPr>
          <p:cNvPr id="4" name="Rectangle 3">
            <a:extLst>
              <a:ext uri="{FF2B5EF4-FFF2-40B4-BE49-F238E27FC236}">
                <a16:creationId xmlns:a16="http://schemas.microsoft.com/office/drawing/2014/main" id="{6E713789-5991-4492-917F-ECA7E5ED2C0C}"/>
              </a:ext>
            </a:extLst>
          </p:cNvPr>
          <p:cNvSpPr/>
          <p:nvPr/>
        </p:nvSpPr>
        <p:spPr>
          <a:xfrm>
            <a:off x="457200" y="1152367"/>
            <a:ext cx="4572000" cy="3585597"/>
          </a:xfrm>
          <a:prstGeom prst="rect">
            <a:avLst/>
          </a:prstGeom>
        </p:spPr>
        <p:txBody>
          <a:bodyPr>
            <a:spAutoFit/>
          </a:bodyPr>
          <a:lstStyle/>
          <a:p>
            <a:pPr>
              <a:spcBef>
                <a:spcPts val="1800"/>
              </a:spcBef>
            </a:pPr>
            <a:r>
              <a:rPr lang="fr-FR" dirty="0"/>
              <a:t>1 - Saisir et enregistrer le </a:t>
            </a:r>
            <a:r>
              <a:rPr lang="fr-FR" b="1" dirty="0"/>
              <a:t>montant de subvention demandée </a:t>
            </a:r>
            <a:r>
              <a:rPr lang="fr-FR" dirty="0"/>
              <a:t>pour le projet</a:t>
            </a:r>
          </a:p>
          <a:p>
            <a:pPr>
              <a:spcBef>
                <a:spcPts val="600"/>
              </a:spcBef>
            </a:pPr>
            <a:r>
              <a:rPr lang="fr-FR" dirty="0"/>
              <a:t>2 - Saisir et enregistrer les </a:t>
            </a:r>
            <a:r>
              <a:rPr lang="fr-FR" b="1" dirty="0"/>
              <a:t>cofinancements</a:t>
            </a:r>
            <a:r>
              <a:rPr lang="fr-FR" dirty="0"/>
              <a:t> (= les autres subventions publiques envisagées)</a:t>
            </a:r>
          </a:p>
          <a:p>
            <a:pPr marL="342900" indent="-342900">
              <a:spcBef>
                <a:spcPts val="600"/>
              </a:spcBef>
              <a:buFont typeface="+mj-lt"/>
              <a:buAutoNum type="arabicPeriod"/>
            </a:pPr>
            <a:endParaRPr lang="fr-FR" dirty="0"/>
          </a:p>
          <a:p>
            <a:pPr marL="342900" indent="-342900">
              <a:spcBef>
                <a:spcPts val="600"/>
              </a:spcBef>
              <a:buFont typeface="+mj-lt"/>
              <a:buAutoNum type="arabicPeriod"/>
            </a:pPr>
            <a:endParaRPr lang="fr-FR" dirty="0"/>
          </a:p>
          <a:p>
            <a:pPr>
              <a:spcBef>
                <a:spcPts val="600"/>
              </a:spcBef>
            </a:pPr>
            <a:r>
              <a:rPr lang="fr-FR" dirty="0"/>
              <a:t>3 - Saisir et enregistrer les </a:t>
            </a:r>
            <a:r>
              <a:rPr lang="fr-FR" b="1" dirty="0"/>
              <a:t>charges</a:t>
            </a:r>
            <a:r>
              <a:rPr lang="fr-FR" dirty="0"/>
              <a:t> (coûts) et les </a:t>
            </a:r>
            <a:r>
              <a:rPr lang="fr-FR" b="1" dirty="0"/>
              <a:t>autres produits </a:t>
            </a:r>
            <a:r>
              <a:rPr lang="fr-FR" dirty="0"/>
              <a:t>(recettes/ressources)</a:t>
            </a:r>
          </a:p>
          <a:p>
            <a:pPr>
              <a:spcBef>
                <a:spcPts val="600"/>
              </a:spcBef>
            </a:pPr>
            <a:endParaRPr lang="fr-FR" dirty="0"/>
          </a:p>
          <a:p>
            <a:pPr>
              <a:spcBef>
                <a:spcPts val="600"/>
              </a:spcBef>
            </a:pPr>
            <a:endParaRPr lang="fr-FR" dirty="0"/>
          </a:p>
          <a:p>
            <a:pPr>
              <a:spcBef>
                <a:spcPts val="600"/>
              </a:spcBef>
            </a:pPr>
            <a:endParaRPr lang="fr-FR" dirty="0"/>
          </a:p>
          <a:p>
            <a:pPr>
              <a:spcBef>
                <a:spcPts val="600"/>
              </a:spcBef>
            </a:pPr>
            <a:endParaRPr lang="fr-FR" dirty="0"/>
          </a:p>
          <a:p>
            <a:pPr>
              <a:spcBef>
                <a:spcPts val="600"/>
              </a:spcBef>
            </a:pPr>
            <a:r>
              <a:rPr lang="fr-FR" dirty="0"/>
              <a:t>4 - Les totaux se calculent </a:t>
            </a:r>
            <a:r>
              <a:rPr lang="fr-FR" b="1" dirty="0"/>
              <a:t>automatiquement</a:t>
            </a:r>
          </a:p>
        </p:txBody>
      </p:sp>
      <p:pic>
        <p:nvPicPr>
          <p:cNvPr id="5" name="Image 4">
            <a:extLst>
              <a:ext uri="{FF2B5EF4-FFF2-40B4-BE49-F238E27FC236}">
                <a16:creationId xmlns:a16="http://schemas.microsoft.com/office/drawing/2014/main" id="{F71C1BB2-9F92-4085-BB6A-2CFC8CADE2C1}"/>
              </a:ext>
            </a:extLst>
          </p:cNvPr>
          <p:cNvPicPr>
            <a:picLocks noChangeAspect="1"/>
          </p:cNvPicPr>
          <p:nvPr/>
        </p:nvPicPr>
        <p:blipFill>
          <a:blip r:embed="rId2"/>
          <a:stretch>
            <a:fillRect/>
          </a:stretch>
        </p:blipFill>
        <p:spPr>
          <a:xfrm>
            <a:off x="5012069" y="1031412"/>
            <a:ext cx="3713017" cy="699010"/>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BE18ABE7-F39B-469E-B07E-896DE405C33C}"/>
              </a:ext>
            </a:extLst>
          </p:cNvPr>
          <p:cNvPicPr>
            <a:picLocks noChangeAspect="1"/>
          </p:cNvPicPr>
          <p:nvPr/>
        </p:nvPicPr>
        <p:blipFill>
          <a:blip r:embed="rId3"/>
          <a:stretch>
            <a:fillRect/>
          </a:stretch>
        </p:blipFill>
        <p:spPr>
          <a:xfrm>
            <a:off x="179512" y="2176965"/>
            <a:ext cx="2200582" cy="562053"/>
          </a:xfrm>
          <a:prstGeom prst="rect">
            <a:avLst/>
          </a:prstGeom>
        </p:spPr>
      </p:pic>
      <p:pic>
        <p:nvPicPr>
          <p:cNvPr id="7" name="Image 6">
            <a:extLst>
              <a:ext uri="{FF2B5EF4-FFF2-40B4-BE49-F238E27FC236}">
                <a16:creationId xmlns:a16="http://schemas.microsoft.com/office/drawing/2014/main" id="{24C237C9-8F1B-4CC2-B343-DB7284515D5E}"/>
              </a:ext>
            </a:extLst>
          </p:cNvPr>
          <p:cNvPicPr>
            <a:picLocks noChangeAspect="1"/>
          </p:cNvPicPr>
          <p:nvPr/>
        </p:nvPicPr>
        <p:blipFill>
          <a:blip r:embed="rId4"/>
          <a:stretch>
            <a:fillRect/>
          </a:stretch>
        </p:blipFill>
        <p:spPr>
          <a:xfrm>
            <a:off x="2380094" y="2314911"/>
            <a:ext cx="6656402" cy="424107"/>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338B591B-AB6A-48A2-A5A0-5A1951153750}"/>
              </a:ext>
            </a:extLst>
          </p:cNvPr>
          <p:cNvPicPr>
            <a:picLocks noChangeAspect="1"/>
          </p:cNvPicPr>
          <p:nvPr/>
        </p:nvPicPr>
        <p:blipFill>
          <a:blip r:embed="rId5"/>
          <a:stretch>
            <a:fillRect/>
          </a:stretch>
        </p:blipFill>
        <p:spPr>
          <a:xfrm>
            <a:off x="457200" y="3323507"/>
            <a:ext cx="5721927" cy="10488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0746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44"/>
          <p:cNvSpPr txBox="1">
            <a:spLocks noGrp="1"/>
          </p:cNvSpPr>
          <p:nvPr>
            <p:ph type="title"/>
          </p:nvPr>
        </p:nvSpPr>
        <p:spPr>
          <a:xfrm>
            <a:off x="0" y="51470"/>
            <a:ext cx="9144000" cy="650590"/>
          </a:xfrm>
          <a:prstGeom prst="rect">
            <a:avLst/>
          </a:prstGeom>
        </p:spPr>
        <p:txBody>
          <a:bodyPr spcFirstLastPara="1" wrap="square" lIns="91425" tIns="91425" rIns="91425" bIns="91425" anchor="ctr" anchorCtr="0">
            <a:noAutofit/>
          </a:bodyPr>
          <a:lstStyle/>
          <a:p>
            <a:pPr lvl="0">
              <a:spcBef>
                <a:spcPts val="0"/>
              </a:spcBef>
            </a:pPr>
            <a:r>
              <a:rPr lang="fr-FR" dirty="0"/>
              <a:t>ÉTAPE n°4 : Description des projets</a:t>
            </a:r>
            <a:endParaRPr dirty="0"/>
          </a:p>
        </p:txBody>
      </p:sp>
      <p:sp>
        <p:nvSpPr>
          <p:cNvPr id="443" name="Google Shape;443;p4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43</a:t>
            </a:fld>
            <a:endParaRPr b="1"/>
          </a:p>
        </p:txBody>
      </p:sp>
      <p:sp>
        <p:nvSpPr>
          <p:cNvPr id="437" name="Google Shape;437;p44"/>
          <p:cNvSpPr txBox="1"/>
          <p:nvPr/>
        </p:nvSpPr>
        <p:spPr>
          <a:xfrm>
            <a:off x="149726" y="938838"/>
            <a:ext cx="8743200" cy="414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Une fois votre demande complète, le statut change et l’état de saisie apparaît comme “Complet</a:t>
            </a:r>
            <a:r>
              <a:rPr lang="en" sz="1600" dirty="0">
                <a:latin typeface="Arial" panose="020B0604020202020204" pitchFamily="34" charset="0"/>
                <a:cs typeface="Arial" panose="020B0604020202020204" pitchFamily="34" charset="0"/>
              </a:rPr>
              <a:t>”</a:t>
            </a:r>
            <a:endParaRPr sz="1600" dirty="0">
              <a:latin typeface="Arial" panose="020B0604020202020204" pitchFamily="34" charset="0"/>
              <a:cs typeface="Arial" panose="020B0604020202020204" pitchFamily="34" charset="0"/>
            </a:endParaRPr>
          </a:p>
        </p:txBody>
      </p:sp>
      <p:pic>
        <p:nvPicPr>
          <p:cNvPr id="439" name="Google Shape;439;p44"/>
          <p:cNvPicPr preferRelativeResize="0"/>
          <p:nvPr/>
        </p:nvPicPr>
        <p:blipFill>
          <a:blip r:embed="rId3">
            <a:alphaModFix/>
          </a:blip>
          <a:stretch>
            <a:fillRect/>
          </a:stretch>
        </p:blipFill>
        <p:spPr>
          <a:xfrm>
            <a:off x="152400" y="1715838"/>
            <a:ext cx="8839199" cy="1395100"/>
          </a:xfrm>
          <a:prstGeom prst="rect">
            <a:avLst/>
          </a:prstGeom>
          <a:noFill/>
          <a:ln>
            <a:noFill/>
          </a:ln>
        </p:spPr>
      </p:pic>
      <p:pic>
        <p:nvPicPr>
          <p:cNvPr id="440" name="Google Shape;440;p44"/>
          <p:cNvPicPr preferRelativeResize="0"/>
          <p:nvPr/>
        </p:nvPicPr>
        <p:blipFill>
          <a:blip r:embed="rId4">
            <a:alphaModFix/>
          </a:blip>
          <a:stretch>
            <a:fillRect/>
          </a:stretch>
        </p:blipFill>
        <p:spPr>
          <a:xfrm>
            <a:off x="5136050" y="2369750"/>
            <a:ext cx="817275" cy="263423"/>
          </a:xfrm>
          <a:prstGeom prst="rect">
            <a:avLst/>
          </a:prstGeom>
          <a:noFill/>
          <a:ln>
            <a:noFill/>
          </a:ln>
        </p:spPr>
      </p:pic>
      <p:cxnSp>
        <p:nvCxnSpPr>
          <p:cNvPr id="441" name="Google Shape;441;p44"/>
          <p:cNvCxnSpPr/>
          <p:nvPr/>
        </p:nvCxnSpPr>
        <p:spPr>
          <a:xfrm flipH="1">
            <a:off x="5768350" y="1554675"/>
            <a:ext cx="646500" cy="842700"/>
          </a:xfrm>
          <a:prstGeom prst="straightConnector1">
            <a:avLst/>
          </a:prstGeom>
          <a:noFill/>
          <a:ln w="9525" cap="flat" cmpd="sng">
            <a:solidFill>
              <a:schemeClr val="dk2"/>
            </a:solidFill>
            <a:prstDash val="solid"/>
            <a:round/>
            <a:headEnd type="none" w="med" len="med"/>
            <a:tailEnd type="triangle" w="med" len="med"/>
          </a:ln>
        </p:spPr>
      </p:cxnSp>
      <p:sp>
        <p:nvSpPr>
          <p:cNvPr id="442" name="Google Shape;442;p44"/>
          <p:cNvSpPr txBox="1"/>
          <p:nvPr/>
        </p:nvSpPr>
        <p:spPr>
          <a:xfrm>
            <a:off x="414100" y="3241605"/>
            <a:ext cx="8214452" cy="3390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dirty="0">
                <a:latin typeface="Arial" panose="020B0604020202020204" pitchFamily="34" charset="0"/>
                <a:cs typeface="Arial" panose="020B0604020202020204" pitchFamily="34" charset="0"/>
              </a:rPr>
              <a:t>C</a:t>
            </a:r>
            <a:r>
              <a:rPr lang="en" dirty="0">
                <a:latin typeface="Arial" panose="020B0604020202020204" pitchFamily="34" charset="0"/>
                <a:cs typeface="Arial" panose="020B0604020202020204" pitchFamily="34" charset="0"/>
              </a:rPr>
              <a:t>liquez sur  “SUIVANT” pour passer à l’étape 5</a:t>
            </a:r>
            <a:endParaRPr dirty="0">
              <a:latin typeface="Arial" panose="020B0604020202020204" pitchFamily="34" charset="0"/>
              <a:cs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35496" y="51470"/>
            <a:ext cx="9073006" cy="864096"/>
          </a:xfrm>
          <a:prstGeom prst="rect">
            <a:avLst/>
          </a:prstGeom>
        </p:spPr>
        <p:txBody>
          <a:bodyPr spcFirstLastPara="1" wrap="square" lIns="91425" tIns="91425" rIns="91425" bIns="91425" anchor="ctr" anchorCtr="0">
            <a:noAutofit/>
          </a:bodyPr>
          <a:lstStyle/>
          <a:p>
            <a:pPr>
              <a:spcBef>
                <a:spcPts val="0"/>
              </a:spcBef>
            </a:pPr>
            <a:r>
              <a:rPr lang="fr-FR" dirty="0"/>
              <a:t>ÉTAPE n°5 : Finalisation et transmission</a:t>
            </a:r>
            <a:br>
              <a:rPr lang="fr-FR" dirty="0"/>
            </a:br>
            <a:endParaRPr dirty="0"/>
          </a:p>
        </p:txBody>
      </p:sp>
      <p:sp>
        <p:nvSpPr>
          <p:cNvPr id="452" name="Google Shape;452;p45"/>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44</a:t>
            </a:fld>
            <a:endParaRPr b="1"/>
          </a:p>
        </p:txBody>
      </p:sp>
      <p:pic>
        <p:nvPicPr>
          <p:cNvPr id="451" name="Google Shape;451;p45"/>
          <p:cNvPicPr preferRelativeResize="0"/>
          <p:nvPr/>
        </p:nvPicPr>
        <p:blipFill>
          <a:blip r:embed="rId3">
            <a:alphaModFix/>
          </a:blip>
          <a:stretch>
            <a:fillRect/>
          </a:stretch>
        </p:blipFill>
        <p:spPr>
          <a:xfrm>
            <a:off x="152400" y="2310000"/>
            <a:ext cx="8839204" cy="6303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6"/>
          <p:cNvSpPr txBox="1">
            <a:spLocks noGrp="1"/>
          </p:cNvSpPr>
          <p:nvPr>
            <p:ph type="title"/>
          </p:nvPr>
        </p:nvSpPr>
        <p:spPr>
          <a:xfrm>
            <a:off x="30108" y="65926"/>
            <a:ext cx="9121022" cy="463059"/>
          </a:xfrm>
          <a:prstGeom prst="rect">
            <a:avLst/>
          </a:prstGeom>
        </p:spPr>
        <p:txBody>
          <a:bodyPr spcFirstLastPara="1" wrap="square" lIns="91425" tIns="91425" rIns="91425" bIns="91425" anchor="ctr" anchorCtr="0">
            <a:noAutofit/>
          </a:bodyPr>
          <a:lstStyle/>
          <a:p>
            <a:pPr>
              <a:spcBef>
                <a:spcPts val="0"/>
              </a:spcBef>
            </a:pPr>
            <a:r>
              <a:rPr lang="fr-FR" dirty="0"/>
              <a:t>ÉTAPE n°5 : Finalisation et transmission</a:t>
            </a:r>
            <a:endParaRPr dirty="0"/>
          </a:p>
        </p:txBody>
      </p:sp>
      <p:sp>
        <p:nvSpPr>
          <p:cNvPr id="471" name="Google Shape;471;p46"/>
          <p:cNvSpPr txBox="1">
            <a:spLocks noGrp="1"/>
          </p:cNvSpPr>
          <p:nvPr>
            <p:ph type="sldNum" sz="quarter" idx="12"/>
          </p:nvPr>
        </p:nvSpPr>
        <p:spPr>
          <a:xfrm>
            <a:off x="8565191" y="4770438"/>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sz="1100" b="1"/>
              <a:pPr marL="0" lvl="0" indent="0" algn="r" rtl="0">
                <a:spcBef>
                  <a:spcPts val="0"/>
                </a:spcBef>
                <a:spcAft>
                  <a:spcPts val="0"/>
                </a:spcAft>
                <a:buClr>
                  <a:srgbClr val="000000"/>
                </a:buClr>
                <a:buSzPts val="1100"/>
                <a:buFont typeface="Arial"/>
                <a:buNone/>
              </a:pPr>
              <a:t>45</a:t>
            </a:fld>
            <a:endParaRPr sz="1100" b="1" dirty="0"/>
          </a:p>
        </p:txBody>
      </p:sp>
      <p:pic>
        <p:nvPicPr>
          <p:cNvPr id="459" name="Google Shape;459;p46"/>
          <p:cNvPicPr preferRelativeResize="0"/>
          <p:nvPr/>
        </p:nvPicPr>
        <p:blipFill rotWithShape="1">
          <a:blip r:embed="rId3">
            <a:alphaModFix/>
          </a:blip>
          <a:srcRect/>
          <a:stretch/>
        </p:blipFill>
        <p:spPr>
          <a:xfrm>
            <a:off x="251520" y="447296"/>
            <a:ext cx="8564026" cy="2601389"/>
          </a:xfrm>
          <a:prstGeom prst="rect">
            <a:avLst/>
          </a:prstGeom>
          <a:noFill/>
          <a:ln>
            <a:noFill/>
          </a:ln>
        </p:spPr>
      </p:pic>
      <p:sp>
        <p:nvSpPr>
          <p:cNvPr id="462" name="Google Shape;462;p46"/>
          <p:cNvSpPr txBox="1"/>
          <p:nvPr/>
        </p:nvSpPr>
        <p:spPr>
          <a:xfrm>
            <a:off x="5804600" y="1960038"/>
            <a:ext cx="27606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n-lt"/>
              </a:rPr>
              <a:t>Sélectionnez l’option qui correspond à votre situation</a:t>
            </a:r>
            <a:endParaRPr dirty="0">
              <a:latin typeface="+mn-lt"/>
            </a:endParaRPr>
          </a:p>
        </p:txBody>
      </p:sp>
      <p:cxnSp>
        <p:nvCxnSpPr>
          <p:cNvPr id="463" name="Google Shape;463;p46"/>
          <p:cNvCxnSpPr>
            <a:stCxn id="462" idx="1"/>
          </p:cNvCxnSpPr>
          <p:nvPr/>
        </p:nvCxnSpPr>
        <p:spPr>
          <a:xfrm rot="10800000">
            <a:off x="1612700" y="2250738"/>
            <a:ext cx="4191900" cy="50700"/>
          </a:xfrm>
          <a:prstGeom prst="straightConnector1">
            <a:avLst/>
          </a:prstGeom>
          <a:noFill/>
          <a:ln w="9525" cap="flat" cmpd="sng">
            <a:solidFill>
              <a:schemeClr val="dk2"/>
            </a:solidFill>
            <a:prstDash val="solid"/>
            <a:round/>
            <a:headEnd type="none" w="med" len="med"/>
            <a:tailEnd type="triangle" w="med" len="med"/>
          </a:ln>
        </p:spPr>
      </p:cxnSp>
      <p:sp>
        <p:nvSpPr>
          <p:cNvPr id="464" name="Google Shape;464;p46"/>
          <p:cNvSpPr txBox="1"/>
          <p:nvPr/>
        </p:nvSpPr>
        <p:spPr>
          <a:xfrm>
            <a:off x="3595950" y="2395763"/>
            <a:ext cx="29643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n-lt"/>
              </a:rPr>
              <a:t>Vérifiez que le montant demandé correspond à votre demande</a:t>
            </a:r>
            <a:endParaRPr>
              <a:latin typeface="+mn-lt"/>
            </a:endParaRPr>
          </a:p>
        </p:txBody>
      </p:sp>
      <p:cxnSp>
        <p:nvCxnSpPr>
          <p:cNvPr id="465" name="Google Shape;465;p46"/>
          <p:cNvCxnSpPr/>
          <p:nvPr/>
        </p:nvCxnSpPr>
        <p:spPr>
          <a:xfrm rot="10800000">
            <a:off x="1692750" y="2512288"/>
            <a:ext cx="1954200" cy="79800"/>
          </a:xfrm>
          <a:prstGeom prst="straightConnector1">
            <a:avLst/>
          </a:prstGeom>
          <a:noFill/>
          <a:ln w="9525" cap="flat" cmpd="sng">
            <a:solidFill>
              <a:schemeClr val="dk2"/>
            </a:solidFill>
            <a:prstDash val="solid"/>
            <a:round/>
            <a:headEnd type="none" w="med" len="med"/>
            <a:tailEnd type="triangle" w="med" len="med"/>
          </a:ln>
        </p:spPr>
      </p:cxnSp>
      <p:sp>
        <p:nvSpPr>
          <p:cNvPr id="466" name="Google Shape;466;p46"/>
          <p:cNvSpPr txBox="1"/>
          <p:nvPr/>
        </p:nvSpPr>
        <p:spPr>
          <a:xfrm>
            <a:off x="115347" y="3667160"/>
            <a:ext cx="3480604" cy="982243"/>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latin typeface="Arial" panose="020B0604020202020204" pitchFamily="34" charset="0"/>
                <a:cs typeface="Arial" panose="020B0604020202020204" pitchFamily="34" charset="0"/>
              </a:rPr>
              <a:t>“VOIR LE RÉCAPITULATIF DE LA DEMANDE”: </a:t>
            </a:r>
          </a:p>
          <a:p>
            <a:pPr marL="0" lvl="0" indent="0" algn="just" rtl="0">
              <a:spcBef>
                <a:spcPts val="0"/>
              </a:spcBef>
              <a:spcAft>
                <a:spcPts val="0"/>
              </a:spcAft>
              <a:buNone/>
            </a:pPr>
            <a:r>
              <a:rPr lang="en" sz="1200" i="1" dirty="0">
                <a:latin typeface="Arial" panose="020B0604020202020204" pitchFamily="34" charset="0"/>
                <a:cs typeface="Arial" panose="020B0604020202020204" pitchFamily="34" charset="0"/>
              </a:rPr>
              <a:t>une fenêtre apparaît avec le CERFA récapitulatif de demande de subvention : pensez à l’enregistrer pour le conserver.</a:t>
            </a:r>
            <a:endParaRPr sz="1200" i="1" dirty="0">
              <a:latin typeface="Arial" panose="020B0604020202020204" pitchFamily="34" charset="0"/>
              <a:cs typeface="Arial" panose="020B0604020202020204" pitchFamily="34" charset="0"/>
            </a:endParaRPr>
          </a:p>
          <a:p>
            <a:pPr marL="0" lvl="0" indent="0" algn="l" rtl="0">
              <a:spcBef>
                <a:spcPts val="0"/>
              </a:spcBef>
              <a:spcAft>
                <a:spcPts val="0"/>
              </a:spcAft>
              <a:buNone/>
            </a:pPr>
            <a:endParaRPr sz="1200" dirty="0">
              <a:latin typeface="+mn-lt"/>
            </a:endParaRPr>
          </a:p>
        </p:txBody>
      </p:sp>
      <p:cxnSp>
        <p:nvCxnSpPr>
          <p:cNvPr id="467" name="Google Shape;467;p46"/>
          <p:cNvCxnSpPr>
            <a:cxnSpLocks/>
            <a:stCxn id="466" idx="3"/>
          </p:cNvCxnSpPr>
          <p:nvPr/>
        </p:nvCxnSpPr>
        <p:spPr>
          <a:xfrm flipV="1">
            <a:off x="3595951" y="3581046"/>
            <a:ext cx="650439" cy="577236"/>
          </a:xfrm>
          <a:prstGeom prst="straightConnector1">
            <a:avLst/>
          </a:prstGeom>
          <a:noFill/>
          <a:ln w="9525" cap="flat" cmpd="sng">
            <a:solidFill>
              <a:srgbClr val="000091"/>
            </a:solidFill>
            <a:prstDash val="solid"/>
            <a:round/>
            <a:headEnd type="none" w="med" len="med"/>
            <a:tailEnd type="triangle" w="med" len="med"/>
          </a:ln>
        </p:spPr>
      </p:cxnSp>
      <p:pic>
        <p:nvPicPr>
          <p:cNvPr id="468" name="Google Shape;468;p46"/>
          <p:cNvPicPr preferRelativeResize="0"/>
          <p:nvPr/>
        </p:nvPicPr>
        <p:blipFill>
          <a:blip r:embed="rId4">
            <a:alphaModFix/>
          </a:blip>
          <a:stretch>
            <a:fillRect/>
          </a:stretch>
        </p:blipFill>
        <p:spPr>
          <a:xfrm>
            <a:off x="1336502" y="3342921"/>
            <a:ext cx="5819775" cy="238125"/>
          </a:xfrm>
          <a:prstGeom prst="rect">
            <a:avLst/>
          </a:prstGeom>
          <a:noFill/>
          <a:ln>
            <a:noFill/>
          </a:ln>
        </p:spPr>
      </p:pic>
      <p:sp>
        <p:nvSpPr>
          <p:cNvPr id="469" name="Google Shape;469;p46"/>
          <p:cNvSpPr txBox="1"/>
          <p:nvPr/>
        </p:nvSpPr>
        <p:spPr>
          <a:xfrm>
            <a:off x="4246391" y="3632713"/>
            <a:ext cx="4569156" cy="1447087"/>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sz="1200" b="1" dirty="0">
                <a:solidFill>
                  <a:srgbClr val="FF0000"/>
                </a:solidFill>
                <a:latin typeface="Arial" panose="020B0604020202020204" pitchFamily="34" charset="0"/>
                <a:cs typeface="Arial" panose="020B0604020202020204" pitchFamily="34" charset="0"/>
              </a:rPr>
              <a:t>1) </a:t>
            </a:r>
            <a:r>
              <a:rPr lang="en" sz="1200" dirty="0">
                <a:latin typeface="Arial" panose="020B0604020202020204" pitchFamily="34" charset="0"/>
                <a:cs typeface="Arial" panose="020B0604020202020204" pitchFamily="34" charset="0"/>
              </a:rPr>
              <a:t>Cliquez sur </a:t>
            </a:r>
            <a:r>
              <a:rPr lang="en" sz="1200" b="1" dirty="0">
                <a:latin typeface="Arial" panose="020B0604020202020204" pitchFamily="34" charset="0"/>
                <a:cs typeface="Arial" panose="020B0604020202020204" pitchFamily="34" charset="0"/>
              </a:rPr>
              <a:t>“TRANSMETTRE </a:t>
            </a:r>
            <a:r>
              <a:rPr lang="fr-FR" sz="1200" b="1" dirty="0">
                <a:latin typeface="Arial" panose="020B0604020202020204" pitchFamily="34" charset="0"/>
                <a:cs typeface="Arial" panose="020B0604020202020204" pitchFamily="34" charset="0"/>
              </a:rPr>
              <a:t>au service instructeur</a:t>
            </a:r>
            <a:r>
              <a:rPr lang="en" sz="1200" b="1" dirty="0">
                <a:latin typeface="Arial" panose="020B0604020202020204" pitchFamily="34" charset="0"/>
                <a:cs typeface="Arial" panose="020B0604020202020204" pitchFamily="34" charset="0"/>
              </a:rPr>
              <a:t>”.</a:t>
            </a:r>
          </a:p>
          <a:p>
            <a:pPr lvl="0" algn="just"/>
            <a:r>
              <a:rPr lang="fr-FR" sz="1200" i="1" dirty="0">
                <a:latin typeface="Arial" panose="020B0604020202020204" pitchFamily="34" charset="0"/>
                <a:cs typeface="Arial" panose="020B0604020202020204" pitchFamily="34" charset="0"/>
              </a:rPr>
              <a:t>une fenêtre apparaît avec le CERFA récapitulatif de demande de subvention : pensez à l’enregistrer pour le conserver.</a:t>
            </a:r>
          </a:p>
          <a:p>
            <a:pPr lvl="0" algn="just"/>
            <a:endParaRPr lang="fr-FR" sz="1200" i="1" dirty="0">
              <a:latin typeface="Arial" panose="020B0604020202020204" pitchFamily="34" charset="0"/>
              <a:cs typeface="Arial" panose="020B0604020202020204" pitchFamily="34" charset="0"/>
            </a:endParaRPr>
          </a:p>
          <a:p>
            <a:pPr marL="0" lvl="0" indent="0" rtl="0">
              <a:spcBef>
                <a:spcPts val="0"/>
              </a:spcBef>
              <a:spcAft>
                <a:spcPts val="0"/>
              </a:spcAft>
              <a:buClr>
                <a:srgbClr val="000000"/>
              </a:buClr>
              <a:buSzPts val="1100"/>
              <a:buFont typeface="Arial"/>
              <a:buNone/>
            </a:pPr>
            <a:r>
              <a:rPr lang="en" sz="1200" b="1" dirty="0">
                <a:solidFill>
                  <a:srgbClr val="FF0000"/>
                </a:solidFill>
                <a:latin typeface="Arial" panose="020B0604020202020204" pitchFamily="34" charset="0"/>
                <a:cs typeface="Arial" panose="020B0604020202020204" pitchFamily="34" charset="0"/>
              </a:rPr>
              <a:t>2) </a:t>
            </a:r>
            <a:r>
              <a:rPr lang="fr-FR" sz="1200" dirty="0">
                <a:latin typeface="Arial" panose="020B0604020202020204" pitchFamily="34" charset="0"/>
                <a:cs typeface="Arial" panose="020B0604020202020204" pitchFamily="34" charset="0"/>
              </a:rPr>
              <a:t>Cliquez sur </a:t>
            </a:r>
            <a:r>
              <a:rPr lang="en" sz="1200" b="1" dirty="0">
                <a:latin typeface="Arial" panose="020B0604020202020204" pitchFamily="34" charset="0"/>
                <a:cs typeface="Arial" panose="020B0604020202020204" pitchFamily="34" charset="0"/>
              </a:rPr>
              <a:t>“CONFIRMER LA TRANSMISSION” </a:t>
            </a:r>
            <a:r>
              <a:rPr lang="en" sz="1200" i="1" dirty="0">
                <a:latin typeface="Arial" panose="020B0604020202020204" pitchFamily="34" charset="0"/>
                <a:cs typeface="Arial" panose="020B0604020202020204" pitchFamily="34" charset="0"/>
              </a:rPr>
              <a:t>(</a:t>
            </a:r>
            <a:r>
              <a:rPr lang="fr-FR" sz="1200" i="1" dirty="0">
                <a:latin typeface="Arial" panose="020B0604020202020204" pitchFamily="34" charset="0"/>
                <a:cs typeface="Arial" panose="020B0604020202020204" pitchFamily="34" charset="0"/>
              </a:rPr>
              <a:t>dans l’encadré qui apparaît)</a:t>
            </a:r>
            <a:r>
              <a:rPr lang="en" sz="1200" b="1" i="1" dirty="0">
                <a:latin typeface="Arial" panose="020B0604020202020204" pitchFamily="34" charset="0"/>
                <a:cs typeface="Arial" panose="020B0604020202020204" pitchFamily="34" charset="0"/>
              </a:rPr>
              <a:t>.</a:t>
            </a:r>
          </a:p>
          <a:p>
            <a:pPr algn="ctr">
              <a:buSzPts val="1100"/>
            </a:pPr>
            <a:r>
              <a:rPr lang="fr-FR" sz="1200" dirty="0">
                <a:solidFill>
                  <a:srgbClr val="FF0000"/>
                </a:solidFill>
                <a:latin typeface="Arial" panose="020B0604020202020204" pitchFamily="34" charset="0"/>
                <a:cs typeface="Arial" panose="020B0604020202020204" pitchFamily="34" charset="0"/>
              </a:rPr>
              <a:t>C’est terminé !!!</a:t>
            </a:r>
            <a:endParaRPr lang="en" sz="1200" b="1" dirty="0">
              <a:latin typeface="Arial" panose="020B0604020202020204" pitchFamily="34" charset="0"/>
              <a:cs typeface="Arial" panose="020B0604020202020204" pitchFamily="34" charset="0"/>
            </a:endParaRPr>
          </a:p>
          <a:p>
            <a:pPr marL="0" lvl="0" indent="0" rtl="0">
              <a:spcBef>
                <a:spcPts val="0"/>
              </a:spcBef>
              <a:spcAft>
                <a:spcPts val="0"/>
              </a:spcAft>
              <a:buClr>
                <a:srgbClr val="000000"/>
              </a:buClr>
              <a:buSzPts val="1100"/>
              <a:buFont typeface="Arial"/>
              <a:buNone/>
            </a:pPr>
            <a:endParaRPr sz="1200" b="1"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E6A63849-B635-41CB-B359-AC66C5545351}"/>
              </a:ext>
            </a:extLst>
          </p:cNvPr>
          <p:cNvPicPr>
            <a:picLocks noChangeAspect="1"/>
          </p:cNvPicPr>
          <p:nvPr/>
        </p:nvPicPr>
        <p:blipFill>
          <a:blip r:embed="rId5"/>
          <a:stretch>
            <a:fillRect/>
          </a:stretch>
        </p:blipFill>
        <p:spPr>
          <a:xfrm>
            <a:off x="328454" y="793343"/>
            <a:ext cx="8487092" cy="2542143"/>
          </a:xfrm>
          <a:prstGeom prst="rect">
            <a:avLst/>
          </a:prstGeom>
        </p:spPr>
      </p:pic>
      <p:cxnSp>
        <p:nvCxnSpPr>
          <p:cNvPr id="470" name="Google Shape;470;p46"/>
          <p:cNvCxnSpPr>
            <a:cxnSpLocks/>
            <a:stCxn id="469" idx="0"/>
          </p:cNvCxnSpPr>
          <p:nvPr/>
        </p:nvCxnSpPr>
        <p:spPr>
          <a:xfrm flipV="1">
            <a:off x="6530969" y="3342921"/>
            <a:ext cx="1353399" cy="289792"/>
          </a:xfrm>
          <a:prstGeom prst="straightConnector1">
            <a:avLst/>
          </a:prstGeom>
          <a:noFill/>
          <a:ln w="28575" cap="flat" cmpd="sng">
            <a:solidFill>
              <a:srgbClr val="FF0000"/>
            </a:solidFill>
            <a:prstDash val="solid"/>
            <a:round/>
            <a:headEnd type="none" w="med" len="med"/>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7"/>
          <p:cNvSpPr txBox="1">
            <a:spLocks noGrp="1"/>
          </p:cNvSpPr>
          <p:nvPr>
            <p:ph type="title"/>
          </p:nvPr>
        </p:nvSpPr>
        <p:spPr>
          <a:xfrm>
            <a:off x="35496" y="51470"/>
            <a:ext cx="9108504" cy="792088"/>
          </a:xfrm>
          <a:prstGeom prst="rect">
            <a:avLst/>
          </a:prstGeom>
        </p:spPr>
        <p:txBody>
          <a:bodyPr spcFirstLastPara="1" wrap="square" lIns="91425" tIns="91425" rIns="91425" bIns="91425" anchor="ctr" anchorCtr="0">
            <a:noAutofit/>
          </a:bodyPr>
          <a:lstStyle/>
          <a:p>
            <a:pPr lvl="0">
              <a:spcBef>
                <a:spcPts val="0"/>
              </a:spcBef>
            </a:pPr>
            <a:r>
              <a:rPr lang="fr-FR" dirty="0"/>
              <a:t>Informations de s</a:t>
            </a:r>
            <a:r>
              <a:rPr lang="en" dirty="0"/>
              <a:t>uivi des demandes terminées et transmises</a:t>
            </a:r>
            <a:endParaRPr dirty="0"/>
          </a:p>
        </p:txBody>
      </p:sp>
      <p:sp>
        <p:nvSpPr>
          <p:cNvPr id="479" name="Google Shape;479;p47"/>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46</a:t>
            </a:fld>
            <a:endParaRPr b="1"/>
          </a:p>
        </p:txBody>
      </p:sp>
      <p:sp>
        <p:nvSpPr>
          <p:cNvPr id="478" name="Google Shape;478;p47"/>
          <p:cNvSpPr txBox="1"/>
          <p:nvPr/>
        </p:nvSpPr>
        <p:spPr>
          <a:xfrm>
            <a:off x="492750" y="843558"/>
            <a:ext cx="8158500" cy="31311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dirty="0">
                <a:latin typeface="Arial" panose="020B0604020202020204" pitchFamily="34" charset="0"/>
                <a:cs typeface="Arial" panose="020B0604020202020204" pitchFamily="34" charset="0"/>
              </a:rPr>
              <a:t>Votre demande de subvention est envoyée au service instructeur et vous êtes redirigé vers l’écran d’accueil de </a:t>
            </a:r>
            <a:r>
              <a:rPr lang="fr-FR" dirty="0">
                <a:latin typeface="Arial" panose="020B0604020202020204" pitchFamily="34" charset="0"/>
                <a:cs typeface="Arial" panose="020B0604020202020204" pitchFamily="34" charset="0"/>
              </a:rPr>
              <a:t>Le</a:t>
            </a:r>
            <a:r>
              <a:rPr lang="en" dirty="0">
                <a:latin typeface="Arial" panose="020B0604020202020204" pitchFamily="34" charset="0"/>
                <a:cs typeface="Arial" panose="020B0604020202020204" pitchFamily="34" charset="0"/>
              </a:rPr>
              <a:t> Compte Asso.</a:t>
            </a:r>
            <a:endParaRPr lang="fr-FR" dirty="0">
              <a:latin typeface="Arial" panose="020B0604020202020204" pitchFamily="34" charset="0"/>
              <a:cs typeface="Arial" panose="020B0604020202020204" pitchFamily="34" charset="0"/>
            </a:endParaRPr>
          </a:p>
          <a:p>
            <a:pPr marL="0" lvl="0" indent="0" rtl="0">
              <a:spcBef>
                <a:spcPts val="0"/>
              </a:spcBef>
              <a:spcAft>
                <a:spcPts val="0"/>
              </a:spcAft>
              <a:buNone/>
            </a:pPr>
            <a:endParaRPr lang="fr-FR" dirty="0">
              <a:latin typeface="Arial" panose="020B0604020202020204" pitchFamily="34" charset="0"/>
              <a:cs typeface="Arial" panose="020B0604020202020204" pitchFamily="34" charset="0"/>
            </a:endParaRPr>
          </a:p>
          <a:p>
            <a:pPr marL="0" lvl="0" indent="0" rtl="0">
              <a:spcBef>
                <a:spcPts val="0"/>
              </a:spcBef>
              <a:spcAft>
                <a:spcPts val="0"/>
              </a:spcAft>
              <a:buNone/>
            </a:pPr>
            <a:r>
              <a:rPr lang="en" u="sng" dirty="0">
                <a:latin typeface="Arial" panose="020B0604020202020204" pitchFamily="34" charset="0"/>
                <a:cs typeface="Arial" panose="020B0604020202020204" pitchFamily="34" charset="0"/>
              </a:rPr>
              <a:t>Dans cet état, votre demande n’est plus modifiable.</a:t>
            </a:r>
            <a:endParaRPr u="sng" dirty="0">
              <a:latin typeface="Arial" panose="020B0604020202020204" pitchFamily="34" charset="0"/>
              <a:cs typeface="Arial" panose="020B0604020202020204" pitchFamily="34" charset="0"/>
            </a:endParaRPr>
          </a:p>
          <a:p>
            <a:pPr marL="0" lvl="0" indent="0" rtl="0">
              <a:spcBef>
                <a:spcPts val="0"/>
              </a:spcBef>
              <a:spcAft>
                <a:spcPts val="0"/>
              </a:spcAft>
              <a:buNone/>
            </a:pPr>
            <a:endParaRPr dirty="0">
              <a:latin typeface="Arial" panose="020B0604020202020204" pitchFamily="34" charset="0"/>
              <a:cs typeface="Arial" panose="020B0604020202020204" pitchFamily="34" charset="0"/>
            </a:endParaRPr>
          </a:p>
          <a:p>
            <a:pPr marL="0" lvl="0" indent="0" rtl="0">
              <a:spcBef>
                <a:spcPts val="0"/>
              </a:spcBef>
              <a:spcAft>
                <a:spcPts val="0"/>
              </a:spcAft>
              <a:buNone/>
            </a:pPr>
            <a:r>
              <a:rPr lang="en" dirty="0">
                <a:latin typeface="Arial" panose="020B0604020202020204" pitchFamily="34" charset="0"/>
                <a:cs typeface="Arial" panose="020B0604020202020204" pitchFamily="34" charset="0"/>
              </a:rPr>
              <a:t>Vous pourrez suivre les changements d’étape directement depuis </a:t>
            </a:r>
            <a:r>
              <a:rPr lang="fr-FR" dirty="0">
                <a:latin typeface="Arial" panose="020B0604020202020204" pitchFamily="34" charset="0"/>
                <a:cs typeface="Arial" panose="020B0604020202020204" pitchFamily="34" charset="0"/>
              </a:rPr>
              <a:t>L</a:t>
            </a:r>
            <a:r>
              <a:rPr lang="en" dirty="0">
                <a:latin typeface="Arial" panose="020B0604020202020204" pitchFamily="34" charset="0"/>
                <a:cs typeface="Arial" panose="020B0604020202020204" pitchFamily="34" charset="0"/>
              </a:rPr>
              <a:t>e Compte Asso.</a:t>
            </a:r>
            <a:endParaRPr dirty="0">
              <a:latin typeface="Arial" panose="020B0604020202020204" pitchFamily="34" charset="0"/>
              <a:cs typeface="Arial" panose="020B0604020202020204" pitchFamily="34" charset="0"/>
            </a:endParaRPr>
          </a:p>
          <a:p>
            <a:pPr marL="0" lvl="0" indent="0" rtl="0">
              <a:spcBef>
                <a:spcPts val="0"/>
              </a:spcBef>
              <a:spcAft>
                <a:spcPts val="0"/>
              </a:spcAft>
              <a:buNone/>
            </a:pPr>
            <a:endParaRPr dirty="0">
              <a:latin typeface="Arial" panose="020B0604020202020204" pitchFamily="34" charset="0"/>
              <a:cs typeface="Arial" panose="020B0604020202020204" pitchFamily="34" charset="0"/>
            </a:endParaRPr>
          </a:p>
          <a:p>
            <a:pPr marL="0" lvl="0" indent="0" rtl="0">
              <a:spcBef>
                <a:spcPts val="0"/>
              </a:spcBef>
              <a:spcAft>
                <a:spcPts val="0"/>
              </a:spcAft>
              <a:buNone/>
            </a:pPr>
            <a:r>
              <a:rPr lang="en" dirty="0">
                <a:latin typeface="Arial" panose="020B0604020202020204" pitchFamily="34" charset="0"/>
                <a:cs typeface="Arial" panose="020B0604020202020204" pitchFamily="34" charset="0"/>
              </a:rPr>
              <a:t>À chaque changement ou demande de complément éventuel d’information de la part du service instructeur chargé de votre demande, vous recevrez une notification sur l’adresse de messagerie que vous avez renseignée.</a:t>
            </a:r>
            <a:endParaRPr dirty="0">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Créer son compte</a:t>
            </a: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a:t>
            </a:fld>
            <a:endParaRPr lang="fr-FR"/>
          </a:p>
        </p:txBody>
      </p:sp>
      <p:sp>
        <p:nvSpPr>
          <p:cNvPr id="7" name="ZoneTexte 6">
            <a:extLst>
              <a:ext uri="{FF2B5EF4-FFF2-40B4-BE49-F238E27FC236}">
                <a16:creationId xmlns:a16="http://schemas.microsoft.com/office/drawing/2014/main" id="{A085FBB1-C8E9-4242-BECC-FC32FEA1D7D2}"/>
              </a:ext>
            </a:extLst>
          </p:cNvPr>
          <p:cNvSpPr txBox="1"/>
          <p:nvPr/>
        </p:nvSpPr>
        <p:spPr>
          <a:xfrm>
            <a:off x="5950146" y="1057452"/>
            <a:ext cx="3004413" cy="3539430"/>
          </a:xfrm>
          <a:prstGeom prst="rect">
            <a:avLst/>
          </a:prstGeom>
          <a:noFill/>
          <a:ln w="19050">
            <a:solidFill>
              <a:srgbClr val="FF0000"/>
            </a:solidFill>
            <a:prstDash val="sysDot"/>
          </a:ln>
        </p:spPr>
        <p:txBody>
          <a:bodyPr wrap="square" rtlCol="0">
            <a:spAutoFit/>
          </a:bodyPr>
          <a:lstStyle/>
          <a:p>
            <a:pPr algn="ctr"/>
            <a:r>
              <a:rPr lang="fr-FR" dirty="0">
                <a:latin typeface="Arial" panose="020B0604020202020204" pitchFamily="34" charset="0"/>
                <a:cs typeface="Arial" panose="020B0604020202020204" pitchFamily="34" charset="0"/>
              </a:rPr>
              <a:t>Le compte n’est pas lié à l’association mais uniquement à la personne qui le crée.</a:t>
            </a:r>
          </a:p>
          <a:p>
            <a:pPr algn="ctr"/>
            <a:endParaRPr lang="fr-FR" dirty="0">
              <a:latin typeface="Arial" panose="020B0604020202020204" pitchFamily="34" charset="0"/>
              <a:cs typeface="Arial" panose="020B0604020202020204" pitchFamily="34" charset="0"/>
            </a:endParaRPr>
          </a:p>
          <a:p>
            <a:pPr algn="ctr"/>
            <a:r>
              <a:rPr lang="fr-FR" dirty="0">
                <a:latin typeface="Arial" panose="020B0604020202020204" pitchFamily="34" charset="0"/>
                <a:cs typeface="Arial" panose="020B0604020202020204" pitchFamily="34" charset="0"/>
              </a:rPr>
              <a:t>Cette personne choisit ensuite les associations qu’elle veut avoir en gestion dans LCA (si elle a « plusieurs casquettes », elle peut avoir accès à plusieurs associations à partir de son compte personnel).</a:t>
            </a:r>
          </a:p>
          <a:p>
            <a:pPr algn="ctr"/>
            <a:endParaRPr lang="fr-FR" dirty="0">
              <a:latin typeface="Arial" panose="020B0604020202020204" pitchFamily="34" charset="0"/>
              <a:cs typeface="Arial" panose="020B0604020202020204" pitchFamily="34" charset="0"/>
            </a:endParaRPr>
          </a:p>
          <a:p>
            <a:pPr algn="ctr"/>
            <a:r>
              <a:rPr lang="fr-FR" dirty="0">
                <a:latin typeface="Arial" panose="020B0604020202020204" pitchFamily="34" charset="0"/>
                <a:cs typeface="Arial" panose="020B0604020202020204" pitchFamily="34" charset="0"/>
              </a:rPr>
              <a:t>De même, plusieurs personnes (administrateurs/salariés) peuvent créer leur propre compte et avoir accès à une même association. </a:t>
            </a:r>
          </a:p>
        </p:txBody>
      </p:sp>
      <p:grpSp>
        <p:nvGrpSpPr>
          <p:cNvPr id="6" name="Groupe 5">
            <a:extLst>
              <a:ext uri="{FF2B5EF4-FFF2-40B4-BE49-F238E27FC236}">
                <a16:creationId xmlns:a16="http://schemas.microsoft.com/office/drawing/2014/main" id="{A990B7CD-20D9-4794-92A0-9FC2B7FA6513}"/>
              </a:ext>
            </a:extLst>
          </p:cNvPr>
          <p:cNvGrpSpPr/>
          <p:nvPr/>
        </p:nvGrpSpPr>
        <p:grpSpPr>
          <a:xfrm>
            <a:off x="203497" y="1153799"/>
            <a:ext cx="5712674" cy="3267949"/>
            <a:chOff x="203497" y="1153799"/>
            <a:chExt cx="5712674" cy="3267949"/>
          </a:xfrm>
        </p:grpSpPr>
        <p:pic>
          <p:nvPicPr>
            <p:cNvPr id="3" name="Image 2">
              <a:extLst>
                <a:ext uri="{FF2B5EF4-FFF2-40B4-BE49-F238E27FC236}">
                  <a16:creationId xmlns:a16="http://schemas.microsoft.com/office/drawing/2014/main" id="{367BA28D-FDE6-4D41-BD22-EF8D05F044BF}"/>
                </a:ext>
              </a:extLst>
            </p:cNvPr>
            <p:cNvPicPr>
              <a:picLocks noChangeAspect="1"/>
            </p:cNvPicPr>
            <p:nvPr/>
          </p:nvPicPr>
          <p:blipFill>
            <a:blip r:embed="rId2"/>
            <a:stretch>
              <a:fillRect/>
            </a:stretch>
          </p:blipFill>
          <p:spPr>
            <a:xfrm>
              <a:off x="203497" y="1153799"/>
              <a:ext cx="5712674" cy="3267949"/>
            </a:xfrm>
            <a:prstGeom prst="rect">
              <a:avLst/>
            </a:prstGeom>
          </p:spPr>
        </p:pic>
        <p:sp>
          <p:nvSpPr>
            <p:cNvPr id="5" name="Rectangle 4">
              <a:extLst>
                <a:ext uri="{FF2B5EF4-FFF2-40B4-BE49-F238E27FC236}">
                  <a16:creationId xmlns:a16="http://schemas.microsoft.com/office/drawing/2014/main" id="{D2B4B4AE-BB30-400A-950B-FD99A9BA4C9A}"/>
                </a:ext>
              </a:extLst>
            </p:cNvPr>
            <p:cNvSpPr/>
            <p:nvPr/>
          </p:nvSpPr>
          <p:spPr>
            <a:xfrm>
              <a:off x="1907704" y="2827167"/>
              <a:ext cx="936104" cy="14401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324B631-C21C-4875-B717-B5B3725F5280}"/>
                </a:ext>
              </a:extLst>
            </p:cNvPr>
            <p:cNvSpPr/>
            <p:nvPr/>
          </p:nvSpPr>
          <p:spPr>
            <a:xfrm>
              <a:off x="1844229" y="3075806"/>
              <a:ext cx="813257" cy="7327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980228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Créer son compte</a:t>
            </a:r>
          </a:p>
        </p:txBody>
      </p:sp>
      <p:sp>
        <p:nvSpPr>
          <p:cNvPr id="4" name="Espace réservé du numéro de diapositive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a:t>
            </a:fld>
            <a:endParaRPr lang="fr-F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976" y="965868"/>
            <a:ext cx="5514047" cy="374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65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prstGeom prst="rect">
            <a:avLst/>
          </a:prstGeom>
        </p:spPr>
        <p:txBody>
          <a:bodyPr spcFirstLastPara="1" wrap="square" lIns="91425" tIns="91425" rIns="91425" bIns="91425" anchor="ctr" anchorCtr="0">
            <a:noAutofit/>
          </a:bodyPr>
          <a:lstStyle/>
          <a:p>
            <a:pPr lvl="0">
              <a:spcBef>
                <a:spcPts val="0"/>
              </a:spcBef>
            </a:pPr>
            <a:r>
              <a:rPr lang="fr-FR" dirty="0"/>
              <a:t>Créer son compte</a:t>
            </a:r>
            <a:endParaRPr dirty="0"/>
          </a:p>
        </p:txBody>
      </p:sp>
      <p:sp>
        <p:nvSpPr>
          <p:cNvPr id="115" name="Google Shape;115;p17"/>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7</a:t>
            </a:fld>
            <a:endParaRPr b="1"/>
          </a:p>
        </p:txBody>
      </p:sp>
      <p:sp>
        <p:nvSpPr>
          <p:cNvPr id="109" name="Google Shape;109;p17"/>
          <p:cNvSpPr txBox="1">
            <a:spLocks noGrp="1"/>
          </p:cNvSpPr>
          <p:nvPr>
            <p:ph type="body" idx="4294967295"/>
          </p:nvPr>
        </p:nvSpPr>
        <p:spPr>
          <a:xfrm>
            <a:off x="0" y="704850"/>
            <a:ext cx="5892800" cy="393858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1600"/>
              </a:spcBef>
              <a:spcAft>
                <a:spcPts val="1600"/>
              </a:spcAft>
              <a:buNone/>
            </a:pPr>
            <a:endParaRPr dirty="0"/>
          </a:p>
        </p:txBody>
      </p:sp>
      <p:sp>
        <p:nvSpPr>
          <p:cNvPr id="111" name="Google Shape;111;p17"/>
          <p:cNvSpPr txBox="1"/>
          <p:nvPr/>
        </p:nvSpPr>
        <p:spPr>
          <a:xfrm>
            <a:off x="5915469" y="1153799"/>
            <a:ext cx="3025034" cy="2710188"/>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latin typeface="Arial" panose="020B0604020202020204" pitchFamily="34" charset="0"/>
                <a:cs typeface="Arial" panose="020B0604020202020204" pitchFamily="34" charset="0"/>
              </a:rPr>
              <a:t>Renseignez tous les champs puis cliquez sur “CRÉER CE COMPTE”</a:t>
            </a:r>
          </a:p>
          <a:p>
            <a:pPr marL="0" lvl="0" indent="0" algn="just" rtl="0">
              <a:spcBef>
                <a:spcPts val="0"/>
              </a:spcBef>
              <a:spcAft>
                <a:spcPts val="0"/>
              </a:spcAft>
              <a:buNone/>
            </a:pPr>
            <a:endParaRPr lang="en" dirty="0">
              <a:latin typeface="Arial" panose="020B0604020202020204" pitchFamily="34" charset="0"/>
              <a:cs typeface="Arial" panose="020B0604020202020204" pitchFamily="34" charset="0"/>
            </a:endParaRPr>
          </a:p>
          <a:p>
            <a:pPr lvl="0" algn="just"/>
            <a:r>
              <a:rPr lang="fr-FR" dirty="0">
                <a:latin typeface="Arial" panose="020B0604020202020204" pitchFamily="34" charset="0"/>
                <a:cs typeface="Arial" panose="020B0604020202020204" pitchFamily="34" charset="0"/>
              </a:rPr>
              <a:t>Ensuite, rendez-vous sur votre boîte de messagerie (selon l’adresse mail déclarée) et cliquez sur le lien de validation envoyé</a:t>
            </a:r>
          </a:p>
          <a:p>
            <a:pPr lvl="0" algn="just"/>
            <a:endParaRPr lang="fr-FR" dirty="0">
              <a:latin typeface="Arial" panose="020B0604020202020204" pitchFamily="34" charset="0"/>
              <a:cs typeface="Arial" panose="020B0604020202020204" pitchFamily="34" charset="0"/>
            </a:endParaRPr>
          </a:p>
          <a:p>
            <a:pPr lvl="0" algn="ctr"/>
            <a:r>
              <a:rPr lang="fr-FR" b="1" dirty="0">
                <a:solidFill>
                  <a:srgbClr val="FF0000"/>
                </a:solidFill>
                <a:latin typeface="Arial" panose="020B0604020202020204" pitchFamily="34" charset="0"/>
                <a:cs typeface="Arial" panose="020B0604020202020204" pitchFamily="34" charset="0"/>
              </a:rPr>
              <a:t>ATTENTION</a:t>
            </a:r>
          </a:p>
          <a:p>
            <a:pPr lvl="0" algn="ctr"/>
            <a:r>
              <a:rPr lang="fr-FR" b="1" dirty="0">
                <a:latin typeface="Arial" panose="020B0604020202020204" pitchFamily="34" charset="0"/>
                <a:cs typeface="Arial" panose="020B0604020202020204" pitchFamily="34" charset="0"/>
              </a:rPr>
              <a:t>il est possible que le mail ait été placé dans les courriels indésirables (spams)</a:t>
            </a:r>
            <a:endParaRPr dirty="0">
              <a:latin typeface="Arial" panose="020B0604020202020204" pitchFamily="34" charset="0"/>
              <a:cs typeface="Arial" panose="020B0604020202020204" pitchFamily="34" charset="0"/>
            </a:endParaRPr>
          </a:p>
        </p:txBody>
      </p:sp>
      <p:grpSp>
        <p:nvGrpSpPr>
          <p:cNvPr id="13" name="Groupe 12">
            <a:extLst>
              <a:ext uri="{FF2B5EF4-FFF2-40B4-BE49-F238E27FC236}">
                <a16:creationId xmlns:a16="http://schemas.microsoft.com/office/drawing/2014/main" id="{901F75A7-6CB3-4924-B2C1-9B04552B5EEE}"/>
              </a:ext>
            </a:extLst>
          </p:cNvPr>
          <p:cNvGrpSpPr/>
          <p:nvPr/>
        </p:nvGrpSpPr>
        <p:grpSpPr>
          <a:xfrm>
            <a:off x="203497" y="1153799"/>
            <a:ext cx="5712674" cy="3267949"/>
            <a:chOff x="203497" y="1153799"/>
            <a:chExt cx="5712674" cy="3267949"/>
          </a:xfrm>
        </p:grpSpPr>
        <p:pic>
          <p:nvPicPr>
            <p:cNvPr id="14" name="Image 13">
              <a:extLst>
                <a:ext uri="{FF2B5EF4-FFF2-40B4-BE49-F238E27FC236}">
                  <a16:creationId xmlns:a16="http://schemas.microsoft.com/office/drawing/2014/main" id="{98D8D636-5DBE-466E-84FE-76C320245973}"/>
                </a:ext>
              </a:extLst>
            </p:cNvPr>
            <p:cNvPicPr>
              <a:picLocks noChangeAspect="1"/>
            </p:cNvPicPr>
            <p:nvPr/>
          </p:nvPicPr>
          <p:blipFill>
            <a:blip r:embed="rId3"/>
            <a:stretch>
              <a:fillRect/>
            </a:stretch>
          </p:blipFill>
          <p:spPr>
            <a:xfrm>
              <a:off x="203497" y="1153799"/>
              <a:ext cx="5712674" cy="3267949"/>
            </a:xfrm>
            <a:prstGeom prst="rect">
              <a:avLst/>
            </a:prstGeom>
          </p:spPr>
        </p:pic>
        <p:sp>
          <p:nvSpPr>
            <p:cNvPr id="15" name="Rectangle 14">
              <a:extLst>
                <a:ext uri="{FF2B5EF4-FFF2-40B4-BE49-F238E27FC236}">
                  <a16:creationId xmlns:a16="http://schemas.microsoft.com/office/drawing/2014/main" id="{ED22D29B-8D55-427A-B270-FC9F7BEBC5F8}"/>
                </a:ext>
              </a:extLst>
            </p:cNvPr>
            <p:cNvSpPr/>
            <p:nvPr/>
          </p:nvSpPr>
          <p:spPr>
            <a:xfrm>
              <a:off x="1907704" y="2827167"/>
              <a:ext cx="936104" cy="144016"/>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4F544163-3BD2-40D5-A7CD-78AEF7EEA5B4}"/>
                </a:ext>
              </a:extLst>
            </p:cNvPr>
            <p:cNvSpPr/>
            <p:nvPr/>
          </p:nvSpPr>
          <p:spPr>
            <a:xfrm>
              <a:off x="1844229" y="3075806"/>
              <a:ext cx="813257" cy="7327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 name="Connecteur droit avec flèche 2">
            <a:extLst>
              <a:ext uri="{FF2B5EF4-FFF2-40B4-BE49-F238E27FC236}">
                <a16:creationId xmlns:a16="http://schemas.microsoft.com/office/drawing/2014/main" id="{CF030245-0451-4535-B1EE-15CCA7111574}"/>
              </a:ext>
            </a:extLst>
          </p:cNvPr>
          <p:cNvCxnSpPr>
            <a:cxnSpLocks/>
          </p:cNvCxnSpPr>
          <p:nvPr/>
        </p:nvCxnSpPr>
        <p:spPr>
          <a:xfrm flipH="1">
            <a:off x="3707904" y="1708923"/>
            <a:ext cx="2230936" cy="2014955"/>
          </a:xfrm>
          <a:prstGeom prst="straightConnector1">
            <a:avLst/>
          </a:prstGeom>
          <a:ln w="28575">
            <a:solidFill>
              <a:srgbClr val="E1000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20141" y="50105"/>
            <a:ext cx="9123859" cy="796956"/>
          </a:xfrm>
          <a:prstGeom prst="rect">
            <a:avLst/>
          </a:prstGeom>
        </p:spPr>
        <p:txBody>
          <a:bodyPr spcFirstLastPara="1" wrap="square" lIns="91425" tIns="91425" rIns="91425" bIns="91425" anchor="ctr" anchorCtr="0">
            <a:noAutofit/>
          </a:bodyPr>
          <a:lstStyle/>
          <a:p>
            <a:pPr lvl="0">
              <a:spcBef>
                <a:spcPts val="0"/>
              </a:spcBef>
            </a:pPr>
            <a:r>
              <a:rPr lang="fr-FR" dirty="0"/>
              <a:t>Compléter les informations de son association</a:t>
            </a:r>
            <a:endParaRPr dirty="0"/>
          </a:p>
        </p:txBody>
      </p:sp>
      <p:sp>
        <p:nvSpPr>
          <p:cNvPr id="143" name="Google Shape;143;p19"/>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8</a:t>
            </a:fld>
            <a:endParaRPr b="1"/>
          </a:p>
        </p:txBody>
      </p:sp>
      <p:sp>
        <p:nvSpPr>
          <p:cNvPr id="138" name="Google Shape;138;p19"/>
          <p:cNvSpPr txBox="1"/>
          <p:nvPr/>
        </p:nvSpPr>
        <p:spPr>
          <a:xfrm>
            <a:off x="1020508" y="4162813"/>
            <a:ext cx="7836036" cy="717663"/>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200" b="1" dirty="0">
                <a:latin typeface="Arial" panose="020B0604020202020204" pitchFamily="34" charset="0"/>
                <a:cs typeface="Arial" panose="020B0604020202020204" pitchFamily="34" charset="0"/>
              </a:rPr>
              <a:t>Avant de demander une subvention, il est impératif de vérifier et compléter les informations administratives de votre association</a:t>
            </a:r>
            <a:r>
              <a:rPr lang="en" b="1" dirty="0">
                <a:latin typeface="+mn-lt"/>
              </a:rPr>
              <a:t>. </a:t>
            </a:r>
            <a:endParaRPr dirty="0">
              <a:latin typeface="+mn-lt"/>
            </a:endParaRPr>
          </a:p>
        </p:txBody>
      </p:sp>
      <p:pic>
        <p:nvPicPr>
          <p:cNvPr id="140" name="Google Shape;140;p19"/>
          <p:cNvPicPr preferRelativeResize="0"/>
          <p:nvPr/>
        </p:nvPicPr>
        <p:blipFill>
          <a:blip r:embed="rId3">
            <a:alphaModFix/>
          </a:blip>
          <a:stretch>
            <a:fillRect/>
          </a:stretch>
        </p:blipFill>
        <p:spPr>
          <a:xfrm>
            <a:off x="457200" y="4295074"/>
            <a:ext cx="563308" cy="525142"/>
          </a:xfrm>
          <a:prstGeom prst="rect">
            <a:avLst/>
          </a:prstGeom>
          <a:noFill/>
          <a:ln>
            <a:noFill/>
          </a:ln>
        </p:spPr>
      </p:pic>
      <p:grpSp>
        <p:nvGrpSpPr>
          <p:cNvPr id="4" name="Groupe 3">
            <a:extLst>
              <a:ext uri="{FF2B5EF4-FFF2-40B4-BE49-F238E27FC236}">
                <a16:creationId xmlns:a16="http://schemas.microsoft.com/office/drawing/2014/main" id="{3A567658-4CFD-4BFB-A03F-87268A221F88}"/>
              </a:ext>
            </a:extLst>
          </p:cNvPr>
          <p:cNvGrpSpPr/>
          <p:nvPr/>
        </p:nvGrpSpPr>
        <p:grpSpPr>
          <a:xfrm>
            <a:off x="137632" y="775911"/>
            <a:ext cx="8868736" cy="3214299"/>
            <a:chOff x="255123" y="927703"/>
            <a:chExt cx="8868736" cy="3214299"/>
          </a:xfrm>
        </p:grpSpPr>
        <p:pic>
          <p:nvPicPr>
            <p:cNvPr id="3" name="Image 2">
              <a:extLst>
                <a:ext uri="{FF2B5EF4-FFF2-40B4-BE49-F238E27FC236}">
                  <a16:creationId xmlns:a16="http://schemas.microsoft.com/office/drawing/2014/main" id="{CC3ABC60-0713-46F8-85FD-F6316B9007D9}"/>
                </a:ext>
              </a:extLst>
            </p:cNvPr>
            <p:cNvPicPr>
              <a:picLocks noChangeAspect="1"/>
            </p:cNvPicPr>
            <p:nvPr/>
          </p:nvPicPr>
          <p:blipFill rotWithShape="1">
            <a:blip r:embed="rId4"/>
            <a:srcRect t="2447" b="1"/>
            <a:stretch/>
          </p:blipFill>
          <p:spPr>
            <a:xfrm>
              <a:off x="255123" y="927703"/>
              <a:ext cx="8868736" cy="3214299"/>
            </a:xfrm>
            <a:prstGeom prst="rect">
              <a:avLst/>
            </a:prstGeom>
          </p:spPr>
        </p:pic>
        <p:sp>
          <p:nvSpPr>
            <p:cNvPr id="7" name="Rectangle 6">
              <a:extLst>
                <a:ext uri="{FF2B5EF4-FFF2-40B4-BE49-F238E27FC236}">
                  <a16:creationId xmlns:a16="http://schemas.microsoft.com/office/drawing/2014/main" id="{95FC1923-1725-4850-A2F9-5151E124604E}"/>
                </a:ext>
              </a:extLst>
            </p:cNvPr>
            <p:cNvSpPr/>
            <p:nvPr/>
          </p:nvSpPr>
          <p:spPr>
            <a:xfrm>
              <a:off x="2627784" y="1635646"/>
              <a:ext cx="2088232"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F567BFB8-A5BF-4828-B6B2-C2CA8EFC2CCA}"/>
                </a:ext>
              </a:extLst>
            </p:cNvPr>
            <p:cNvSpPr/>
            <p:nvPr/>
          </p:nvSpPr>
          <p:spPr>
            <a:xfrm>
              <a:off x="3961399" y="1837564"/>
              <a:ext cx="648072" cy="1686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75D4CFA-655D-4534-BD44-AF9B98BB175B}"/>
                </a:ext>
              </a:extLst>
            </p:cNvPr>
            <p:cNvSpPr/>
            <p:nvPr/>
          </p:nvSpPr>
          <p:spPr>
            <a:xfrm>
              <a:off x="2386298" y="1849958"/>
              <a:ext cx="648072" cy="1686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4658389-16FF-40F9-AAAF-5E8DC77FBB6E}"/>
                </a:ext>
              </a:extLst>
            </p:cNvPr>
            <p:cNvSpPr/>
            <p:nvPr/>
          </p:nvSpPr>
          <p:spPr>
            <a:xfrm>
              <a:off x="2771800" y="2194814"/>
              <a:ext cx="936104" cy="2329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EF579D10-78D5-47F1-AD70-960ABC5914FF}"/>
                </a:ext>
              </a:extLst>
            </p:cNvPr>
            <p:cNvSpPr/>
            <p:nvPr/>
          </p:nvSpPr>
          <p:spPr>
            <a:xfrm>
              <a:off x="2722646" y="3537645"/>
              <a:ext cx="1057265" cy="2329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4198CE50-5A71-4587-9A35-C38D7D684090}"/>
                </a:ext>
              </a:extLst>
            </p:cNvPr>
            <p:cNvSpPr/>
            <p:nvPr/>
          </p:nvSpPr>
          <p:spPr>
            <a:xfrm>
              <a:off x="3059832" y="3337162"/>
              <a:ext cx="864096" cy="16867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Google Shape;128;p18">
            <a:extLst>
              <a:ext uri="{FF2B5EF4-FFF2-40B4-BE49-F238E27FC236}">
                <a16:creationId xmlns:a16="http://schemas.microsoft.com/office/drawing/2014/main" id="{FA177424-C706-4F39-86FB-B25983DDA05D}"/>
              </a:ext>
            </a:extLst>
          </p:cNvPr>
          <p:cNvSpPr txBox="1"/>
          <p:nvPr/>
        </p:nvSpPr>
        <p:spPr>
          <a:xfrm>
            <a:off x="1020508" y="4640280"/>
            <a:ext cx="7973944" cy="649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 sz="1200" dirty="0">
                <a:latin typeface="Arial" panose="020B0604020202020204" pitchFamily="34" charset="0"/>
                <a:cs typeface="Arial" panose="020B0604020202020204" pitchFamily="34" charset="0"/>
              </a:rPr>
              <a:t>Si le SIREN n’est pas le bon, contactez l’assistance   </a:t>
            </a:r>
            <a:endParaRPr sz="1200" dirty="0">
              <a:latin typeface="Arial" panose="020B0604020202020204" pitchFamily="34" charset="0"/>
              <a:cs typeface="Arial" panose="020B0604020202020204" pitchFamily="34" charset="0"/>
            </a:endParaRPr>
          </a:p>
        </p:txBody>
      </p:sp>
      <p:pic>
        <p:nvPicPr>
          <p:cNvPr id="2" name="Image 1">
            <a:extLst>
              <a:ext uri="{FF2B5EF4-FFF2-40B4-BE49-F238E27FC236}">
                <a16:creationId xmlns:a16="http://schemas.microsoft.com/office/drawing/2014/main" id="{9009F063-94B9-4E4B-8A4C-65DDCC635349}"/>
              </a:ext>
            </a:extLst>
          </p:cNvPr>
          <p:cNvPicPr>
            <a:picLocks noChangeAspect="1"/>
          </p:cNvPicPr>
          <p:nvPr/>
        </p:nvPicPr>
        <p:blipFill>
          <a:blip r:embed="rId5"/>
          <a:stretch>
            <a:fillRect/>
          </a:stretch>
        </p:blipFill>
        <p:spPr>
          <a:xfrm>
            <a:off x="4736313" y="4559638"/>
            <a:ext cx="612343" cy="58386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3" name="Google Shape;153;p20"/>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b="1"/>
              <a:pPr marL="0" lvl="0" indent="0" algn="r" rtl="0">
                <a:spcBef>
                  <a:spcPts val="0"/>
                </a:spcBef>
                <a:spcAft>
                  <a:spcPts val="0"/>
                </a:spcAft>
                <a:buClr>
                  <a:srgbClr val="000000"/>
                </a:buClr>
                <a:buSzPts val="1100"/>
                <a:buFont typeface="Arial"/>
                <a:buNone/>
              </a:pPr>
              <a:t>9</a:t>
            </a:fld>
            <a:endParaRPr b="1"/>
          </a:p>
        </p:txBody>
      </p:sp>
      <p:sp>
        <p:nvSpPr>
          <p:cNvPr id="152" name="Google Shape;152;p20"/>
          <p:cNvSpPr txBox="1"/>
          <p:nvPr/>
        </p:nvSpPr>
        <p:spPr>
          <a:xfrm>
            <a:off x="323529" y="874000"/>
            <a:ext cx="4176464" cy="306334"/>
          </a:xfrm>
          <a:prstGeom prst="rect">
            <a:avLst/>
          </a:prstGeom>
          <a:noFill/>
          <a:ln>
            <a:noFill/>
          </a:ln>
        </p:spPr>
        <p:txBody>
          <a:bodyPr spcFirstLastPara="1" wrap="square" lIns="91425" tIns="91425" rIns="91425" bIns="91425" anchor="t" anchorCtr="0">
            <a:noAutofit/>
          </a:bodyPr>
          <a:lstStyle/>
          <a:p>
            <a:r>
              <a:rPr lang="fr-FR" sz="1200" dirty="0">
                <a:latin typeface="Arial" panose="020B0604020202020204" pitchFamily="34" charset="0"/>
                <a:cs typeface="Arial" panose="020B0604020202020204" pitchFamily="34" charset="0"/>
              </a:rPr>
              <a:t>D’une part, apparaissent les informations relatives au siège social de l’association</a:t>
            </a:r>
            <a:endParaRPr sz="1200" dirty="0">
              <a:latin typeface="Arial" panose="020B0604020202020204" pitchFamily="34" charset="0"/>
              <a:cs typeface="Arial" panose="020B0604020202020204" pitchFamily="34" charset="0"/>
            </a:endParaRPr>
          </a:p>
        </p:txBody>
      </p:sp>
      <p:pic>
        <p:nvPicPr>
          <p:cNvPr id="32" name="Image 31">
            <a:extLst>
              <a:ext uri="{FF2B5EF4-FFF2-40B4-BE49-F238E27FC236}">
                <a16:creationId xmlns:a16="http://schemas.microsoft.com/office/drawing/2014/main" id="{ABB8D541-B075-49BD-AE73-ABB7A4937529}"/>
              </a:ext>
            </a:extLst>
          </p:cNvPr>
          <p:cNvPicPr>
            <a:picLocks noChangeAspect="1"/>
          </p:cNvPicPr>
          <p:nvPr/>
        </p:nvPicPr>
        <p:blipFill rotWithShape="1">
          <a:blip r:embed="rId3"/>
          <a:srcRect r="249"/>
          <a:stretch/>
        </p:blipFill>
        <p:spPr>
          <a:xfrm>
            <a:off x="917848" y="1599411"/>
            <a:ext cx="7308304" cy="2909276"/>
          </a:xfrm>
          <a:prstGeom prst="rect">
            <a:avLst/>
          </a:prstGeom>
        </p:spPr>
      </p:pic>
      <p:sp>
        <p:nvSpPr>
          <p:cNvPr id="33" name="Rectangle 32">
            <a:extLst>
              <a:ext uri="{FF2B5EF4-FFF2-40B4-BE49-F238E27FC236}">
                <a16:creationId xmlns:a16="http://schemas.microsoft.com/office/drawing/2014/main" id="{0ECAF23D-FB95-4AC9-A3E7-159D87F2F036}"/>
              </a:ext>
            </a:extLst>
          </p:cNvPr>
          <p:cNvSpPr/>
          <p:nvPr/>
        </p:nvSpPr>
        <p:spPr>
          <a:xfrm>
            <a:off x="2959128" y="3177608"/>
            <a:ext cx="1224136" cy="3180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D523C367-E90E-4FF0-BB2A-06C16F975925}"/>
              </a:ext>
            </a:extLst>
          </p:cNvPr>
          <p:cNvSpPr/>
          <p:nvPr/>
        </p:nvSpPr>
        <p:spPr>
          <a:xfrm>
            <a:off x="3807838" y="3017951"/>
            <a:ext cx="936104" cy="15965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3375CD93-0F04-4C92-850F-23BE780BE24D}"/>
              </a:ext>
            </a:extLst>
          </p:cNvPr>
          <p:cNvSpPr/>
          <p:nvPr/>
        </p:nvSpPr>
        <p:spPr>
          <a:xfrm>
            <a:off x="2735395" y="2807090"/>
            <a:ext cx="1764597" cy="15138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35" name="Connecteur droit avec flèche 34">
            <a:extLst>
              <a:ext uri="{FF2B5EF4-FFF2-40B4-BE49-F238E27FC236}">
                <a16:creationId xmlns:a16="http://schemas.microsoft.com/office/drawing/2014/main" id="{AE205C9F-DF9D-4D9F-8571-C490D862189B}"/>
              </a:ext>
            </a:extLst>
          </p:cNvPr>
          <p:cNvCxnSpPr>
            <a:cxnSpLocks/>
            <a:stCxn id="152" idx="2"/>
          </p:cNvCxnSpPr>
          <p:nvPr/>
        </p:nvCxnSpPr>
        <p:spPr>
          <a:xfrm>
            <a:off x="2411761" y="1180334"/>
            <a:ext cx="1224135" cy="23152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Google Shape;152;p20">
            <a:extLst>
              <a:ext uri="{FF2B5EF4-FFF2-40B4-BE49-F238E27FC236}">
                <a16:creationId xmlns:a16="http://schemas.microsoft.com/office/drawing/2014/main" id="{B54A24B8-FB4E-48BA-9824-CDF26EAFAF8E}"/>
              </a:ext>
            </a:extLst>
          </p:cNvPr>
          <p:cNvSpPr txBox="1"/>
          <p:nvPr/>
        </p:nvSpPr>
        <p:spPr>
          <a:xfrm>
            <a:off x="5068019" y="1230822"/>
            <a:ext cx="3824461" cy="306334"/>
          </a:xfrm>
          <a:prstGeom prst="rect">
            <a:avLst/>
          </a:prstGeom>
          <a:noFill/>
          <a:ln>
            <a:noFill/>
          </a:ln>
        </p:spPr>
        <p:txBody>
          <a:bodyPr spcFirstLastPara="1" wrap="square" lIns="91425" tIns="91425" rIns="91425" bIns="91425" anchor="t" anchorCtr="0">
            <a:noAutofit/>
          </a:bodyPr>
          <a:lstStyle/>
          <a:p>
            <a:r>
              <a:rPr lang="fr-FR" sz="1200" dirty="0">
                <a:latin typeface="Arial" panose="020B0604020202020204" pitchFamily="34" charset="0"/>
                <a:cs typeface="Arial" panose="020B0604020202020204" pitchFamily="34" charset="0"/>
              </a:rPr>
              <a:t>D’autre part, la liste des établissements secondaires</a:t>
            </a:r>
            <a:endParaRPr sz="1200" dirty="0">
              <a:latin typeface="Arial" panose="020B0604020202020204" pitchFamily="34" charset="0"/>
              <a:cs typeface="Arial" panose="020B0604020202020204" pitchFamily="34" charset="0"/>
            </a:endParaRPr>
          </a:p>
        </p:txBody>
      </p:sp>
      <p:cxnSp>
        <p:nvCxnSpPr>
          <p:cNvPr id="49" name="Connecteur droit avec flèche 48">
            <a:extLst>
              <a:ext uri="{FF2B5EF4-FFF2-40B4-BE49-F238E27FC236}">
                <a16:creationId xmlns:a16="http://schemas.microsoft.com/office/drawing/2014/main" id="{1CB2EEB8-29A4-4DA2-9A65-CE647C907D48}"/>
              </a:ext>
            </a:extLst>
          </p:cNvPr>
          <p:cNvCxnSpPr>
            <a:cxnSpLocks/>
            <a:stCxn id="48" idx="2"/>
          </p:cNvCxnSpPr>
          <p:nvPr/>
        </p:nvCxnSpPr>
        <p:spPr>
          <a:xfrm flipH="1">
            <a:off x="4561930" y="1537156"/>
            <a:ext cx="2418320" cy="2618770"/>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Google Shape;136;p19">
            <a:extLst>
              <a:ext uri="{FF2B5EF4-FFF2-40B4-BE49-F238E27FC236}">
                <a16:creationId xmlns:a16="http://schemas.microsoft.com/office/drawing/2014/main" id="{68FC658E-2E4A-4601-A870-0BBDA46A75F4}"/>
              </a:ext>
            </a:extLst>
          </p:cNvPr>
          <p:cNvSpPr txBox="1">
            <a:spLocks/>
          </p:cNvSpPr>
          <p:nvPr/>
        </p:nvSpPr>
        <p:spPr>
          <a:xfrm>
            <a:off x="0" y="91727"/>
            <a:ext cx="9123859" cy="657762"/>
          </a:xfrm>
          <a:prstGeom prst="rect">
            <a:avLst/>
          </a:prstGeom>
        </p:spPr>
        <p:txBody>
          <a:bodyPr spcFirstLastPara="1" vert="horz" wrap="square" lIns="91425" tIns="91425" rIns="91425" bIns="91425" rtlCol="0" anchor="ctr" anchorCtr="0">
            <a:noAutofit/>
          </a:bodyPr>
          <a:lstStyle>
            <a:lvl1pPr algn="ctr" defTabSz="914400" rtl="0" eaLnBrk="1" latinLnBrk="0" hangingPunct="1">
              <a:spcBef>
                <a:spcPct val="0"/>
              </a:spcBef>
              <a:buNone/>
              <a:defRPr sz="2400" b="1" kern="1200">
                <a:solidFill>
                  <a:schemeClr val="accent1"/>
                </a:solidFill>
                <a:latin typeface="+mj-lt"/>
                <a:ea typeface="+mj-ea"/>
                <a:cs typeface="+mj-cs"/>
              </a:defRPr>
            </a:lvl1pPr>
          </a:lstStyle>
          <a:p>
            <a:pPr>
              <a:spcBef>
                <a:spcPts val="0"/>
              </a:spcBef>
              <a:buClrTx/>
              <a:buFontTx/>
            </a:pPr>
            <a:r>
              <a:rPr lang="fr-FR" dirty="0">
                <a:solidFill>
                  <a:srgbClr val="000091"/>
                </a:solidFill>
                <a:latin typeface="Arial" panose="020B0604020202020204" pitchFamily="34" charset="0"/>
                <a:cs typeface="Arial" panose="020B0604020202020204" pitchFamily="34" charset="0"/>
              </a:rPr>
              <a:t>Compléter les informations de son association</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5e313731-7871-4d33-b7a3-d10d8da4235e">
      <Terms xmlns="http://schemas.microsoft.com/office/infopath/2007/PartnerControls"/>
    </TaxKeywordTaxHTField>
    <TaxCatchAll xmlns="c77c3cba-cbd7-48ea-a3c8-6c65bffa54c3">
      <Value>1</Value>
    </TaxCatchAll>
    <PACo_NiveauDeConfidentialiteTaxHTField0 xmlns="25d071f0-b3bb-43ea-bff6-a0e32a8747d3">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5FCA1124A00A4389D84A19DFB397BC" ma:contentTypeVersion="0" ma:contentTypeDescription="Crée un document." ma:contentTypeScope="" ma:versionID="b8cfe09314459ef21f07648621d4dc5c">
  <xsd:schema xmlns:xsd="http://www.w3.org/2001/XMLSchema" xmlns:xs="http://www.w3.org/2001/XMLSchema" xmlns:p="http://schemas.microsoft.com/office/2006/metadata/properties" xmlns:ns2="25d071f0-b3bb-43ea-bff6-a0e32a8747d3" xmlns:ns3="c77c3cba-cbd7-48ea-a3c8-6c65bffa54c3" xmlns:ns4="5e313731-7871-4d33-b7a3-d10d8da4235e" targetNamespace="http://schemas.microsoft.com/office/2006/metadata/properties" ma:root="true" ma:fieldsID="00e63907d5c08968885e3b20cb3ea1a6" ns2:_="" ns3:_="" ns4:_="">
    <xsd:import namespace="25d071f0-b3bb-43ea-bff6-a0e32a8747d3"/>
    <xsd:import namespace="c77c3cba-cbd7-48ea-a3c8-6c65bffa54c3"/>
    <xsd:import namespace="5e313731-7871-4d33-b7a3-d10d8da4235e"/>
    <xsd:element name="properties">
      <xsd:complexType>
        <xsd:sequence>
          <xsd:element name="documentManagement">
            <xsd:complexType>
              <xsd:all>
                <xsd:element ref="ns2:PACo_NiveauDeConfidentialiteTaxHTField0" minOccurs="0"/>
                <xsd:element ref="ns3:TaxCatchAll" minOccurs="0"/>
                <xsd:element ref="ns3:TaxCatchAllLabel" minOccurs="0"/>
                <xsd:element ref="ns4: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d071f0-b3bb-43ea-bff6-a0e32a8747d3" elementFormDefault="qualified">
    <xsd:import namespace="http://schemas.microsoft.com/office/2006/documentManagement/types"/>
    <xsd:import namespace="http://schemas.microsoft.com/office/infopath/2007/PartnerControls"/>
    <xsd:element name="PACo_NiveauDeConfidentialiteTaxHTField0" ma:index="8"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7c3cba-cbd7-48ea-a3c8-6c65bffa54c3"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b80207d0-6047-4da0-9c16-2ae31aff394a}" ma:internalName="TaxCatchAll" ma:showField="CatchAllData" ma:web="c77c3cba-cbd7-48ea-a3c8-6c65bffa54c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b80207d0-6047-4da0-9c16-2ae31aff394a}" ma:internalName="TaxCatchAllLabel" ma:readOnly="true" ma:showField="CatchAllDataLabel" ma:web="c77c3cba-cbd7-48ea-a3c8-6c65bffa54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e313731-7871-4d33-b7a3-d10d8da4235e"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Mots clés d’entreprise" ma:fieldId="{23f27201-bee3-471e-b2e7-b64fd8b7ca38}" ma:taxonomyMulti="true" ma:sspId="624bd1e1-bb4f-4cf0-a57e-44630b9c7bb2"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9B1D91-2E56-4F29-AF6F-845E5752C7C7}">
  <ds:schemaRefs>
    <ds:schemaRef ds:uri="http://schemas.microsoft.com/sharepoint/events"/>
  </ds:schemaRefs>
</ds:datastoreItem>
</file>

<file path=customXml/itemProps2.xml><?xml version="1.0" encoding="utf-8"?>
<ds:datastoreItem xmlns:ds="http://schemas.openxmlformats.org/officeDocument/2006/customXml" ds:itemID="{70B34F21-3C7C-47EB-BF50-5E9847B736FA}">
  <ds:schemaRefs>
    <ds:schemaRef ds:uri="http://purl.org/dc/terms/"/>
    <ds:schemaRef ds:uri="c77c3cba-cbd7-48ea-a3c8-6c65bffa54c3"/>
    <ds:schemaRef ds:uri="http://schemas.microsoft.com/office/2006/documentManagement/types"/>
    <ds:schemaRef ds:uri="http://schemas.openxmlformats.org/package/2006/metadata/core-properties"/>
    <ds:schemaRef ds:uri="5e313731-7871-4d33-b7a3-d10d8da4235e"/>
    <ds:schemaRef ds:uri="http://www.w3.org/XML/1998/namespace"/>
    <ds:schemaRef ds:uri="http://schemas.microsoft.com/office/2006/metadata/properties"/>
    <ds:schemaRef ds:uri="http://purl.org/dc/elements/1.1/"/>
    <ds:schemaRef ds:uri="http://schemas.microsoft.com/office/infopath/2007/PartnerControls"/>
    <ds:schemaRef ds:uri="25d071f0-b3bb-43ea-bff6-a0e32a8747d3"/>
    <ds:schemaRef ds:uri="http://purl.org/dc/dcmitype/"/>
  </ds:schemaRefs>
</ds:datastoreItem>
</file>

<file path=customXml/itemProps3.xml><?xml version="1.0" encoding="utf-8"?>
<ds:datastoreItem xmlns:ds="http://schemas.openxmlformats.org/officeDocument/2006/customXml" ds:itemID="{F537B5D2-6257-400D-9FDB-F5C0A0BB8A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d071f0-b3bb-43ea-bff6-a0e32a8747d3"/>
    <ds:schemaRef ds:uri="c77c3cba-cbd7-48ea-a3c8-6c65bffa54c3"/>
    <ds:schemaRef ds:uri="5e313731-7871-4d33-b7a3-d10d8da423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975DCFC-6C59-4BAA-ADB3-D0703EFC48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1796</TotalTime>
  <Words>2830</Words>
  <Application>Microsoft Office PowerPoint</Application>
  <PresentationFormat>Affichage à l'écran (16:9)</PresentationFormat>
  <Paragraphs>302</Paragraphs>
  <Slides>46</Slides>
  <Notes>39</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46</vt:i4>
      </vt:variant>
    </vt:vector>
  </HeadingPairs>
  <TitlesOfParts>
    <vt:vector size="49" baseType="lpstr">
      <vt:lpstr>Calibri</vt:lpstr>
      <vt:lpstr>Arial</vt:lpstr>
      <vt:lpstr>Thème Office</vt:lpstr>
      <vt:lpstr> Guide d’usage et pas à pas  pour déposer des demandes de subvention  sur le Compte Asso</vt:lpstr>
      <vt:lpstr>Sommaire</vt:lpstr>
      <vt:lpstr>Présentation PowerPoint</vt:lpstr>
      <vt:lpstr>Se connecter</vt:lpstr>
      <vt:lpstr>Créer son compte</vt:lpstr>
      <vt:lpstr>Créer son compte</vt:lpstr>
      <vt:lpstr>Créer son compte</vt:lpstr>
      <vt:lpstr>Compléter les informations de son association</vt:lpstr>
      <vt:lpstr>Présentation PowerPoint</vt:lpstr>
      <vt:lpstr>Présentation PowerPoint</vt:lpstr>
      <vt:lpstr>Présentation PowerPoint</vt:lpstr>
      <vt:lpstr>Compléter les informations de son association</vt:lpstr>
      <vt:lpstr>1 - Identité de l’association</vt:lpstr>
      <vt:lpstr>2 - Adresse et coordonnées</vt:lpstr>
      <vt:lpstr>3, 4, 5, 6 et 7 - Activités, composition, affiliations et adhérents, personnes physiques et agréments</vt:lpstr>
      <vt:lpstr>6 - Personnes physiques</vt:lpstr>
      <vt:lpstr>8 - Moyens humains</vt:lpstr>
      <vt:lpstr>9 - Coordonnées bancaires</vt:lpstr>
      <vt:lpstr>11 - Documents de l’association</vt:lpstr>
      <vt:lpstr>11 - Documents de l’association</vt:lpstr>
      <vt:lpstr>Saisir et transmettre une demande de subvention</vt:lpstr>
      <vt:lpstr>Saisir une nouvelle demande de subvention</vt:lpstr>
      <vt:lpstr>ÉTAPE n°1 : Sélectionner la subvention</vt:lpstr>
      <vt:lpstr>ÉTAPE n°1 : Sélectionner la subvention</vt:lpstr>
      <vt:lpstr>ÉTAPE n°1 : Sélectionner la subvention</vt:lpstr>
      <vt:lpstr>ÉTAPE n°1 : Sélectionner la subvention</vt:lpstr>
      <vt:lpstr>ÉTAPE n°2 : Sélectionner le demandeur</vt:lpstr>
      <vt:lpstr>ÉTAPE n°2 : Sélectionner le demandeur</vt:lpstr>
      <vt:lpstr>ÉTAPE n°2 : Sélectionner le demandeur</vt:lpstr>
      <vt:lpstr>ÉTAPE n°3 : Pièces justificatives</vt:lpstr>
      <vt:lpstr>ÉTAPE n°3 : Pièces justificatives</vt:lpstr>
      <vt:lpstr>ÉTAPE n°3 : Pièces justificatives</vt:lpstr>
      <vt:lpstr>ÉTAPE n°3 : Pièces justificatives</vt:lpstr>
      <vt:lpstr>ÉTAPE n°4 : Description des projets</vt:lpstr>
      <vt:lpstr>ÉTAPE n°4 : Description des projets</vt:lpstr>
      <vt:lpstr>ÉTAPE n°4 : Description des projets </vt:lpstr>
      <vt:lpstr>ÉTAPE n°4 : Description des projets</vt:lpstr>
      <vt:lpstr>ÉTAPE n°4 : Description des projets </vt:lpstr>
      <vt:lpstr>ÉTAPE n°4 : Description des projets</vt:lpstr>
      <vt:lpstr>ÉTAPE n°4 : Description des projets</vt:lpstr>
      <vt:lpstr>ÉTAPE n°4 : Description des projets</vt:lpstr>
      <vt:lpstr>ÉTAPE n°4 : Description des projets – saisie du budget</vt:lpstr>
      <vt:lpstr>ÉTAPE n°4 : Description des projets</vt:lpstr>
      <vt:lpstr>ÉTAPE n°5 : Finalisation et transmission </vt:lpstr>
      <vt:lpstr>ÉTAPE n°5 : Finalisation et transmission</vt:lpstr>
      <vt:lpstr>Informations de suivi des demandes terminées et transmises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“Compte Asso”</dc:title>
  <dc:creator>Valérie DAO-DUY</dc:creator>
  <cp:lastModifiedBy>bdore</cp:lastModifiedBy>
  <cp:revision>138</cp:revision>
  <dcterms:modified xsi:type="dcterms:W3CDTF">2024-12-16T11:09:44Z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0x0101000B5FCA1124A00A4389D84A19DFB397BC</vt:lpwstr>
  </property>
  <property fmtid="{D5CDD505-2E9C-101B-9397-08002B2CF9AE}" pid="3" name="PACo_NiveauDeConfidentialite">
    <vt:lpwstr>1;#Public|43a73bf0-6fa9-439e-9f01-0c858cc75030</vt:lpwstr>
  </property>
  <property fmtid="{D5CDD505-2E9C-101B-9397-08002B2CF9AE}" pid="4" name="TaxKeyword">
    <vt:lpwstr/>
  </property>
</Properties>
</file>